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593" r:id="rId2"/>
    <p:sldId id="270" r:id="rId3"/>
    <p:sldId id="272" r:id="rId4"/>
    <p:sldId id="591" r:id="rId5"/>
    <p:sldId id="592" r:id="rId6"/>
    <p:sldId id="275" r:id="rId7"/>
    <p:sldId id="277" r:id="rId8"/>
    <p:sldId id="278" r:id="rId9"/>
    <p:sldId id="280" r:id="rId10"/>
    <p:sldId id="282" r:id="rId11"/>
    <p:sldId id="283" r:id="rId12"/>
    <p:sldId id="284" r:id="rId13"/>
    <p:sldId id="285" r:id="rId14"/>
    <p:sldId id="286" r:id="rId15"/>
    <p:sldId id="288" r:id="rId16"/>
    <p:sldId id="289" r:id="rId17"/>
    <p:sldId id="291" r:id="rId18"/>
    <p:sldId id="29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4E4"/>
    <a:srgbClr val="1809E1"/>
    <a:srgbClr val="0803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94" autoAdjust="0"/>
  </p:normalViewPr>
  <p:slideViewPr>
    <p:cSldViewPr>
      <p:cViewPr>
        <p:scale>
          <a:sx n="70" d="100"/>
          <a:sy n="70"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9F1C5D-BBCE-4718-9680-890C01386185}" type="datetimeFigureOut">
              <a:rPr lang="en-US" smtClean="0"/>
              <a:t>4/10/2019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9B7BFB-B19B-4979-A040-34830E8D4570}" type="slidenum">
              <a:rPr lang="en-US" smtClean="0"/>
              <a:t>‹#›</a:t>
            </a:fld>
            <a:endParaRPr lang="en-US"/>
          </a:p>
        </p:txBody>
      </p:sp>
    </p:spTree>
    <p:extLst>
      <p:ext uri="{BB962C8B-B14F-4D97-AF65-F5344CB8AC3E}">
        <p14:creationId xmlns:p14="http://schemas.microsoft.com/office/powerpoint/2010/main" val="2783804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59B7BFB-B19B-4979-A040-34830E8D4570}" type="slidenum">
              <a:rPr lang="en-US" smtClean="0"/>
              <a:t>6</a:t>
            </a:fld>
            <a:endParaRPr lang="en-US"/>
          </a:p>
        </p:txBody>
      </p:sp>
    </p:spTree>
    <p:extLst>
      <p:ext uri="{BB962C8B-B14F-4D97-AF65-F5344CB8AC3E}">
        <p14:creationId xmlns:p14="http://schemas.microsoft.com/office/powerpoint/2010/main" val="1370833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3923EF-FEE3-4D70-8E11-74FE0B2D3B1F}"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276643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3923EF-FEE3-4D70-8E11-74FE0B2D3B1F}"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2367449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3923EF-FEE3-4D70-8E11-74FE0B2D3B1F}"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2414897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3923EF-FEE3-4D70-8E11-74FE0B2D3B1F}"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2476450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3923EF-FEE3-4D70-8E11-74FE0B2D3B1F}"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1227695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3923EF-FEE3-4D70-8E11-74FE0B2D3B1F}"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384527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3923EF-FEE3-4D70-8E11-74FE0B2D3B1F}" type="datetimeFigureOut">
              <a:rPr lang="en-US" smtClean="0"/>
              <a:t>4/10/2019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1722509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3923EF-FEE3-4D70-8E11-74FE0B2D3B1F}" type="datetimeFigureOut">
              <a:rPr lang="en-US" smtClean="0"/>
              <a:t>4/10/2019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807553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923EF-FEE3-4D70-8E11-74FE0B2D3B1F}" type="datetimeFigureOut">
              <a:rPr lang="en-US" smtClean="0"/>
              <a:t>4/10/2019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2791833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3923EF-FEE3-4D70-8E11-74FE0B2D3B1F}"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1896534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3923EF-FEE3-4D70-8E11-74FE0B2D3B1F}"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73A407-B861-4AE9-943D-4239204E7EF0}" type="slidenum">
              <a:rPr lang="en-US" smtClean="0"/>
              <a:t>‹#›</a:t>
            </a:fld>
            <a:endParaRPr lang="en-US"/>
          </a:p>
        </p:txBody>
      </p:sp>
    </p:spTree>
    <p:extLst>
      <p:ext uri="{BB962C8B-B14F-4D97-AF65-F5344CB8AC3E}">
        <p14:creationId xmlns:p14="http://schemas.microsoft.com/office/powerpoint/2010/main" val="432975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3923EF-FEE3-4D70-8E11-74FE0B2D3B1F}" type="datetimeFigureOut">
              <a:rPr lang="en-US" smtClean="0"/>
              <a:t>4/10/2019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73A407-B861-4AE9-943D-4239204E7EF0}" type="slidenum">
              <a:rPr lang="en-US" smtClean="0"/>
              <a:t>‹#›</a:t>
            </a:fld>
            <a:endParaRPr lang="en-US"/>
          </a:p>
        </p:txBody>
      </p:sp>
    </p:spTree>
    <p:extLst>
      <p:ext uri="{BB962C8B-B14F-4D97-AF65-F5344CB8AC3E}">
        <p14:creationId xmlns:p14="http://schemas.microsoft.com/office/powerpoint/2010/main" val="4212740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001554"/>
            <a:ext cx="9143999" cy="4016484"/>
          </a:xfrm>
          <a:prstGeom prst="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wrap="square">
            <a:spAutoFit/>
          </a:bodyPr>
          <a:lstStyle/>
          <a:p>
            <a:pPr algn="ctr">
              <a:lnSpc>
                <a:spcPct val="150000"/>
              </a:lnSpc>
            </a:pPr>
            <a:r>
              <a:rPr lang="en-US" sz="72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Petroleum Chemistry</a:t>
            </a:r>
            <a:endParaRPr lang="en-US" sz="72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ctr">
              <a:lnSpc>
                <a:spcPct val="150000"/>
              </a:lnSpc>
            </a:pPr>
            <a:r>
              <a:rPr lang="en-US" sz="5400" b="1" dirty="0" smtClean="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1</a:t>
            </a:r>
            <a:r>
              <a:rPr lang="en-US" sz="5400" b="1" baseline="30000" dirty="0" smtClean="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st</a:t>
            </a:r>
            <a:r>
              <a:rPr lang="en-US" sz="5400" b="1" dirty="0" smtClean="0">
                <a:solidFill>
                  <a:srgbClr val="00B0F0"/>
                </a:solidFill>
                <a:effectLst>
                  <a:outerShdw blurRad="38100" dist="38100" dir="2700000" algn="tl">
                    <a:srgbClr val="000000">
                      <a:alpha val="43137"/>
                    </a:srgbClr>
                  </a:outerShdw>
                </a:effectLst>
                <a:latin typeface="Times New Roman" pitchFamily="18" charset="0"/>
                <a:cs typeface="Times New Roman" pitchFamily="18" charset="0"/>
              </a:rPr>
              <a:t> stage</a:t>
            </a:r>
          </a:p>
          <a:p>
            <a:pPr algn="ctr">
              <a:lnSpc>
                <a:spcPct val="150000"/>
              </a:lnSpc>
            </a:pPr>
            <a:r>
              <a:rPr lang="en-US" sz="4400" b="1" dirty="0" smtClean="0"/>
              <a:t>Wrea Mohammed</a:t>
            </a:r>
            <a:endParaRPr lang="en-US" sz="4400" b="1" dirty="0"/>
          </a:p>
        </p:txBody>
      </p:sp>
    </p:spTree>
    <p:extLst>
      <p:ext uri="{BB962C8B-B14F-4D97-AF65-F5344CB8AC3E}">
        <p14:creationId xmlns:p14="http://schemas.microsoft.com/office/powerpoint/2010/main" val="3729102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74784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7754"/>
          <a:stretch/>
        </p:blipFill>
        <p:spPr bwMode="auto">
          <a:xfrm>
            <a:off x="0" y="690516"/>
            <a:ext cx="9144000" cy="4106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018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3731"/>
          <a:stretch/>
        </p:blipFill>
        <p:spPr bwMode="auto">
          <a:xfrm>
            <a:off x="0" y="612488"/>
            <a:ext cx="9144000" cy="454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998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6858000"/>
          </a:xfrm>
        </p:spPr>
        <p:txBody>
          <a:bodyPr/>
          <a:lstStyle/>
          <a:p>
            <a:pPr algn="l"/>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24609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7999"/>
          </a:xfrm>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2167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6858000"/>
          </a:xfrm>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395288"/>
            <a:ext cx="8115300" cy="6067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13884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7999"/>
          </a:xfrm>
        </p:spPr>
        <p:txBody>
          <a:bodyPr/>
          <a:lstStyle/>
          <a:p>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8" y="381000"/>
            <a:ext cx="8124825"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36579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2537"/>
          <a:stretch/>
        </p:blipFill>
        <p:spPr bwMode="auto">
          <a:xfrm>
            <a:off x="0" y="674617"/>
            <a:ext cx="9144000" cy="4626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6811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43"/>
          <a:stretch/>
        </p:blipFill>
        <p:spPr bwMode="auto">
          <a:xfrm>
            <a:off x="504825" y="404663"/>
            <a:ext cx="8134350" cy="6081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113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6821"/>
            <a:ext cx="9144000" cy="620688"/>
          </a:xfrm>
        </p:spPr>
        <p:txBody>
          <a:bodyPr>
            <a:noAutofit/>
          </a:bodyPr>
          <a:lstStyle/>
          <a:p>
            <a:r>
              <a:rPr lang="en-US" b="1" dirty="0" smtClean="0">
                <a:solidFill>
                  <a:srgbClr val="FF0000"/>
                </a:solidFill>
              </a:rPr>
              <a:t>Composition of crude oil</a:t>
            </a:r>
            <a:endParaRPr lang="en-US" b="1" dirty="0">
              <a:solidFill>
                <a:srgbClr val="FF0000"/>
              </a:solidFill>
            </a:endParaRPr>
          </a:p>
        </p:txBody>
      </p:sp>
      <p:sp>
        <p:nvSpPr>
          <p:cNvPr id="3" name="Subtitle 2"/>
          <p:cNvSpPr>
            <a:spLocks noGrp="1"/>
          </p:cNvSpPr>
          <p:nvPr>
            <p:ph type="subTitle" idx="1"/>
          </p:nvPr>
        </p:nvSpPr>
        <p:spPr>
          <a:xfrm>
            <a:off x="13886" y="692696"/>
            <a:ext cx="9144000" cy="2599109"/>
          </a:xfrm>
        </p:spPr>
        <p:txBody>
          <a:bodyPr>
            <a:normAutofit fontScale="77500" lnSpcReduction="20000"/>
          </a:bodyPr>
          <a:lstStyle/>
          <a:p>
            <a:pPr marL="457200" indent="-457200" algn="just">
              <a:lnSpc>
                <a:spcPct val="150000"/>
              </a:lnSpc>
              <a:buFont typeface="Arial" pitchFamily="34" charset="0"/>
              <a:buChar char="•"/>
            </a:pPr>
            <a:r>
              <a:rPr lang="en-US" b="1" dirty="0" smtClean="0">
                <a:solidFill>
                  <a:schemeClr val="tx1"/>
                </a:solidFill>
              </a:rPr>
              <a:t>The </a:t>
            </a:r>
            <a:r>
              <a:rPr lang="en-US" b="1" dirty="0">
                <a:solidFill>
                  <a:schemeClr val="tx1"/>
                </a:solidFill>
              </a:rPr>
              <a:t>hydrocarbons in crude oil are mostly alkanes, cycloalkanes and aromatic hydrocarbons while the other organic compounds contain nitrogen, oxygen and sulfur, and trace amounts of metals such as iron, nickel, copper and vanadium</a:t>
            </a:r>
            <a:r>
              <a:rPr lang="en-US" b="1" dirty="0" smtClean="0">
                <a:solidFill>
                  <a:schemeClr val="tx1"/>
                </a:solidFill>
              </a:rPr>
              <a:t>.</a:t>
            </a:r>
            <a:endParaRPr lang="en-US"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3356992"/>
            <a:ext cx="5184576"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727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0"/>
            <a:ext cx="9144000" cy="2492896"/>
          </a:xfrm>
        </p:spPr>
        <p:txBody>
          <a:bodyPr>
            <a:normAutofit fontScale="90000"/>
          </a:bodyPr>
          <a:lstStyle/>
          <a:p>
            <a:pPr>
              <a:lnSpc>
                <a:spcPct val="150000"/>
              </a:lnSpc>
            </a:pPr>
            <a:r>
              <a:rPr lang="en-US" sz="4000" b="1" dirty="0" smtClean="0">
                <a:solidFill>
                  <a:srgbClr val="FF0000"/>
                </a:solidFill>
              </a:rPr>
              <a:t>Hydrocarbon composition </a:t>
            </a:r>
            <a:r>
              <a:rPr lang="en-US" sz="4000" b="1" dirty="0">
                <a:solidFill>
                  <a:srgbClr val="FF0000"/>
                </a:solidFill>
              </a:rPr>
              <a:t>of crude oil</a:t>
            </a:r>
            <a:r>
              <a:rPr lang="en-US" b="1" dirty="0" smtClean="0"/>
              <a:t/>
            </a:r>
            <a:br>
              <a:rPr lang="en-US" b="1" dirty="0" smtClean="0"/>
            </a:br>
            <a:r>
              <a:rPr lang="en-US" sz="2700" b="1" dirty="0" smtClean="0"/>
              <a:t>Four </a:t>
            </a:r>
            <a:r>
              <a:rPr lang="en-US" sz="2700" b="1" dirty="0"/>
              <a:t>different types of hydrocarbon molecules appear in crude oil. The relative percentage of each varies from oil to oil, determining the properties of </a:t>
            </a:r>
            <a:r>
              <a:rPr lang="en-US" sz="2700" b="1" dirty="0" smtClean="0"/>
              <a:t>each </a:t>
            </a:r>
            <a:r>
              <a:rPr lang="en-US" sz="2700" b="1" dirty="0"/>
              <a:t>oil</a:t>
            </a:r>
            <a:r>
              <a:rPr lang="en-US" sz="2700" b="1" dirty="0" smtClean="0"/>
              <a:t>.</a:t>
            </a:r>
            <a:endParaRPr lang="en-US" sz="32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82" y="2852936"/>
            <a:ext cx="7938635"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32594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4624"/>
            <a:ext cx="9144000" cy="4616648"/>
          </a:xfrm>
          <a:prstGeom prst="rect">
            <a:avLst/>
          </a:prstGeom>
        </p:spPr>
        <p:txBody>
          <a:bodyPr wrap="square">
            <a:spAutoFit/>
          </a:bodyPr>
          <a:lstStyle/>
          <a:p>
            <a:pPr>
              <a:lnSpc>
                <a:spcPct val="150000"/>
              </a:lnSpc>
            </a:pPr>
            <a:r>
              <a:rPr lang="en-US" sz="3600" b="1" dirty="0">
                <a:solidFill>
                  <a:srgbClr val="FF0000"/>
                </a:solidFill>
              </a:rPr>
              <a:t>Chemical composition of crude oil:</a:t>
            </a:r>
            <a:br>
              <a:rPr lang="en-US" sz="3600" b="1" dirty="0">
                <a:solidFill>
                  <a:srgbClr val="FF0000"/>
                </a:solidFill>
              </a:rPr>
            </a:br>
            <a:r>
              <a:rPr lang="en-US" sz="2800" b="1" dirty="0" smtClean="0">
                <a:solidFill>
                  <a:srgbClr val="002060"/>
                </a:solidFill>
              </a:rPr>
              <a:t>1- Hydrocarbon compounds</a:t>
            </a:r>
            <a:r>
              <a:rPr lang="en-US" sz="2800" b="1" dirty="0" smtClean="0"/>
              <a:t> </a:t>
            </a:r>
          </a:p>
          <a:p>
            <a:pPr algn="just">
              <a:lnSpc>
                <a:spcPct val="150000"/>
              </a:lnSpc>
            </a:pPr>
            <a:r>
              <a:rPr lang="en-US" sz="2800" dirty="0"/>
              <a:t>Hydrocarbons constitute the essential components of petroleum; their molecules contain only carbon &amp; hydrogen. </a:t>
            </a:r>
            <a:r>
              <a:rPr lang="en-US" sz="2800" dirty="0" smtClean="0"/>
              <a:t>The </a:t>
            </a:r>
            <a:r>
              <a:rPr lang="en-US" sz="2800" dirty="0"/>
              <a:t>carbon-carbon molecule chains can </a:t>
            </a:r>
            <a:r>
              <a:rPr lang="en-US" sz="2800" dirty="0" smtClean="0"/>
              <a:t>be divided as follows</a:t>
            </a:r>
            <a:r>
              <a:rPr lang="en-US" sz="2800" dirty="0"/>
              <a:t>:</a:t>
            </a:r>
            <a:r>
              <a:rPr lang="en-US" sz="2000" dirty="0"/>
              <a:t> </a:t>
            </a:r>
            <a:br>
              <a:rPr lang="en-US" sz="2000" dirty="0"/>
            </a:br>
            <a:endParaRPr lang="en-US" sz="2000" dirty="0" smtClean="0"/>
          </a:p>
          <a:p>
            <a:pPr algn="just">
              <a:lnSpc>
                <a:spcPct val="150000"/>
              </a:lnSpc>
            </a:pPr>
            <a:r>
              <a:rPr lang="en-US" sz="2800" dirty="0" smtClean="0"/>
              <a:t>• </a:t>
            </a:r>
            <a:r>
              <a:rPr lang="en-US" sz="2800" dirty="0">
                <a:solidFill>
                  <a:srgbClr val="FF0000"/>
                </a:solidFill>
              </a:rPr>
              <a:t>Either linked by a single bond ( given the suffix ”-ane”).</a:t>
            </a:r>
          </a:p>
        </p:txBody>
      </p:sp>
      <p:sp>
        <p:nvSpPr>
          <p:cNvPr id="3" name="AutoShape 2" descr="Image result for Ethan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8513" y="4739977"/>
            <a:ext cx="2466975"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5246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32656"/>
            <a:ext cx="9144000" cy="5616625"/>
          </a:xfrm>
        </p:spPr>
        <p:txBody>
          <a:bodyPr>
            <a:normAutofit fontScale="90000"/>
          </a:bodyPr>
          <a:lstStyle/>
          <a:p>
            <a:pPr algn="l">
              <a:lnSpc>
                <a:spcPct val="150000"/>
              </a:lnSpc>
            </a:pPr>
            <a:r>
              <a:rPr lang="en-US" dirty="0" smtClean="0">
                <a:solidFill>
                  <a:srgbClr val="FF0000"/>
                </a:solidFill>
              </a:rPr>
              <a:t>• </a:t>
            </a:r>
            <a:r>
              <a:rPr lang="en-US" b="1" dirty="0" smtClean="0">
                <a:solidFill>
                  <a:srgbClr val="FF0000"/>
                </a:solidFill>
              </a:rPr>
              <a:t>Or linked by multiple bonds,</a:t>
            </a:r>
            <a:r>
              <a:rPr lang="en-US" b="1" dirty="0" smtClean="0"/>
              <a:t> that are said to be unsaturated.</a:t>
            </a:r>
            <a:br>
              <a:rPr lang="en-US" b="1" dirty="0" smtClean="0"/>
            </a:br>
            <a:r>
              <a:rPr lang="en-US" b="1" dirty="0" smtClean="0"/>
              <a:t> </a:t>
            </a:r>
            <a:r>
              <a:rPr lang="en-US" dirty="0" smtClean="0"/>
              <a:t/>
            </a:r>
            <a:br>
              <a:rPr lang="en-US" dirty="0" smtClean="0"/>
            </a:br>
            <a:r>
              <a:rPr lang="en-US" sz="3600" b="1" dirty="0" smtClean="0"/>
              <a:t>Double,          </a:t>
            </a:r>
            <a:r>
              <a:rPr lang="en-US" sz="3200" dirty="0" smtClean="0"/>
              <a:t>                  </a:t>
            </a:r>
            <a:r>
              <a:rPr lang="en-US" sz="3200" b="1" dirty="0" smtClean="0"/>
              <a:t>( Suffix” –ene”)</a:t>
            </a:r>
            <a:br>
              <a:rPr lang="en-US" sz="3200" b="1" dirty="0" smtClean="0"/>
            </a:br>
            <a:r>
              <a:rPr lang="en-US" sz="3200" b="1" dirty="0" smtClean="0"/>
              <a:t> </a:t>
            </a:r>
            <a:r>
              <a:rPr lang="en-US" dirty="0" smtClean="0"/>
              <a:t/>
            </a:r>
            <a:br>
              <a:rPr lang="en-US" dirty="0" smtClean="0"/>
            </a:br>
            <a:r>
              <a:rPr lang="en-US" sz="3600" b="1" dirty="0" smtClean="0"/>
              <a:t>Or Triple,</a:t>
            </a:r>
            <a:r>
              <a:rPr lang="en-US" b="1" dirty="0" smtClean="0"/>
              <a:t>                   </a:t>
            </a:r>
            <a:r>
              <a:rPr lang="en-US" sz="3600" b="1" dirty="0" smtClean="0"/>
              <a:t>( </a:t>
            </a:r>
            <a:r>
              <a:rPr lang="en-US" sz="3600" b="1" dirty="0"/>
              <a:t>Suffix” –</a:t>
            </a:r>
            <a:r>
              <a:rPr lang="en-US" sz="3600" b="1" dirty="0" err="1"/>
              <a:t>yne</a:t>
            </a:r>
            <a:r>
              <a:rPr lang="en-US" sz="3600" b="1" dirty="0"/>
              <a:t>”)</a:t>
            </a:r>
            <a:r>
              <a:rPr lang="en-US" b="1" dirty="0"/>
              <a:t> </a:t>
            </a:r>
            <a:r>
              <a:rPr lang="en-US" dirty="0" smtClean="0"/>
              <a:t/>
            </a:r>
            <a:br>
              <a:rPr lang="en-US" dirty="0" smtClean="0"/>
            </a:b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8023" y="2708920"/>
            <a:ext cx="2047875"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437112"/>
            <a:ext cx="1944216"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1547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7384"/>
            <a:ext cx="9144000" cy="3903504"/>
          </a:xfrm>
          <a:prstGeom prst="rect">
            <a:avLst/>
          </a:prstGeom>
        </p:spPr>
        <p:txBody>
          <a:bodyPr wrap="square">
            <a:spAutoFit/>
          </a:bodyPr>
          <a:lstStyle/>
          <a:p>
            <a:pPr>
              <a:lnSpc>
                <a:spcPct val="150000"/>
              </a:lnSpc>
            </a:pPr>
            <a:r>
              <a:rPr lang="en-US" sz="2800" b="1" dirty="0">
                <a:solidFill>
                  <a:srgbClr val="FF0000"/>
                </a:solidFill>
              </a:rPr>
              <a:t>1.1. Saturated Aliphatic Hydrocarbons </a:t>
            </a:r>
            <a:r>
              <a:rPr lang="en-US" sz="2400" dirty="0">
                <a:solidFill>
                  <a:srgbClr val="FF0000"/>
                </a:solidFill>
              </a:rPr>
              <a:t/>
            </a:r>
            <a:br>
              <a:rPr lang="en-US" sz="2400" dirty="0">
                <a:solidFill>
                  <a:srgbClr val="FF0000"/>
                </a:solidFill>
              </a:rPr>
            </a:br>
            <a:r>
              <a:rPr lang="en-US" sz="2800" b="1" dirty="0" smtClean="0">
                <a:solidFill>
                  <a:srgbClr val="0C04E4"/>
                </a:solidFill>
              </a:rPr>
              <a:t>A-Alkanes </a:t>
            </a:r>
            <a:r>
              <a:rPr lang="en-US" sz="2800" b="1" dirty="0">
                <a:solidFill>
                  <a:srgbClr val="0C04E4"/>
                </a:solidFill>
              </a:rPr>
              <a:t>(Paraffin's):</a:t>
            </a:r>
            <a:r>
              <a:rPr lang="en-US" sz="2400" b="1" dirty="0"/>
              <a:t> </a:t>
            </a:r>
            <a:br>
              <a:rPr lang="en-US" sz="2400" b="1" dirty="0"/>
            </a:br>
            <a:r>
              <a:rPr lang="en-US" sz="2800" dirty="0"/>
              <a:t>Normal alkanes </a:t>
            </a:r>
            <a:r>
              <a:rPr lang="en-US" sz="2800" dirty="0">
                <a:solidFill>
                  <a:srgbClr val="FF0000"/>
                </a:solidFill>
              </a:rPr>
              <a:t>(n-</a:t>
            </a:r>
            <a:r>
              <a:rPr lang="en-US" sz="2800" dirty="0" err="1">
                <a:solidFill>
                  <a:srgbClr val="FF0000"/>
                </a:solidFill>
              </a:rPr>
              <a:t>paraffins</a:t>
            </a:r>
            <a:r>
              <a:rPr lang="en-US" sz="2800" dirty="0">
                <a:solidFill>
                  <a:srgbClr val="FF0000"/>
                </a:solidFill>
              </a:rPr>
              <a:t>: are straight-chain hydrocarbons having no branches)</a:t>
            </a:r>
            <a:r>
              <a:rPr lang="en-US" sz="2800" dirty="0"/>
              <a:t> are saturated hydrocarbons having the general formula C</a:t>
            </a:r>
            <a:r>
              <a:rPr lang="en-US" sz="2800" baseline="-25000" dirty="0"/>
              <a:t>n</a:t>
            </a:r>
            <a:r>
              <a:rPr lang="en-US" sz="2800" dirty="0"/>
              <a:t>H</a:t>
            </a:r>
            <a:r>
              <a:rPr lang="en-US" sz="2800" baseline="-25000" dirty="0"/>
              <a:t>2n+2</a:t>
            </a:r>
            <a:r>
              <a:rPr lang="en-US" sz="2800" dirty="0"/>
              <a:t>. Methane, ethane, propane, and butane are gaseous hydrocarbons.</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610" y="3789040"/>
            <a:ext cx="8352928"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9469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31775"/>
          <a:stretch/>
        </p:blipFill>
        <p:spPr bwMode="auto">
          <a:xfrm>
            <a:off x="0" y="288032"/>
            <a:ext cx="9144000" cy="5733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82768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lstStyle/>
          <a:p>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57362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7999"/>
          </a:xfrm>
        </p:spPr>
        <p:txBody>
          <a:bodyPr/>
          <a:lstStyle/>
          <a:p>
            <a:endParaRPr lang="en-US" dirty="0"/>
          </a:p>
        </p:txBody>
      </p:sp>
      <p:sp>
        <p:nvSpPr>
          <p:cNvPr id="3" name="Subtitle 2"/>
          <p:cNvSpPr>
            <a:spLocks noGrp="1"/>
          </p:cNvSpPr>
          <p:nvPr>
            <p:ph type="subTitle" idx="1"/>
          </p:nvPr>
        </p:nvSpPr>
        <p:spPr>
          <a:xfrm flipV="1">
            <a:off x="1371600" y="6857999"/>
            <a:ext cx="6400800" cy="45719"/>
          </a:xfrm>
        </p:spPr>
        <p:txBody>
          <a:bodyPr>
            <a:normAutofit fontScale="25000" lnSpcReduction="20000"/>
          </a:bodyPr>
          <a:lstStyle/>
          <a:p>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97618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16784</TotalTime>
  <Words>81</Words>
  <Application>Microsoft Office PowerPoint</Application>
  <PresentationFormat>On-screen Show (4:3)</PresentationFormat>
  <Paragraphs>12</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Composition of crude oil</vt:lpstr>
      <vt:lpstr>Hydrocarbon composition of crude oil Four different types of hydrocarbon molecules appear in crude oil. The relative percentage of each varies from oil to oil, determining the properties of each oil.</vt:lpstr>
      <vt:lpstr>PowerPoint Presentation</vt:lpstr>
      <vt:lpstr>• Or linked by multiple bonds, that are said to be unsaturated.   Double,                            ( Suffix” –ene”)   Or Triple,                   ( Suffix” –yne”)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PETROLEUM</dc:title>
  <dc:creator>Kareem</dc:creator>
  <cp:lastModifiedBy>Wrea</cp:lastModifiedBy>
  <cp:revision>255</cp:revision>
  <dcterms:created xsi:type="dcterms:W3CDTF">2012-10-06T18:18:09Z</dcterms:created>
  <dcterms:modified xsi:type="dcterms:W3CDTF">2019-04-10T18:13:35Z</dcterms:modified>
</cp:coreProperties>
</file>