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269" r:id="rId2"/>
    <p:sldId id="347" r:id="rId3"/>
    <p:sldId id="348" r:id="rId4"/>
    <p:sldId id="349" r:id="rId5"/>
    <p:sldId id="350" r:id="rId6"/>
    <p:sldId id="351" r:id="rId7"/>
    <p:sldId id="352" r:id="rId8"/>
    <p:sldId id="353" r:id="rId9"/>
    <p:sldId id="354" r:id="rId10"/>
    <p:sldId id="355" r:id="rId11"/>
    <p:sldId id="356" r:id="rId12"/>
    <p:sldId id="357" r:id="rId13"/>
    <p:sldId id="358" r:id="rId14"/>
    <p:sldId id="359" r:id="rId15"/>
    <p:sldId id="360" r:id="rId16"/>
    <p:sldId id="361" r:id="rId17"/>
    <p:sldId id="362" r:id="rId18"/>
    <p:sldId id="363" r:id="rId19"/>
    <p:sldId id="364" r:id="rId20"/>
    <p:sldId id="365" r:id="rId2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71" autoAdjust="0"/>
  </p:normalViewPr>
  <p:slideViewPr>
    <p:cSldViewPr>
      <p:cViewPr varScale="1">
        <p:scale>
          <a:sx n="70" d="100"/>
          <a:sy n="70" d="100"/>
        </p:scale>
        <p:origin x="-138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149A276-32B8-44EA-A6C8-C993FB2AC38A}" type="datetimeFigureOut">
              <a:rPr lang="en-US" smtClean="0"/>
              <a:pPr/>
              <a:t>5/23/2019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2044ED6-6267-4BC9-85F4-41AD22EE78D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23507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A22ADF-E495-42E1-A0AC-F17E9FEC0517}" type="datetime1">
              <a:rPr lang="en-US" smtClean="0"/>
              <a:t>5/23/2019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4C88B6-0E32-4F3A-A8C5-3FA2BD9BBC79}" type="datetime1">
              <a:rPr lang="en-US" smtClean="0"/>
              <a:t>5/23/2019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EAFA7-7614-44AE-9DC0-E1F9A1041211}" type="datetime1">
              <a:rPr lang="en-US" smtClean="0"/>
              <a:t>5/23/2019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6B52AE-9B6C-404C-8F94-6662E578B49F}" type="datetime1">
              <a:rPr lang="en-US" smtClean="0"/>
              <a:t>5/23/2019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9673DC-DC09-4A6B-9859-9ACFF543D3BB}" type="datetime1">
              <a:rPr lang="en-US" smtClean="0"/>
              <a:t>5/23/2019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88142-89CC-4162-B907-126FD2661CDF}" type="datetime1">
              <a:rPr lang="en-US" smtClean="0"/>
              <a:t>5/23/2019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D11185-38FC-47FC-918A-E4C8D5C492F1}" type="datetime1">
              <a:rPr lang="en-US" smtClean="0"/>
              <a:t>5/23/2019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311895-E003-4C27-AC2D-3E3A7B04C589}" type="datetime1">
              <a:rPr lang="en-US" smtClean="0"/>
              <a:t>5/23/2019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983F56-06D7-4195-B2E9-148F7FE68E58}" type="datetime1">
              <a:rPr lang="en-US" smtClean="0"/>
              <a:t>5/23/2019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D8D7E2-DB28-45F3-A77B-0B07CF5E7FF5}" type="datetime1">
              <a:rPr lang="en-US" smtClean="0"/>
              <a:t>5/23/2019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C2FB37-52E7-49E8-A376-F9EAE4AE273E}" type="datetime1">
              <a:rPr lang="en-US" smtClean="0"/>
              <a:t>5/23/2019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BEB739-EBB4-4D52-88F0-8A84CEED7C73}" type="datetime1">
              <a:rPr lang="en-US" smtClean="0"/>
              <a:t>5/23/2019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1001554"/>
            <a:ext cx="9143999" cy="4016484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7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Aromatic compounds</a:t>
            </a:r>
            <a:endParaRPr lang="en-US" sz="72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150000"/>
              </a:lnSpc>
            </a:pPr>
            <a:r>
              <a:rPr lang="en-US" sz="54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5400" b="1" baseline="30000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st</a:t>
            </a:r>
            <a:r>
              <a:rPr lang="en-US" sz="54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stage</a:t>
            </a:r>
          </a:p>
          <a:p>
            <a:pPr algn="ctr">
              <a:lnSpc>
                <a:spcPct val="150000"/>
              </a:lnSpc>
            </a:pPr>
            <a:r>
              <a:rPr lang="en-US" sz="4400" b="1" dirty="0" smtClean="0"/>
              <a:t>Wrea Mohammed</a:t>
            </a:r>
            <a:endParaRPr lang="en-US" sz="4400" b="1" dirty="0"/>
          </a:p>
        </p:txBody>
      </p:sp>
    </p:spTree>
    <p:extLst>
      <p:ext uri="{BB962C8B-B14F-4D97-AF65-F5344CB8AC3E}">
        <p14:creationId xmlns:p14="http://schemas.microsoft.com/office/powerpoint/2010/main" val="220489598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E77B9A1-78FE-4A90-B39C-9DE6D93F27E5}" type="slidenum">
              <a:rPr lang="ar-SA"/>
              <a:pPr>
                <a:defRPr/>
              </a:pPr>
              <a:t>10</a:t>
            </a:fld>
            <a:endParaRPr lang="en-US" dirty="0"/>
          </a:p>
        </p:txBody>
      </p:sp>
      <p:sp>
        <p:nvSpPr>
          <p:cNvPr id="7171" name="Rectangle 4"/>
          <p:cNvSpPr>
            <a:spLocks noChangeArrowheads="1"/>
          </p:cNvSpPr>
          <p:nvPr/>
        </p:nvSpPr>
        <p:spPr bwMode="auto">
          <a:xfrm>
            <a:off x="0" y="-4763"/>
            <a:ext cx="9144000" cy="526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algn="just" rtl="0">
              <a:lnSpc>
                <a:spcPct val="150000"/>
              </a:lnSpc>
              <a:defRPr/>
            </a:pPr>
            <a:r>
              <a:rPr lang="en-US" sz="2800" b="1" dirty="0">
                <a:solidFill>
                  <a:srgbClr val="FF0000"/>
                </a:solidFill>
                <a:latin typeface="Arial" pitchFamily="34" charset="0"/>
              </a:rPr>
              <a:t>Molecular formula. Isomer number. Kekulé structure:</a:t>
            </a:r>
          </a:p>
          <a:p>
            <a:pPr algn="just" rtl="0">
              <a:lnSpc>
                <a:spcPct val="150000"/>
              </a:lnSpc>
              <a:defRPr/>
            </a:pPr>
            <a:endParaRPr lang="en-US" sz="2800" dirty="0">
              <a:latin typeface="Arial" pitchFamily="34" charset="0"/>
            </a:endParaRPr>
          </a:p>
          <a:p>
            <a:pPr marL="342900" indent="-342900" algn="just" rtl="0">
              <a:lnSpc>
                <a:spcPct val="150000"/>
              </a:lnSpc>
              <a:buClr>
                <a:srgbClr val="FF0000"/>
              </a:buClr>
              <a:buSzPct val="120000"/>
              <a:buFont typeface="Wingdings" pitchFamily="2" charset="2"/>
              <a:buChar char="v"/>
              <a:defRPr/>
            </a:pPr>
            <a:r>
              <a:rPr lang="en-US" sz="2800" dirty="0">
                <a:latin typeface="Arial" pitchFamily="34" charset="0"/>
              </a:rPr>
              <a:t>Benzene has the molecular formula </a:t>
            </a:r>
            <a:r>
              <a:rPr lang="en-US" sz="2800" dirty="0">
                <a:solidFill>
                  <a:schemeClr val="folHlink"/>
                </a:solidFill>
                <a:latin typeface="Arial" pitchFamily="34" charset="0"/>
              </a:rPr>
              <a:t>C</a:t>
            </a:r>
            <a:r>
              <a:rPr lang="en-US" sz="2800" baseline="-25000" dirty="0">
                <a:solidFill>
                  <a:schemeClr val="folHlink"/>
                </a:solidFill>
                <a:latin typeface="Arial" pitchFamily="34" charset="0"/>
              </a:rPr>
              <a:t>6</a:t>
            </a:r>
            <a:r>
              <a:rPr lang="en-US" sz="2800" dirty="0">
                <a:solidFill>
                  <a:schemeClr val="folHlink"/>
                </a:solidFill>
                <a:latin typeface="Arial" pitchFamily="34" charset="0"/>
              </a:rPr>
              <a:t>H</a:t>
            </a:r>
            <a:r>
              <a:rPr lang="en-US" sz="2800" baseline="-25000" dirty="0">
                <a:solidFill>
                  <a:schemeClr val="folHlink"/>
                </a:solidFill>
                <a:latin typeface="Arial" pitchFamily="34" charset="0"/>
              </a:rPr>
              <a:t>6</a:t>
            </a:r>
            <a:r>
              <a:rPr lang="en-US" sz="2800" dirty="0">
                <a:latin typeface="Arial" pitchFamily="34" charset="0"/>
              </a:rPr>
              <a:t> from its elemental composition and molecular weight, benzene was known to contain six carbon atoms and six hydrogen atoms. The question was: </a:t>
            </a:r>
            <a:r>
              <a:rPr lang="en-US" sz="2800" dirty="0">
                <a:solidFill>
                  <a:srgbClr val="FF0000"/>
                </a:solidFill>
                <a:latin typeface="Arial" pitchFamily="34" charset="0"/>
              </a:rPr>
              <a:t>how are these atoms arranged?</a:t>
            </a:r>
          </a:p>
          <a:p>
            <a:pPr marL="342900" indent="-342900" algn="just" rtl="0">
              <a:lnSpc>
                <a:spcPct val="150000"/>
              </a:lnSpc>
              <a:buClr>
                <a:srgbClr val="FF0000"/>
              </a:buClr>
              <a:buSzPct val="120000"/>
              <a:buFont typeface="Wingdings" pitchFamily="2" charset="2"/>
              <a:buChar char="v"/>
              <a:defRPr/>
            </a:pPr>
            <a:r>
              <a:rPr lang="en-US" sz="2800" b="1" dirty="0">
                <a:solidFill>
                  <a:srgbClr val="FFC000"/>
                </a:solidFill>
                <a:latin typeface="Arial" pitchFamily="34" charset="0"/>
              </a:rPr>
              <a:t>The answer is </a:t>
            </a:r>
            <a:r>
              <a:rPr lang="en-US" sz="2800" b="1" dirty="0">
                <a:solidFill>
                  <a:schemeClr val="folHlink"/>
                </a:solidFill>
                <a:latin typeface="Arial" pitchFamily="34" charset="0"/>
              </a:rPr>
              <a:t>Kekulé structure.</a:t>
            </a:r>
            <a:endParaRPr lang="en-US" sz="2800" dirty="0">
              <a:solidFill>
                <a:srgbClr val="FFC000"/>
              </a:solidFill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95631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F9378C3-1A73-49A5-B9F2-3CFD768CF4F9}" type="slidenum">
              <a:rPr lang="ar-SA"/>
              <a:pPr>
                <a:defRPr/>
              </a:pPr>
              <a:t>11</a:t>
            </a:fld>
            <a:endParaRPr lang="en-US" dirty="0"/>
          </a:p>
        </p:txBody>
      </p:sp>
      <p:sp>
        <p:nvSpPr>
          <p:cNvPr id="8195" name="Rectangle 5"/>
          <p:cNvSpPr>
            <a:spLocks noChangeArrowheads="1"/>
          </p:cNvSpPr>
          <p:nvPr/>
        </p:nvSpPr>
        <p:spPr bwMode="auto">
          <a:xfrm>
            <a:off x="-6350" y="-100013"/>
            <a:ext cx="9150350" cy="1846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algn="ctr" rtl="0">
              <a:lnSpc>
                <a:spcPct val="150000"/>
              </a:lnSpc>
              <a:tabLst>
                <a:tab pos="1616075" algn="l"/>
              </a:tabLst>
              <a:defRPr/>
            </a:pPr>
            <a:r>
              <a:rPr lang="en-US" sz="2800" b="1" u="sng" dirty="0">
                <a:solidFill>
                  <a:srgbClr val="FF0000"/>
                </a:solidFill>
                <a:latin typeface="Arial" pitchFamily="34" charset="0"/>
                <a:ea typeface="Times New Roman" pitchFamily="18" charset="0"/>
                <a:cs typeface="Courier" charset="0"/>
              </a:rPr>
              <a:t>Probable structures of benzene</a:t>
            </a:r>
          </a:p>
          <a:p>
            <a:pPr marL="342900" indent="-342900" algn="just" rtl="0">
              <a:lnSpc>
                <a:spcPct val="150000"/>
              </a:lnSpc>
              <a:buClr>
                <a:srgbClr val="FF0000"/>
              </a:buClr>
              <a:buSzPct val="120000"/>
              <a:buFont typeface="Wingdings" pitchFamily="2" charset="2"/>
              <a:buChar char="Ø"/>
              <a:tabLst>
                <a:tab pos="1616075" algn="l"/>
              </a:tabLst>
              <a:defRPr/>
            </a:pPr>
            <a:r>
              <a:rPr lang="en-US" sz="2400" b="1" dirty="0">
                <a:latin typeface="Arial" pitchFamily="34" charset="0"/>
                <a:ea typeface="Times New Roman" pitchFamily="18" charset="0"/>
                <a:cs typeface="Courier" charset="0"/>
              </a:rPr>
              <a:t>Kekulés structure of benzene was one that we would represent today like </a:t>
            </a:r>
            <a:r>
              <a:rPr lang="en-US" sz="2400" b="1" dirty="0">
                <a:solidFill>
                  <a:srgbClr val="FF0000"/>
                </a:solidFill>
                <a:latin typeface="Arial" pitchFamily="34" charset="0"/>
                <a:ea typeface="Times New Roman" pitchFamily="18" charset="0"/>
                <a:cs typeface="Courier" charset="0"/>
              </a:rPr>
              <a:t>(I)</a:t>
            </a:r>
            <a:r>
              <a:rPr lang="en-US" sz="2400" b="1" dirty="0">
                <a:latin typeface="Arial" pitchFamily="34" charset="0"/>
                <a:ea typeface="Times New Roman" pitchFamily="18" charset="0"/>
                <a:cs typeface="Courier" charset="0"/>
              </a:rPr>
              <a:t>.</a:t>
            </a:r>
            <a:endParaRPr lang="en-US" sz="2400" dirty="0">
              <a:latin typeface="Arial" pitchFamily="34" charset="0"/>
              <a:ea typeface="Times New Roman" pitchFamily="18" charset="0"/>
              <a:cs typeface="Courier" charset="0"/>
            </a:endParaRPr>
          </a:p>
        </p:txBody>
      </p:sp>
      <p:pic>
        <p:nvPicPr>
          <p:cNvPr id="1331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6088" y="1931988"/>
            <a:ext cx="7859712" cy="3325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17" name="Rectangle 6"/>
          <p:cNvSpPr>
            <a:spLocks noChangeArrowheads="1"/>
          </p:cNvSpPr>
          <p:nvPr/>
        </p:nvSpPr>
        <p:spPr bwMode="auto">
          <a:xfrm>
            <a:off x="0" y="5487214"/>
            <a:ext cx="9144000" cy="11318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marL="342900" indent="-342900" algn="just" rtl="0">
              <a:lnSpc>
                <a:spcPct val="150000"/>
              </a:lnSpc>
              <a:buClr>
                <a:srgbClr val="FF0000"/>
              </a:buClr>
              <a:buSzPct val="120000"/>
              <a:buFont typeface="Wingdings" pitchFamily="2" charset="2"/>
              <a:buChar char="Ø"/>
              <a:tabLst>
                <a:tab pos="1616075" algn="l"/>
              </a:tabLst>
            </a:pPr>
            <a:r>
              <a:rPr lang="en-US" sz="2400" b="1" dirty="0">
                <a:latin typeface="Arial" pitchFamily="34" charset="0"/>
                <a:ea typeface="Times New Roman" pitchFamily="18" charset="0"/>
                <a:cs typeface="Courier"/>
              </a:rPr>
              <a:t>Other structures are, of course, consistent with the formula </a:t>
            </a:r>
            <a:r>
              <a:rPr lang="en-US" sz="2400" b="1" dirty="0">
                <a:solidFill>
                  <a:schemeClr val="folHlink"/>
                </a:solidFill>
                <a:latin typeface="Arial" pitchFamily="34" charset="0"/>
                <a:ea typeface="Times New Roman" pitchFamily="18" charset="0"/>
                <a:cs typeface="Courier"/>
              </a:rPr>
              <a:t>C</a:t>
            </a:r>
            <a:r>
              <a:rPr lang="en-US" sz="2400" b="1" baseline="-25000" dirty="0">
                <a:solidFill>
                  <a:schemeClr val="folHlink"/>
                </a:solidFill>
                <a:latin typeface="Arial" pitchFamily="34" charset="0"/>
                <a:ea typeface="Times New Roman" pitchFamily="18" charset="0"/>
                <a:cs typeface="Courier"/>
              </a:rPr>
              <a:t>6</a:t>
            </a:r>
            <a:r>
              <a:rPr lang="en-US" sz="2400" b="1" dirty="0">
                <a:solidFill>
                  <a:schemeClr val="folHlink"/>
                </a:solidFill>
                <a:latin typeface="Arial" pitchFamily="34" charset="0"/>
                <a:ea typeface="Times New Roman" pitchFamily="18" charset="0"/>
                <a:cs typeface="Courier"/>
              </a:rPr>
              <a:t>H</a:t>
            </a:r>
            <a:r>
              <a:rPr lang="en-US" sz="2400" b="1" baseline="-25000" dirty="0">
                <a:solidFill>
                  <a:schemeClr val="folHlink"/>
                </a:solidFill>
                <a:latin typeface="Arial" pitchFamily="34" charset="0"/>
                <a:ea typeface="Times New Roman" pitchFamily="18" charset="0"/>
                <a:cs typeface="Courier"/>
              </a:rPr>
              <a:t>6</a:t>
            </a:r>
            <a:r>
              <a:rPr lang="en-US" sz="2400" b="1" dirty="0">
                <a:latin typeface="Arial" pitchFamily="34" charset="0"/>
                <a:ea typeface="Times New Roman" pitchFamily="18" charset="0"/>
                <a:cs typeface="Courier"/>
              </a:rPr>
              <a:t> .</a:t>
            </a:r>
            <a:endParaRPr lang="en-US" sz="2400" dirty="0">
              <a:latin typeface="Arial" pitchFamily="34" charset="0"/>
              <a:ea typeface="Times New Roman" pitchFamily="18" charset="0"/>
              <a:cs typeface="Courier"/>
            </a:endParaRPr>
          </a:p>
        </p:txBody>
      </p:sp>
    </p:spTree>
    <p:extLst>
      <p:ext uri="{BB962C8B-B14F-4D97-AF65-F5344CB8AC3E}">
        <p14:creationId xmlns:p14="http://schemas.microsoft.com/office/powerpoint/2010/main" val="3002300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4DCC299-D511-4C44-9DA5-249DFD94F1DE}" type="slidenum">
              <a:rPr lang="ar-SA"/>
              <a:pPr>
                <a:defRPr/>
              </a:pPr>
              <a:t>12</a:t>
            </a:fld>
            <a:endParaRPr lang="en-US" dirty="0"/>
          </a:p>
        </p:txBody>
      </p:sp>
      <p:sp>
        <p:nvSpPr>
          <p:cNvPr id="9219" name="Rectangle 4"/>
          <p:cNvSpPr>
            <a:spLocks noChangeArrowheads="1"/>
          </p:cNvSpPr>
          <p:nvPr/>
        </p:nvSpPr>
        <p:spPr bwMode="auto">
          <a:xfrm>
            <a:off x="0" y="282575"/>
            <a:ext cx="9144000" cy="355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algn="just" rtl="0">
              <a:lnSpc>
                <a:spcPct val="150000"/>
              </a:lnSpc>
              <a:defRPr/>
            </a:pPr>
            <a:r>
              <a:rPr lang="en-US" sz="2600" b="1" dirty="0">
                <a:solidFill>
                  <a:srgbClr val="00B050"/>
                </a:solidFill>
                <a:latin typeface="Arial" pitchFamily="34" charset="0"/>
              </a:rPr>
              <a:t> Benzene undergoes substitution rather than addition.</a:t>
            </a:r>
          </a:p>
          <a:p>
            <a:pPr algn="just" rtl="0">
              <a:lnSpc>
                <a:spcPct val="150000"/>
              </a:lnSpc>
              <a:defRPr/>
            </a:pPr>
            <a:endParaRPr lang="en-US" sz="2800" dirty="0">
              <a:latin typeface="Arial" pitchFamily="34" charset="0"/>
            </a:endParaRPr>
          </a:p>
          <a:p>
            <a:pPr marL="342900" indent="-342900" algn="just" rtl="0">
              <a:lnSpc>
                <a:spcPct val="150000"/>
              </a:lnSpc>
              <a:buClr>
                <a:srgbClr val="FF0000"/>
              </a:buClr>
              <a:buSzPct val="120000"/>
              <a:buFont typeface="Wingdings" pitchFamily="2" charset="2"/>
              <a:buChar char="v"/>
              <a:defRPr/>
            </a:pPr>
            <a:r>
              <a:rPr lang="en-US" sz="2400" dirty="0">
                <a:solidFill>
                  <a:srgbClr val="7030A0"/>
                </a:solidFill>
                <a:latin typeface="Arial" pitchFamily="34" charset="0"/>
              </a:rPr>
              <a:t>U</a:t>
            </a:r>
            <a:r>
              <a:rPr lang="en-US" sz="2400" dirty="0" smtClean="0">
                <a:solidFill>
                  <a:srgbClr val="7030A0"/>
                </a:solidFill>
                <a:latin typeface="Arial" pitchFamily="34" charset="0"/>
              </a:rPr>
              <a:t>nsaturated </a:t>
            </a:r>
            <a:r>
              <a:rPr lang="en-US" sz="2400" dirty="0">
                <a:solidFill>
                  <a:srgbClr val="7030A0"/>
                </a:solidFill>
                <a:latin typeface="Arial" pitchFamily="34" charset="0"/>
              </a:rPr>
              <a:t>hydrocarbons such as alkenes, alkynes, and dienes readily undergo addition reactions, benzene does not. For example, bromine adds to ethylene to form a ethyldibromide, but benzene is inert under similar conditions. </a:t>
            </a:r>
          </a:p>
        </p:txBody>
      </p:sp>
      <p:pic>
        <p:nvPicPr>
          <p:cNvPr id="14340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470" t="32813" r="15556" b="30859"/>
          <a:stretch>
            <a:fillRect/>
          </a:stretch>
        </p:blipFill>
        <p:spPr bwMode="auto">
          <a:xfrm>
            <a:off x="152400" y="4186238"/>
            <a:ext cx="8843963" cy="2657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16588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4E40087-8A08-4035-B1AC-0FA9D01649AF}" type="slidenum">
              <a:rPr lang="ar-SA"/>
              <a:pPr>
                <a:defRPr/>
              </a:pPr>
              <a:t>13</a:t>
            </a:fld>
            <a:endParaRPr lang="en-US" dirty="0"/>
          </a:p>
        </p:txBody>
      </p:sp>
      <p:sp>
        <p:nvSpPr>
          <p:cNvPr id="15363" name="Rectangle 6"/>
          <p:cNvSpPr>
            <a:spLocks noChangeArrowheads="1"/>
          </p:cNvSpPr>
          <p:nvPr/>
        </p:nvSpPr>
        <p:spPr bwMode="auto">
          <a:xfrm>
            <a:off x="0" y="4343400"/>
            <a:ext cx="9144000" cy="1685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marL="342900" indent="-342900" algn="just" rtl="0">
              <a:lnSpc>
                <a:spcPct val="150000"/>
              </a:lnSpc>
              <a:buClr>
                <a:srgbClr val="FF0000"/>
              </a:buClr>
              <a:buSzPct val="120000"/>
              <a:buFont typeface="Wingdings" pitchFamily="2" charset="2"/>
              <a:buChar char="Ø"/>
            </a:pPr>
            <a:r>
              <a:rPr lang="en-US" sz="2400" dirty="0">
                <a:latin typeface="Arial" pitchFamily="34" charset="0"/>
              </a:rPr>
              <a:t>In place of addition reactions, benzene readily undergoes a new set of reactions, all involving substitution. The most important are shown below.</a:t>
            </a:r>
          </a:p>
        </p:txBody>
      </p:sp>
      <p:sp>
        <p:nvSpPr>
          <p:cNvPr id="15364" name="Rectangle 6"/>
          <p:cNvSpPr>
            <a:spLocks noChangeArrowheads="1"/>
          </p:cNvSpPr>
          <p:nvPr/>
        </p:nvSpPr>
        <p:spPr bwMode="auto">
          <a:xfrm>
            <a:off x="0" y="111125"/>
            <a:ext cx="9144000" cy="1685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marL="342900" indent="-342900" algn="just" rtl="0">
              <a:lnSpc>
                <a:spcPct val="150000"/>
              </a:lnSpc>
              <a:buClr>
                <a:srgbClr val="FF0000"/>
              </a:buClr>
              <a:buSzPct val="120000"/>
              <a:buFont typeface="Wingdings" pitchFamily="2" charset="2"/>
              <a:buChar char="Ø"/>
            </a:pPr>
            <a:r>
              <a:rPr lang="en-US" sz="2400" dirty="0">
                <a:latin typeface="Arial" pitchFamily="34" charset="0"/>
              </a:rPr>
              <a:t>Benzene </a:t>
            </a:r>
            <a:r>
              <a:rPr lang="en-US" sz="2400" dirty="0" smtClean="0">
                <a:latin typeface="Arial" pitchFamily="34" charset="0"/>
              </a:rPr>
              <a:t>reacts </a:t>
            </a:r>
            <a:r>
              <a:rPr lang="en-US" sz="2400" dirty="0">
                <a:latin typeface="Arial" pitchFamily="34" charset="0"/>
              </a:rPr>
              <a:t>with bromine, but only in the presence of FeBr</a:t>
            </a:r>
            <a:r>
              <a:rPr lang="en-US" sz="1600" dirty="0">
                <a:latin typeface="Arial" pitchFamily="34" charset="0"/>
              </a:rPr>
              <a:t>3</a:t>
            </a:r>
            <a:r>
              <a:rPr lang="en-US" sz="2400" dirty="0">
                <a:latin typeface="Arial" pitchFamily="34" charset="0"/>
              </a:rPr>
              <a:t> (a Lewis acid), and the reaction is a substitution, not an addition.</a:t>
            </a:r>
          </a:p>
        </p:txBody>
      </p:sp>
      <p:pic>
        <p:nvPicPr>
          <p:cNvPr id="15365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307" t="63281" r="19839" b="21094"/>
          <a:stretch>
            <a:fillRect/>
          </a:stretch>
        </p:blipFill>
        <p:spPr bwMode="auto">
          <a:xfrm>
            <a:off x="609600" y="2286000"/>
            <a:ext cx="7696200" cy="1447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92188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0D219A4-9C42-4BD0-B254-79D7A4444497}" type="slidenum">
              <a:rPr lang="ar-SA"/>
              <a:pPr>
                <a:defRPr/>
              </a:pPr>
              <a:t>14</a:t>
            </a:fld>
            <a:endParaRPr lang="en-US" dirty="0"/>
          </a:p>
        </p:txBody>
      </p:sp>
      <p:pic>
        <p:nvPicPr>
          <p:cNvPr id="10243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flowChartProcess">
            <a:avLst/>
          </a:prstGeom>
          <a:ln/>
          <a:ex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</p:pic>
      <p:sp>
        <p:nvSpPr>
          <p:cNvPr id="16388" name="TextBox 1"/>
          <p:cNvSpPr txBox="1">
            <a:spLocks noChangeArrowheads="1"/>
          </p:cNvSpPr>
          <p:nvPr/>
        </p:nvSpPr>
        <p:spPr bwMode="auto">
          <a:xfrm>
            <a:off x="1981200" y="533400"/>
            <a:ext cx="3290888" cy="369888"/>
          </a:xfrm>
          <a:prstGeom prst="rect">
            <a:avLst/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5pPr>
            <a:lvl6pPr marL="25146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6pPr>
            <a:lvl7pPr marL="29718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7pPr>
            <a:lvl8pPr marL="34290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8pPr>
            <a:lvl9pPr marL="38862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9pPr>
          </a:lstStyle>
          <a:p>
            <a:pPr algn="l" rtl="0" eaLnBrk="1" hangingPunct="1"/>
            <a:r>
              <a:rPr lang="en-US"/>
              <a:t>                                      </a:t>
            </a:r>
          </a:p>
        </p:txBody>
      </p:sp>
      <p:sp>
        <p:nvSpPr>
          <p:cNvPr id="16389" name="TextBox 4"/>
          <p:cNvSpPr txBox="1">
            <a:spLocks noChangeArrowheads="1"/>
          </p:cNvSpPr>
          <p:nvPr/>
        </p:nvSpPr>
        <p:spPr bwMode="auto">
          <a:xfrm>
            <a:off x="2271713" y="1687513"/>
            <a:ext cx="3290887" cy="369887"/>
          </a:xfrm>
          <a:prstGeom prst="rect">
            <a:avLst/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5pPr>
            <a:lvl6pPr marL="25146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6pPr>
            <a:lvl7pPr marL="29718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7pPr>
            <a:lvl8pPr marL="34290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8pPr>
            <a:lvl9pPr marL="38862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9pPr>
          </a:lstStyle>
          <a:p>
            <a:pPr algn="l" rtl="0" eaLnBrk="1" hangingPunct="1"/>
            <a:r>
              <a:rPr lang="en-US"/>
              <a:t>                                      </a:t>
            </a:r>
          </a:p>
        </p:txBody>
      </p:sp>
      <p:sp>
        <p:nvSpPr>
          <p:cNvPr id="16390" name="TextBox 5"/>
          <p:cNvSpPr txBox="1">
            <a:spLocks noChangeArrowheads="1"/>
          </p:cNvSpPr>
          <p:nvPr/>
        </p:nvSpPr>
        <p:spPr bwMode="auto">
          <a:xfrm>
            <a:off x="2514600" y="2754313"/>
            <a:ext cx="3290888" cy="369887"/>
          </a:xfrm>
          <a:prstGeom prst="rect">
            <a:avLst/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5pPr>
            <a:lvl6pPr marL="25146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6pPr>
            <a:lvl7pPr marL="29718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7pPr>
            <a:lvl8pPr marL="34290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8pPr>
            <a:lvl9pPr marL="38862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9pPr>
          </a:lstStyle>
          <a:p>
            <a:pPr algn="l" rtl="0" eaLnBrk="1" hangingPunct="1"/>
            <a:r>
              <a:rPr lang="en-US"/>
              <a:t>                                      </a:t>
            </a:r>
          </a:p>
        </p:txBody>
      </p:sp>
      <p:sp>
        <p:nvSpPr>
          <p:cNvPr id="16391" name="TextBox 6"/>
          <p:cNvSpPr txBox="1">
            <a:spLocks noChangeArrowheads="1"/>
          </p:cNvSpPr>
          <p:nvPr/>
        </p:nvSpPr>
        <p:spPr bwMode="auto">
          <a:xfrm>
            <a:off x="3937000" y="4572000"/>
            <a:ext cx="4518025" cy="369888"/>
          </a:xfrm>
          <a:prstGeom prst="rect">
            <a:avLst/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5pPr>
            <a:lvl6pPr marL="25146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6pPr>
            <a:lvl7pPr marL="29718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7pPr>
            <a:lvl8pPr marL="34290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8pPr>
            <a:lvl9pPr marL="38862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9pPr>
          </a:lstStyle>
          <a:p>
            <a:pPr algn="l" rtl="0" eaLnBrk="1" hangingPunct="1"/>
            <a:r>
              <a:rPr lang="en-US"/>
              <a:t>                                                     </a:t>
            </a:r>
          </a:p>
        </p:txBody>
      </p:sp>
      <p:sp>
        <p:nvSpPr>
          <p:cNvPr id="16392" name="TextBox 7"/>
          <p:cNvSpPr txBox="1">
            <a:spLocks noChangeArrowheads="1"/>
          </p:cNvSpPr>
          <p:nvPr/>
        </p:nvSpPr>
        <p:spPr bwMode="auto">
          <a:xfrm>
            <a:off x="3810000" y="5715000"/>
            <a:ext cx="3290888" cy="369888"/>
          </a:xfrm>
          <a:prstGeom prst="rect">
            <a:avLst/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5pPr>
            <a:lvl6pPr marL="25146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6pPr>
            <a:lvl7pPr marL="29718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7pPr>
            <a:lvl8pPr marL="34290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8pPr>
            <a:lvl9pPr marL="38862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9pPr>
          </a:lstStyle>
          <a:p>
            <a:pPr algn="l" rtl="0" eaLnBrk="1" hangingPunct="1"/>
            <a:r>
              <a:rPr lang="en-US"/>
              <a:t>                                      </a:t>
            </a:r>
          </a:p>
        </p:txBody>
      </p:sp>
    </p:spTree>
    <p:extLst>
      <p:ext uri="{BB962C8B-B14F-4D97-AF65-F5344CB8AC3E}">
        <p14:creationId xmlns:p14="http://schemas.microsoft.com/office/powerpoint/2010/main" val="1610521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A039FC2-57D3-4529-9496-1D0696B7C0B2}" type="slidenum">
              <a:rPr lang="ar-SA"/>
              <a:pPr>
                <a:defRPr/>
              </a:pPr>
              <a:t>15</a:t>
            </a:fld>
            <a:endParaRPr lang="en-US" dirty="0"/>
          </a:p>
        </p:txBody>
      </p:sp>
      <p:sp>
        <p:nvSpPr>
          <p:cNvPr id="17411" name="Rectangle 4"/>
          <p:cNvSpPr>
            <a:spLocks noChangeArrowheads="1"/>
          </p:cNvSpPr>
          <p:nvPr/>
        </p:nvSpPr>
        <p:spPr bwMode="auto">
          <a:xfrm>
            <a:off x="0" y="377825"/>
            <a:ext cx="9144000" cy="5102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algn="ctr" rtl="0">
              <a:lnSpc>
                <a:spcPct val="150000"/>
              </a:lnSpc>
            </a:pPr>
            <a:r>
              <a:rPr lang="en-US" sz="2800" b="1" u="sng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Resonance structure of benzene</a:t>
            </a:r>
          </a:p>
          <a:p>
            <a:pPr algn="ctr" rtl="0">
              <a:lnSpc>
                <a:spcPct val="150000"/>
              </a:lnSpc>
            </a:pPr>
            <a:endParaRPr lang="en-US" sz="2400" b="1" u="sng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 rtl="0">
              <a:lnSpc>
                <a:spcPct val="150000"/>
              </a:lnSpc>
              <a:buClr>
                <a:srgbClr val="FF0000"/>
              </a:buClr>
              <a:buFont typeface="Wingdings" pitchFamily="2" charset="2"/>
              <a:buChar char="Ø"/>
            </a:pP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The resonance description of benzene matches the Kekulé description with one important exception.</a:t>
            </a:r>
          </a:p>
          <a:p>
            <a:pPr algn="just" rtl="0">
              <a:lnSpc>
                <a:spcPct val="150000"/>
              </a:lnSpc>
            </a:pP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algn="just" rtl="0">
              <a:lnSpc>
                <a:spcPct val="150000"/>
              </a:lnSpc>
              <a:buClr>
                <a:srgbClr val="FF0000"/>
              </a:buClr>
              <a:buFont typeface="Wingdings" pitchFamily="2" charset="2"/>
              <a:buChar char="Ø"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The two Kekulé representations are not in equilibrium with each other. Instead, the true structure of benzene is a </a:t>
            </a:r>
            <a:r>
              <a:rPr lang="en-US" sz="2400" b="1" u="sng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resonance hybrid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of the two Lewis structures, with the dashed lines of the hybrid indicating the position of the π bonds.</a:t>
            </a:r>
          </a:p>
        </p:txBody>
      </p:sp>
    </p:spTree>
    <p:extLst>
      <p:ext uri="{BB962C8B-B14F-4D97-AF65-F5344CB8AC3E}">
        <p14:creationId xmlns:p14="http://schemas.microsoft.com/office/powerpoint/2010/main" val="2978793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B3306FE-576F-4D21-B5D9-D7B9A8E1FEEA}" type="slidenum">
              <a:rPr lang="ar-SA" smtClean="0"/>
              <a:pPr>
                <a:defRPr/>
              </a:pPr>
              <a:t>16</a:t>
            </a:fld>
            <a:endParaRPr lang="en-US" dirty="0"/>
          </a:p>
        </p:txBody>
      </p:sp>
      <p:pic>
        <p:nvPicPr>
          <p:cNvPr id="18435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679" t="32617" r="24670" b="35938"/>
          <a:stretch>
            <a:fillRect/>
          </a:stretch>
        </p:blipFill>
        <p:spPr bwMode="auto">
          <a:xfrm>
            <a:off x="152400" y="152400"/>
            <a:ext cx="8763000" cy="31384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436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69" t="18945" r="50000" b="16605"/>
          <a:stretch>
            <a:fillRect/>
          </a:stretch>
        </p:blipFill>
        <p:spPr bwMode="auto">
          <a:xfrm>
            <a:off x="1676400" y="3581400"/>
            <a:ext cx="5791200" cy="3276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037011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3D91B6A-6B95-4880-9225-4B701056CDDC}" type="slidenum">
              <a:rPr lang="ar-SA" smtClean="0"/>
              <a:pPr>
                <a:defRPr/>
              </a:pPr>
              <a:t>17</a:t>
            </a:fld>
            <a:endParaRPr lang="en-US" dirty="0"/>
          </a:p>
        </p:txBody>
      </p:sp>
      <p:sp>
        <p:nvSpPr>
          <p:cNvPr id="19459" name="Rectangle 2"/>
          <p:cNvSpPr>
            <a:spLocks noChangeArrowheads="1"/>
          </p:cNvSpPr>
          <p:nvPr/>
        </p:nvSpPr>
        <p:spPr bwMode="auto">
          <a:xfrm>
            <a:off x="0" y="19050"/>
            <a:ext cx="9144000" cy="3889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285750" indent="-285750" algn="just" rtl="0">
              <a:lnSpc>
                <a:spcPct val="150000"/>
              </a:lnSpc>
              <a:buClr>
                <a:srgbClr val="FF0000"/>
              </a:buClr>
              <a:buSzPct val="120000"/>
              <a:buFont typeface="Wingdings" pitchFamily="2" charset="2"/>
              <a:buChar char="Ø"/>
            </a:pPr>
            <a:r>
              <a:rPr lang="en-US" sz="2800" dirty="0">
                <a:latin typeface="TimesLTStd-Roman"/>
              </a:rPr>
              <a:t>The resonance hybrid of benzene explains why all C – C bond lengths are the same. Each C–C bond is single in one resonance structure and double in the other, so the actual bond length (</a:t>
            </a:r>
            <a:r>
              <a:rPr lang="en-US" sz="2800" dirty="0">
                <a:solidFill>
                  <a:srgbClr val="FFC000"/>
                </a:solidFill>
                <a:latin typeface="TimesLTStd-Roman"/>
              </a:rPr>
              <a:t>139 pm</a:t>
            </a:r>
            <a:r>
              <a:rPr lang="en-US" sz="2800" dirty="0">
                <a:latin typeface="TimesLTStd-Roman"/>
              </a:rPr>
              <a:t>) is intermediate between a carbon–carbon single bond (</a:t>
            </a:r>
            <a:r>
              <a:rPr lang="en-US" sz="2800" dirty="0">
                <a:solidFill>
                  <a:srgbClr val="FFC000"/>
                </a:solidFill>
                <a:latin typeface="TimesLTStd-Roman"/>
              </a:rPr>
              <a:t>153 pm</a:t>
            </a:r>
            <a:r>
              <a:rPr lang="en-US" sz="2800" dirty="0">
                <a:latin typeface="TimesLTStd-Roman"/>
              </a:rPr>
              <a:t>) and a carbon–carbon double bond (</a:t>
            </a:r>
            <a:r>
              <a:rPr lang="en-US" sz="2800" dirty="0">
                <a:solidFill>
                  <a:srgbClr val="FFC000"/>
                </a:solidFill>
                <a:latin typeface="TimesLTStd-Roman"/>
              </a:rPr>
              <a:t>134 pm</a:t>
            </a:r>
            <a:r>
              <a:rPr lang="en-US" sz="2800" dirty="0">
                <a:latin typeface="TimesLTStd-Roman"/>
              </a:rPr>
              <a:t>).</a:t>
            </a:r>
            <a:endParaRPr lang="en-US" sz="2800" dirty="0"/>
          </a:p>
        </p:txBody>
      </p:sp>
      <p:pic>
        <p:nvPicPr>
          <p:cNvPr id="1946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794" t="50000" r="7870" b="31836"/>
          <a:stretch>
            <a:fillRect/>
          </a:stretch>
        </p:blipFill>
        <p:spPr bwMode="auto">
          <a:xfrm>
            <a:off x="0" y="4572000"/>
            <a:ext cx="9144000" cy="2209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9752754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856EFFD-3D6A-4540-8A78-E4AD6A2A3BDA}" type="slidenum">
              <a:rPr lang="ar-SA"/>
              <a:pPr>
                <a:defRPr/>
              </a:pPr>
              <a:t>18</a:t>
            </a:fld>
            <a:endParaRPr lang="en-US" dirty="0"/>
          </a:p>
        </p:txBody>
      </p:sp>
      <p:sp>
        <p:nvSpPr>
          <p:cNvPr id="20483" name="Rectangle 4"/>
          <p:cNvSpPr>
            <a:spLocks noChangeArrowheads="1"/>
          </p:cNvSpPr>
          <p:nvPr/>
        </p:nvSpPr>
        <p:spPr bwMode="auto">
          <a:xfrm>
            <a:off x="0" y="-109637"/>
            <a:ext cx="9144000" cy="3995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algn="ctr" rtl="0">
              <a:lnSpc>
                <a:spcPct val="150000"/>
              </a:lnSpc>
            </a:pPr>
            <a:r>
              <a:rPr lang="en-US" sz="3200" b="1" dirty="0">
                <a:solidFill>
                  <a:schemeClr val="folHlink"/>
                </a:solidFill>
                <a:latin typeface="Times New Roman" pitchFamily="18" charset="0"/>
                <a:cs typeface="Times New Roman" pitchFamily="18" charset="0"/>
              </a:rPr>
              <a:t>Hybridization and Orbitals of benzene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	</a:t>
            </a:r>
          </a:p>
          <a:p>
            <a:pPr algn="just" rtl="0">
              <a:lnSpc>
                <a:spcPct val="150000"/>
              </a:lnSpc>
              <a:buClr>
                <a:srgbClr val="FF0000"/>
              </a:buClr>
              <a:buFont typeface="Wingdings" pitchFamily="2" charset="2"/>
              <a:buChar char="Ø"/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Each carbon atom in a benzene ring is surrounded by three atoms and no lone pairs of electrons, making it sp</a:t>
            </a:r>
            <a:r>
              <a:rPr lang="en-US" sz="2800" baseline="30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hybridized and trigonal planar with all bond angles 120°. Each carbon also has a p orbital with one electron that extends above and below the plane of the molecule.</a:t>
            </a:r>
            <a:endParaRPr lang="en-US" sz="1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484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566" t="26073" r="4373" b="21503"/>
          <a:stretch>
            <a:fillRect/>
          </a:stretch>
        </p:blipFill>
        <p:spPr bwMode="auto">
          <a:xfrm>
            <a:off x="0" y="4062413"/>
            <a:ext cx="9144000" cy="2795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88626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76BE73A-795C-4097-A0EF-7701ACABF77C}" type="slidenum">
              <a:rPr lang="ar-SA"/>
              <a:pPr>
                <a:defRPr/>
              </a:pPr>
              <a:t>19</a:t>
            </a:fld>
            <a:endParaRPr lang="en-US" dirty="0"/>
          </a:p>
        </p:txBody>
      </p:sp>
      <p:pic>
        <p:nvPicPr>
          <p:cNvPr id="21507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365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08" name="Rectangle 6"/>
          <p:cNvSpPr>
            <a:spLocks noChangeArrowheads="1"/>
          </p:cNvSpPr>
          <p:nvPr/>
        </p:nvSpPr>
        <p:spPr bwMode="auto">
          <a:xfrm>
            <a:off x="0" y="3767138"/>
            <a:ext cx="9144000" cy="2862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457200" indent="-457200" algn="just" rtl="0">
              <a:lnSpc>
                <a:spcPct val="150000"/>
              </a:lnSpc>
              <a:buClr>
                <a:srgbClr val="FF0000"/>
              </a:buClr>
              <a:buSzPct val="120000"/>
              <a:buFont typeface="Wingdings" pitchFamily="2" charset="2"/>
              <a:buChar char="Ø"/>
            </a:pPr>
            <a:r>
              <a:rPr lang="en-US" sz="2400" dirty="0">
                <a:solidFill>
                  <a:schemeClr val="folHlink"/>
                </a:solidFill>
                <a:latin typeface="Times New Roman" pitchFamily="18" charset="0"/>
                <a:cs typeface="Times New Roman" pitchFamily="18" charset="0"/>
              </a:rPr>
              <a:t> Only sigma bonds shown.</a:t>
            </a:r>
          </a:p>
          <a:p>
            <a:pPr marL="457200" indent="-457200" algn="just" rtl="0">
              <a:lnSpc>
                <a:spcPct val="150000"/>
              </a:lnSpc>
              <a:buClr>
                <a:srgbClr val="FF0000"/>
              </a:buClr>
              <a:buSzPct val="120000"/>
              <a:buFont typeface="Wingdings" pitchFamily="2" charset="2"/>
              <a:buChar char="Ø"/>
            </a:pPr>
            <a:r>
              <a:rPr lang="en-US" sz="2400" dirty="0">
                <a:solidFill>
                  <a:schemeClr val="folHlin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p orbitals</a:t>
            </a:r>
            <a:r>
              <a:rPr lang="en-US" sz="2400" dirty="0">
                <a:solidFill>
                  <a:schemeClr val="folHlink"/>
                </a:solidFill>
                <a:latin typeface="Times New Roman" pitchFamily="18" charset="0"/>
                <a:cs typeface="Times New Roman" pitchFamily="18" charset="0"/>
              </a:rPr>
              <a:t> overlap to form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π</a:t>
            </a:r>
            <a:r>
              <a:rPr lang="en-US" sz="2400" dirty="0">
                <a:solidFill>
                  <a:schemeClr val="folHlink"/>
                </a:solidFill>
                <a:latin typeface="Times New Roman" pitchFamily="18" charset="0"/>
                <a:cs typeface="Times New Roman" pitchFamily="18" charset="0"/>
              </a:rPr>
              <a:t> bonds.</a:t>
            </a:r>
          </a:p>
          <a:p>
            <a:pPr marL="457200" indent="-457200" algn="just" rtl="0">
              <a:lnSpc>
                <a:spcPct val="150000"/>
              </a:lnSpc>
              <a:buClr>
                <a:srgbClr val="FF0000"/>
              </a:buClr>
              <a:buSzPct val="120000"/>
              <a:buFont typeface="Wingdings" pitchFamily="2" charset="2"/>
              <a:buChar char="Ø"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Benzene is a flat molecule, with every carbon and every hydrogen lying in the same plane. It is a very symmetrical molecule, every bond angle is 120°. </a:t>
            </a:r>
            <a:r>
              <a:rPr lang="en-US" sz="2400" dirty="0">
                <a:solidFill>
                  <a:schemeClr val="folHlin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en-US" sz="16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41260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40F4FE9-889A-4E78-8F4B-F0AAE07B326A}" type="slidenum">
              <a:rPr lang="ar-SA"/>
              <a:pPr>
                <a:defRPr/>
              </a:pPr>
              <a:t>2</a:t>
            </a:fld>
            <a:endParaRPr lang="en-US" dirty="0"/>
          </a:p>
        </p:txBody>
      </p:sp>
      <p:sp>
        <p:nvSpPr>
          <p:cNvPr id="4099" name="Rectangle 4"/>
          <p:cNvSpPr>
            <a:spLocks noChangeArrowheads="1"/>
          </p:cNvSpPr>
          <p:nvPr/>
        </p:nvSpPr>
        <p:spPr bwMode="auto">
          <a:xfrm>
            <a:off x="0" y="260828"/>
            <a:ext cx="9144000" cy="59093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algn="ctr" rtl="0">
              <a:lnSpc>
                <a:spcPct val="150000"/>
              </a:lnSpc>
              <a:buClr>
                <a:srgbClr val="FF0000"/>
              </a:buClr>
              <a:buSzPct val="130000"/>
              <a:defRPr/>
            </a:pPr>
            <a:r>
              <a:rPr lang="en-US" sz="3600" b="1" u="sng" dirty="0">
                <a:solidFill>
                  <a:schemeClr val="folHlink"/>
                </a:solidFill>
                <a:latin typeface="Times New Roman" pitchFamily="18" charset="0"/>
                <a:cs typeface="Times New Roman" pitchFamily="18" charset="0"/>
              </a:rPr>
              <a:t>Aromatic compounds</a:t>
            </a:r>
          </a:p>
          <a:p>
            <a:pPr algn="ctr" rtl="0">
              <a:lnSpc>
                <a:spcPct val="150000"/>
              </a:lnSpc>
              <a:buClr>
                <a:srgbClr val="FF0000"/>
              </a:buClr>
              <a:buSzPct val="130000"/>
              <a:defRPr/>
            </a:pPr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pPr marL="457200" indent="-457200" algn="just" rtl="0">
              <a:lnSpc>
                <a:spcPct val="150000"/>
              </a:lnSpc>
              <a:buClr>
                <a:srgbClr val="FF0000"/>
              </a:buClr>
              <a:buSzPct val="130000"/>
              <a:buFont typeface="Wingdings" pitchFamily="2" charset="2"/>
              <a:buChar char="Ø"/>
              <a:defRPr/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Aromatic compounds are </a:t>
            </a:r>
            <a:r>
              <a:rPr lang="en-US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benzene</a:t>
            </a:r>
            <a:r>
              <a:rPr lang="en-US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28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sz="20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6</a:t>
            </a:r>
            <a:r>
              <a:rPr lang="en-US" sz="28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H</a:t>
            </a:r>
            <a:r>
              <a:rPr lang="en-US" sz="20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6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) or (</a:t>
            </a:r>
            <a:r>
              <a:rPr lang="en-US" sz="28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arene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) and compounds that resemble benzene in chemical behavior. </a:t>
            </a:r>
          </a:p>
          <a:p>
            <a:pPr algn="just" rtl="0">
              <a:lnSpc>
                <a:spcPct val="150000"/>
              </a:lnSpc>
              <a:buClr>
                <a:srgbClr val="FF0000"/>
              </a:buClr>
              <a:buSzPct val="130000"/>
              <a:defRPr/>
            </a:pPr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pPr algn="ctr" rtl="0">
              <a:lnSpc>
                <a:spcPct val="150000"/>
              </a:lnSpc>
              <a:buClr>
                <a:srgbClr val="FF0000"/>
              </a:buClr>
              <a:buSzPct val="130000"/>
              <a:defRPr/>
            </a:pPr>
            <a:r>
              <a:rPr lang="en-US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The Criteria for Aromaticity—</a:t>
            </a:r>
            <a:r>
              <a:rPr lang="en-US" sz="2800" b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Hückel’s</a:t>
            </a:r>
            <a:r>
              <a:rPr lang="en-US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Rule</a:t>
            </a:r>
          </a:p>
          <a:p>
            <a:pPr marL="457200" indent="-457200" algn="just" rtl="0">
              <a:lnSpc>
                <a:spcPct val="150000"/>
              </a:lnSpc>
              <a:buClr>
                <a:srgbClr val="FF0000"/>
              </a:buClr>
              <a:buSzPct val="130000"/>
              <a:buFont typeface="+mj-lt"/>
              <a:buAutoNum type="arabicPeriod"/>
              <a:defRPr/>
            </a:pPr>
            <a:r>
              <a:rPr lang="en-US" sz="28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A molecule must be cyclic.</a:t>
            </a:r>
          </a:p>
          <a:p>
            <a:pPr algn="just" rtl="0">
              <a:lnSpc>
                <a:spcPct val="150000"/>
              </a:lnSpc>
              <a:buClr>
                <a:srgbClr val="FF0000"/>
              </a:buClr>
              <a:buSzPct val="130000"/>
              <a:defRPr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To be aromatic, each </a:t>
            </a:r>
            <a:r>
              <a:rPr lang="en-US" sz="2400" i="1" dirty="0">
                <a:latin typeface="Times New Roman" pitchFamily="18" charset="0"/>
                <a:cs typeface="Times New Roman" pitchFamily="18" charset="0"/>
              </a:rPr>
              <a:t>p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orbital must overlap with </a:t>
            </a:r>
            <a:r>
              <a:rPr lang="en-US" sz="2400" i="1" dirty="0">
                <a:latin typeface="Times New Roman" pitchFamily="18" charset="0"/>
                <a:cs typeface="Times New Roman" pitchFamily="18" charset="0"/>
              </a:rPr>
              <a:t>p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orbitals on two adjacent atoms.</a:t>
            </a:r>
          </a:p>
        </p:txBody>
      </p:sp>
    </p:spTree>
    <p:extLst>
      <p:ext uri="{BB962C8B-B14F-4D97-AF65-F5344CB8AC3E}">
        <p14:creationId xmlns:p14="http://schemas.microsoft.com/office/powerpoint/2010/main" val="1160379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60E6AD8-3265-4472-A60F-BE93D73D87C7}" type="slidenum">
              <a:rPr lang="ar-SA"/>
              <a:pPr>
                <a:defRPr/>
              </a:pPr>
              <a:t>20</a:t>
            </a:fld>
            <a:endParaRPr lang="en-US" dirty="0"/>
          </a:p>
        </p:txBody>
      </p:sp>
      <p:sp>
        <p:nvSpPr>
          <p:cNvPr id="17411" name="Rectangle 4"/>
          <p:cNvSpPr>
            <a:spLocks noChangeArrowheads="1"/>
          </p:cNvSpPr>
          <p:nvPr/>
        </p:nvSpPr>
        <p:spPr bwMode="auto">
          <a:xfrm>
            <a:off x="0" y="43018"/>
            <a:ext cx="9144000" cy="35086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algn="ctr" rtl="0">
              <a:lnSpc>
                <a:spcPct val="150000"/>
              </a:lnSpc>
              <a:defRPr/>
            </a:pPr>
            <a:r>
              <a:rPr lang="en-US" sz="2800" b="1" u="sng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V</a:t>
            </a:r>
            <a:r>
              <a:rPr lang="en-US" sz="2800" b="1" u="sng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iew </a:t>
            </a:r>
            <a:r>
              <a:rPr lang="en-US" sz="2800" b="1" u="sng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of the electron density in a benzene ring</a:t>
            </a:r>
          </a:p>
          <a:p>
            <a:pPr marL="342900" indent="-342900" algn="just" rtl="0">
              <a:lnSpc>
                <a:spcPct val="150000"/>
              </a:lnSpc>
              <a:buFont typeface="Wingdings" pitchFamily="2" charset="2"/>
              <a:buChar char="Ø"/>
              <a:defRPr/>
            </a:pP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 rtl="0">
              <a:lnSpc>
                <a:spcPct val="150000"/>
              </a:lnSpc>
              <a:buClr>
                <a:srgbClr val="FF0000"/>
              </a:buClr>
              <a:buFont typeface="Wingdings" pitchFamily="2" charset="2"/>
              <a:buChar char="Ø"/>
              <a:defRPr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The p orbital of any carbon atom overlaps equally with the p orbitals of two adjacent carbon atoms. The result is two continuous double-shaped electron clouds, one lying above and the other below the plane of the atoms.</a:t>
            </a:r>
          </a:p>
        </p:txBody>
      </p:sp>
      <p:sp>
        <p:nvSpPr>
          <p:cNvPr id="22532" name="Rectangle 6"/>
          <p:cNvSpPr>
            <a:spLocks noChangeArrowheads="1"/>
          </p:cNvSpPr>
          <p:nvPr/>
        </p:nvSpPr>
        <p:spPr bwMode="auto">
          <a:xfrm>
            <a:off x="0" y="227488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pic>
        <p:nvPicPr>
          <p:cNvPr id="22533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3810000"/>
            <a:ext cx="4648200" cy="2514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534" name="Rectangle 7"/>
          <p:cNvSpPr>
            <a:spLocks noChangeArrowheads="1"/>
          </p:cNvSpPr>
          <p:nvPr/>
        </p:nvSpPr>
        <p:spPr bwMode="auto">
          <a:xfrm>
            <a:off x="0" y="6334125"/>
            <a:ext cx="91440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algn="ctr" rtl="0"/>
            <a:r>
              <a:rPr lang="en-US" sz="2800" b="1">
                <a:latin typeface="Calibri" pitchFamily="34" charset="0"/>
                <a:ea typeface="Times New Roman" pitchFamily="18" charset="0"/>
                <a:cs typeface="Courier"/>
              </a:rPr>
              <a:t>π</a:t>
            </a:r>
            <a:r>
              <a:rPr lang="en-US" sz="2800" b="1">
                <a:solidFill>
                  <a:schemeClr val="folHlink"/>
                </a:solidFill>
                <a:latin typeface="Arial" pitchFamily="34" charset="0"/>
                <a:ea typeface="Times New Roman" pitchFamily="18" charset="0"/>
                <a:cs typeface="Courier"/>
              </a:rPr>
              <a:t> </a:t>
            </a:r>
            <a:r>
              <a:rPr lang="en-US" sz="2000" b="1">
                <a:solidFill>
                  <a:schemeClr val="folHlink"/>
                </a:solidFill>
                <a:latin typeface="Arial" pitchFamily="34" charset="0"/>
                <a:ea typeface="Times New Roman" pitchFamily="18" charset="0"/>
                <a:cs typeface="Courier"/>
              </a:rPr>
              <a:t>clouds above and below  plane of ring</a:t>
            </a:r>
          </a:p>
        </p:txBody>
      </p:sp>
      <p:pic>
        <p:nvPicPr>
          <p:cNvPr id="22535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1150" y="3810000"/>
            <a:ext cx="3600450" cy="2514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78977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624D31A-BB84-435E-B4C2-6367F137EA41}" type="slidenum">
              <a:rPr lang="ar-SA" smtClean="0"/>
              <a:pPr>
                <a:defRPr/>
              </a:pPr>
              <a:t>3</a:t>
            </a:fld>
            <a:endParaRPr lang="en-US" dirty="0"/>
          </a:p>
        </p:txBody>
      </p:sp>
      <p:pic>
        <p:nvPicPr>
          <p:cNvPr id="512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316" t="28516" r="19180" b="20508"/>
          <a:stretch>
            <a:fillRect/>
          </a:stretch>
        </p:blipFill>
        <p:spPr bwMode="auto">
          <a:xfrm>
            <a:off x="409575" y="2971800"/>
            <a:ext cx="8458200" cy="3729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124" name="Rectangle 2"/>
          <p:cNvSpPr>
            <a:spLocks noChangeArrowheads="1"/>
          </p:cNvSpPr>
          <p:nvPr/>
        </p:nvSpPr>
        <p:spPr bwMode="auto">
          <a:xfrm>
            <a:off x="0" y="17463"/>
            <a:ext cx="9144000" cy="2862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342900" indent="-342900" algn="just" rtl="0">
              <a:lnSpc>
                <a:spcPct val="150000"/>
              </a:lnSpc>
              <a:buClr>
                <a:srgbClr val="FF0000"/>
              </a:buClr>
              <a:buSzPct val="130000"/>
              <a:buFont typeface="Wingdings" pitchFamily="2" charset="2"/>
              <a:buChar char="v"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The p orbitals on all six carbons of benzene continuously overlap, so benzene is aromatic.</a:t>
            </a:r>
          </a:p>
          <a:p>
            <a:pPr marL="342900" indent="-342900" algn="just" rtl="0">
              <a:lnSpc>
                <a:spcPct val="150000"/>
              </a:lnSpc>
              <a:buClr>
                <a:srgbClr val="FF0000"/>
              </a:buClr>
              <a:buSzPct val="130000"/>
              <a:buFont typeface="Wingdings" pitchFamily="2" charset="2"/>
              <a:buChar char="v"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1,3,5-Hexatriene has six p orbitals, too, but the two on the terminal carbons cannot overlap with each other, so 1,3,5-hexatriene is not aromatic.</a:t>
            </a:r>
          </a:p>
        </p:txBody>
      </p:sp>
    </p:spTree>
    <p:extLst>
      <p:ext uri="{BB962C8B-B14F-4D97-AF65-F5344CB8AC3E}">
        <p14:creationId xmlns:p14="http://schemas.microsoft.com/office/powerpoint/2010/main" val="12766444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4B1CBDE-2FAC-4681-AC9A-CCC650B671A1}" type="slidenum">
              <a:rPr lang="ar-SA" smtClean="0"/>
              <a:pPr>
                <a:defRPr/>
              </a:pPr>
              <a:t>4</a:t>
            </a:fld>
            <a:endParaRPr lang="en-US" dirty="0"/>
          </a:p>
        </p:txBody>
      </p:sp>
      <p:sp>
        <p:nvSpPr>
          <p:cNvPr id="6147" name="Rectangle 2"/>
          <p:cNvSpPr>
            <a:spLocks noChangeArrowheads="1"/>
          </p:cNvSpPr>
          <p:nvPr/>
        </p:nvSpPr>
        <p:spPr bwMode="auto">
          <a:xfrm>
            <a:off x="0" y="0"/>
            <a:ext cx="9144000" cy="40626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 rtl="0">
              <a:lnSpc>
                <a:spcPct val="150000"/>
              </a:lnSpc>
            </a:pPr>
            <a:r>
              <a:rPr lang="en-US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2. A molecule must be planar.</a:t>
            </a:r>
          </a:p>
          <a:p>
            <a:pPr algn="just" rtl="0">
              <a:lnSpc>
                <a:spcPct val="150000"/>
              </a:lnSpc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All adjacent </a:t>
            </a:r>
            <a:r>
              <a:rPr lang="en-US" sz="2400" i="1" dirty="0">
                <a:latin typeface="Times New Roman" pitchFamily="18" charset="0"/>
                <a:cs typeface="Times New Roman" pitchFamily="18" charset="0"/>
              </a:rPr>
              <a:t>p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orbitals must be planar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so that the </a:t>
            </a:r>
            <a:r>
              <a:rPr lang="el-GR" sz="2400" dirty="0">
                <a:latin typeface="Times New Roman" pitchFamily="18" charset="0"/>
                <a:cs typeface="Times New Roman" pitchFamily="18" charset="0"/>
              </a:rPr>
              <a:t>π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electron density can be delocalized.</a:t>
            </a:r>
          </a:p>
          <a:p>
            <a:pPr algn="just" rtl="0">
              <a:lnSpc>
                <a:spcPct val="150000"/>
              </a:lnSpc>
              <a:buClr>
                <a:srgbClr val="FF0000"/>
              </a:buClr>
              <a:buSzPct val="120000"/>
              <a:buFont typeface="Wingdings" pitchFamily="2" charset="2"/>
              <a:buChar char="q"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yclooctatetraene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resembles benzene in that it is a cyclic molecule with alternating double and single bonds. Cyclooctatetraene is tub shaped, however, not planar, so overlap between adjacent </a:t>
            </a:r>
            <a:r>
              <a:rPr lang="el-GR" sz="2400" dirty="0">
                <a:latin typeface="Times New Roman" pitchFamily="18" charset="0"/>
                <a:cs typeface="Times New Roman" pitchFamily="18" charset="0"/>
              </a:rPr>
              <a:t>π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bonds is impossible. Cyclooctatetraene, therefore, is not aromatic.</a:t>
            </a:r>
          </a:p>
        </p:txBody>
      </p:sp>
      <p:pic>
        <p:nvPicPr>
          <p:cNvPr id="614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760" t="37109" r="5016" b="31445"/>
          <a:stretch>
            <a:fillRect/>
          </a:stretch>
        </p:blipFill>
        <p:spPr bwMode="auto">
          <a:xfrm>
            <a:off x="0" y="4648200"/>
            <a:ext cx="9144000" cy="2000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873568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2463809-303D-448C-9B14-D291FC9B6A9C}" type="slidenum">
              <a:rPr lang="ar-SA" smtClean="0"/>
              <a:pPr>
                <a:defRPr/>
              </a:pPr>
              <a:t>5</a:t>
            </a:fld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0" y="33338"/>
            <a:ext cx="9144000" cy="2862322"/>
          </a:xfrm>
          <a:prstGeom prst="rect">
            <a:avLst/>
          </a:prstGeom>
        </p:spPr>
        <p:txBody>
          <a:bodyPr>
            <a:spAutoFit/>
          </a:bodyPr>
          <a:lstStyle/>
          <a:p>
            <a:pPr marL="457200" indent="-457200" algn="just" rtl="0">
              <a:lnSpc>
                <a:spcPct val="150000"/>
              </a:lnSpc>
              <a:buClr>
                <a:srgbClr val="FF0000"/>
              </a:buClr>
              <a:buSzPct val="130000"/>
              <a:buFont typeface="+mj-lt"/>
              <a:buAutoNum type="arabicPeriod" startAt="3"/>
              <a:defRPr/>
            </a:pPr>
            <a:r>
              <a:rPr lang="en-US" sz="24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A molecule must be completely conjugated.</a:t>
            </a:r>
          </a:p>
          <a:p>
            <a:pPr algn="just" rtl="0">
              <a:lnSpc>
                <a:spcPct val="150000"/>
              </a:lnSpc>
              <a:buClr>
                <a:srgbClr val="FF0000"/>
              </a:buClr>
              <a:buSzPct val="130000"/>
              <a:defRPr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Aromatic compounds must have a </a:t>
            </a:r>
            <a:r>
              <a:rPr lang="en-US" sz="2400" i="1" dirty="0">
                <a:latin typeface="Times New Roman" pitchFamily="18" charset="0"/>
                <a:cs typeface="Times New Roman" pitchFamily="18" charset="0"/>
              </a:rPr>
              <a:t>p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orbital on every atom</a:t>
            </a:r>
          </a:p>
          <a:p>
            <a:pPr marL="342900" indent="-342900" algn="just" rtl="0">
              <a:lnSpc>
                <a:spcPct val="150000"/>
              </a:lnSpc>
              <a:buClr>
                <a:srgbClr val="FF0000"/>
              </a:buClr>
              <a:buSzPct val="120000"/>
              <a:buFont typeface="Wingdings" pitchFamily="2" charset="2"/>
              <a:buChar char="v"/>
              <a:defRPr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Both 1,3-cyclohexadiene and 1,3,5-cycloheptatriene contain at least one carbon atom that does not have a </a:t>
            </a:r>
            <a:r>
              <a:rPr lang="en-US" sz="2400" i="1" dirty="0">
                <a:latin typeface="Times New Roman" pitchFamily="18" charset="0"/>
                <a:cs typeface="Times New Roman" pitchFamily="18" charset="0"/>
              </a:rPr>
              <a:t>p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orbital, and so they are not completely conjugated and therefore </a:t>
            </a:r>
            <a:r>
              <a:rPr lang="en-US" sz="24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not </a:t>
            </a:r>
            <a:r>
              <a:rPr lang="en-US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aromatic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007" t="34570" r="9077" b="25932"/>
          <a:stretch>
            <a:fillRect/>
          </a:stretch>
        </p:blipFill>
        <p:spPr bwMode="auto">
          <a:xfrm>
            <a:off x="0" y="4267200"/>
            <a:ext cx="9144000" cy="2590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627576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F38193D-C736-4693-94CB-EA6239F06FF5}" type="slidenum">
              <a:rPr lang="ar-SA" smtClean="0"/>
              <a:pPr>
                <a:defRPr/>
              </a:pPr>
              <a:t>6</a:t>
            </a:fld>
            <a:endParaRPr lang="en-US" dirty="0"/>
          </a:p>
        </p:txBody>
      </p:sp>
      <p:sp>
        <p:nvSpPr>
          <p:cNvPr id="8195" name="Rectangle 2"/>
          <p:cNvSpPr>
            <a:spLocks noChangeArrowheads="1"/>
          </p:cNvSpPr>
          <p:nvPr/>
        </p:nvSpPr>
        <p:spPr bwMode="auto">
          <a:xfrm>
            <a:off x="0" y="0"/>
            <a:ext cx="9144000" cy="6462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 rtl="0">
              <a:lnSpc>
                <a:spcPct val="150000"/>
              </a:lnSpc>
            </a:pPr>
            <a:r>
              <a:rPr lang="en-US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4.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A molecule must satisfy Hückel’s rule, and contain a particular number of </a:t>
            </a:r>
            <a:r>
              <a:rPr lang="el-GR" sz="28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π</a:t>
            </a:r>
            <a:r>
              <a:rPr lang="en-US" sz="28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electrons.</a:t>
            </a:r>
          </a:p>
          <a:p>
            <a:pPr marL="342900" indent="-342900" algn="just" rtl="0">
              <a:lnSpc>
                <a:spcPct val="150000"/>
              </a:lnSpc>
              <a:buClr>
                <a:srgbClr val="FF0000"/>
              </a:buClr>
              <a:buSzPct val="120000"/>
              <a:buFont typeface="Wingdings" pitchFamily="2" charset="2"/>
              <a:buChar char="Ø"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An aromatic compound must contain </a:t>
            </a:r>
            <a:r>
              <a:rPr lang="en-US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(4</a:t>
            </a:r>
            <a:r>
              <a:rPr lang="en-US" sz="28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n </a:t>
            </a:r>
            <a:r>
              <a:rPr lang="en-US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+ 2</a:t>
            </a:r>
            <a:r>
              <a:rPr lang="el-GR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el-GR" sz="2800" b="1" dirty="0" smtClean="0">
                <a:latin typeface="Times New Roman" pitchFamily="18" charset="0"/>
                <a:cs typeface="Times New Roman" pitchFamily="18" charset="0"/>
              </a:rPr>
              <a:t>π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electrons (</a:t>
            </a:r>
            <a:r>
              <a:rPr lang="en-US" sz="2400" i="1" dirty="0">
                <a:latin typeface="Times New Roman" pitchFamily="18" charset="0"/>
                <a:cs typeface="Times New Roman" pitchFamily="18" charset="0"/>
              </a:rPr>
              <a:t>n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= 0, 1, 2, and so forth).</a:t>
            </a:r>
          </a:p>
          <a:p>
            <a:pPr marL="342900" indent="-342900" algn="just" rtl="0">
              <a:lnSpc>
                <a:spcPct val="150000"/>
              </a:lnSpc>
              <a:buClr>
                <a:srgbClr val="FF0000"/>
              </a:buClr>
              <a:buSzPct val="120000"/>
              <a:buFont typeface="Wingdings" pitchFamily="2" charset="2"/>
              <a:buChar char="Ø"/>
            </a:pP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 rtl="0">
              <a:lnSpc>
                <a:spcPct val="150000"/>
              </a:lnSpc>
              <a:buClr>
                <a:srgbClr val="FF0000"/>
              </a:buClr>
              <a:buSzPct val="120000"/>
              <a:buFont typeface="Wingdings" pitchFamily="2" charset="2"/>
              <a:buChar char="Ø"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compounds that contain 2, 6, 10, 14, 18, π electrons are aromatic, Benzene is aromatic and especially stable because it contains 6 π electrons.</a:t>
            </a:r>
          </a:p>
          <a:p>
            <a:pPr marL="342900" indent="-342900" algn="just" rtl="0">
              <a:lnSpc>
                <a:spcPct val="150000"/>
              </a:lnSpc>
              <a:buClr>
                <a:srgbClr val="FF0000"/>
              </a:buClr>
              <a:buSzPct val="120000"/>
              <a:buFont typeface="Wingdings" pitchFamily="2" charset="2"/>
              <a:buChar char="Ø"/>
            </a:pP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 rtl="0">
              <a:lnSpc>
                <a:spcPct val="150000"/>
              </a:lnSpc>
              <a:buClr>
                <a:srgbClr val="FF0000"/>
              </a:buClr>
              <a:buSzPct val="120000"/>
              <a:buFont typeface="Wingdings" pitchFamily="2" charset="2"/>
              <a:buChar char="Ø"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Cyclobutadiene is antiaromatic and especially unstable because it contains 4 π electrons.</a:t>
            </a:r>
          </a:p>
        </p:txBody>
      </p:sp>
    </p:spTree>
    <p:extLst>
      <p:ext uri="{BB962C8B-B14F-4D97-AF65-F5344CB8AC3E}">
        <p14:creationId xmlns:p14="http://schemas.microsoft.com/office/powerpoint/2010/main" val="352535676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278DB77-8CFD-4A6D-B66A-DB52DFB67CE0}" type="slidenum">
              <a:rPr lang="ar-SA" smtClean="0"/>
              <a:pPr>
                <a:defRPr/>
              </a:pPr>
              <a:t>7</a:t>
            </a:fld>
            <a:endParaRPr lang="en-US" dirty="0"/>
          </a:p>
        </p:txBody>
      </p:sp>
      <p:pic>
        <p:nvPicPr>
          <p:cNvPr id="9219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763" t="13281" r="20497" b="13869"/>
          <a:stretch>
            <a:fillRect/>
          </a:stretch>
        </p:blipFill>
        <p:spPr bwMode="auto">
          <a:xfrm>
            <a:off x="914400" y="247650"/>
            <a:ext cx="6934200" cy="6457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0152691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2EFBBD4-BD4C-4AF8-8573-61DEAD81775C}" type="slidenum">
              <a:rPr lang="ar-SA"/>
              <a:pPr>
                <a:defRPr/>
              </a:pPr>
              <a:t>8</a:t>
            </a:fld>
            <a:endParaRPr lang="en-US" dirty="0"/>
          </a:p>
        </p:txBody>
      </p:sp>
      <p:sp>
        <p:nvSpPr>
          <p:cNvPr id="10243" name="Rectangle 4"/>
          <p:cNvSpPr>
            <a:spLocks noChangeArrowheads="1"/>
          </p:cNvSpPr>
          <p:nvPr/>
        </p:nvSpPr>
        <p:spPr bwMode="auto">
          <a:xfrm>
            <a:off x="0" y="373063"/>
            <a:ext cx="9144000" cy="5005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algn="ctr" rtl="0">
              <a:lnSpc>
                <a:spcPct val="150000"/>
              </a:lnSpc>
            </a:pPr>
            <a:r>
              <a:rPr lang="en-US" sz="3200" b="1" u="sng" dirty="0">
                <a:solidFill>
                  <a:schemeClr val="folHlink"/>
                </a:solidFill>
                <a:latin typeface="Times New Roman" pitchFamily="18" charset="0"/>
                <a:cs typeface="Times New Roman" pitchFamily="18" charset="0"/>
              </a:rPr>
              <a:t>Structure of benzene</a:t>
            </a:r>
          </a:p>
          <a:p>
            <a:pPr algn="ctr" rtl="0">
              <a:lnSpc>
                <a:spcPct val="150000"/>
              </a:lnSpc>
            </a:pPr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pPr algn="just" rtl="0">
              <a:lnSpc>
                <a:spcPct val="150000"/>
              </a:lnSpc>
              <a:buClr>
                <a:srgbClr val="FF0000"/>
              </a:buClr>
              <a:buSzPct val="120000"/>
              <a:buFont typeface="Wingdings" pitchFamily="2" charset="2"/>
              <a:buChar char="q"/>
            </a:pP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In the </a:t>
            </a:r>
            <a:r>
              <a:rPr lang="en-US" sz="26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Kekulé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model, benzene was thought to be a rapidly equilibrating mixture of two compounds, each containing a six-membered ring with three alternating π bonds. These structures are now called </a:t>
            </a:r>
            <a:r>
              <a:rPr lang="en-US" sz="26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Kekulé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structures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. In the Kekulé description, the bond between any two carbon atoms is sometimes a single bond and sometimes a double bond.</a:t>
            </a:r>
          </a:p>
        </p:txBody>
      </p:sp>
    </p:spTree>
    <p:extLst>
      <p:ext uri="{BB962C8B-B14F-4D97-AF65-F5344CB8AC3E}">
        <p14:creationId xmlns:p14="http://schemas.microsoft.com/office/powerpoint/2010/main" val="3972019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E5012E7-B495-43D7-84D9-62960EAC4379}" type="slidenum">
              <a:rPr lang="ar-SA" smtClean="0"/>
              <a:pPr>
                <a:defRPr/>
              </a:pPr>
              <a:t>9</a:t>
            </a:fld>
            <a:endParaRPr lang="en-US" dirty="0"/>
          </a:p>
        </p:txBody>
      </p:sp>
      <p:pic>
        <p:nvPicPr>
          <p:cNvPr id="11267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582" t="55078" r="34444" b="29102"/>
          <a:stretch>
            <a:fillRect/>
          </a:stretch>
        </p:blipFill>
        <p:spPr bwMode="auto">
          <a:xfrm>
            <a:off x="685800" y="533400"/>
            <a:ext cx="7696200" cy="2133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1268" name="Group 5"/>
          <p:cNvGrpSpPr>
            <a:grpSpLocks/>
          </p:cNvGrpSpPr>
          <p:nvPr/>
        </p:nvGrpSpPr>
        <p:grpSpPr bwMode="auto">
          <a:xfrm>
            <a:off x="666750" y="3429000"/>
            <a:ext cx="7715250" cy="3213100"/>
            <a:chOff x="666466" y="3429000"/>
            <a:chExt cx="7715534" cy="3213100"/>
          </a:xfrm>
        </p:grpSpPr>
        <p:pic>
          <p:nvPicPr>
            <p:cNvPr id="11269" name="Picture 4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38374"/>
            <a:stretch>
              <a:fillRect/>
            </a:stretch>
          </p:blipFill>
          <p:spPr bwMode="auto">
            <a:xfrm>
              <a:off x="666466" y="3429000"/>
              <a:ext cx="7715534" cy="32131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270" name="Picture 4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9071" t="60587" r="42462" b="33904"/>
            <a:stretch>
              <a:fillRect/>
            </a:stretch>
          </p:blipFill>
          <p:spPr bwMode="auto">
            <a:xfrm>
              <a:off x="3733800" y="4495800"/>
              <a:ext cx="1330657" cy="7429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306567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5186</TotalTime>
  <Words>812</Words>
  <Application>Microsoft Office PowerPoint</Application>
  <PresentationFormat>On-screen Show (4:3)</PresentationFormat>
  <Paragraphs>78</Paragraphs>
  <Slides>20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Wrea</dc:creator>
  <cp:lastModifiedBy>Wrea</cp:lastModifiedBy>
  <cp:revision>213</cp:revision>
  <dcterms:created xsi:type="dcterms:W3CDTF">2006-08-16T00:00:00Z</dcterms:created>
  <dcterms:modified xsi:type="dcterms:W3CDTF">2019-05-23T15:16:23Z</dcterms:modified>
</cp:coreProperties>
</file>