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8" r:id="rId3"/>
    <p:sldId id="271" r:id="rId4"/>
    <p:sldId id="259" r:id="rId5"/>
    <p:sldId id="281" r:id="rId6"/>
    <p:sldId id="277" r:id="rId7"/>
    <p:sldId id="260" r:id="rId8"/>
    <p:sldId id="273" r:id="rId9"/>
    <p:sldId id="261" r:id="rId10"/>
    <p:sldId id="278" r:id="rId11"/>
    <p:sldId id="262" r:id="rId12"/>
    <p:sldId id="274" r:id="rId13"/>
    <p:sldId id="263" r:id="rId14"/>
    <p:sldId id="280" r:id="rId15"/>
    <p:sldId id="275" r:id="rId16"/>
    <p:sldId id="264" r:id="rId17"/>
    <p:sldId id="265" r:id="rId18"/>
    <p:sldId id="266" r:id="rId19"/>
    <p:sldId id="267" r:id="rId20"/>
    <p:sldId id="268" r:id="rId21"/>
    <p:sldId id="279" r:id="rId22"/>
    <p:sldId id="269" r:id="rId23"/>
    <p:sldId id="270"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3/30/2018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3/30/2018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55CC7-EE33-44B7-98D3-3C46F6A507BA}" type="datetimeFigureOut">
              <a:rPr lang="en-US" smtClean="0"/>
              <a:t>3/30/2018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55CC7-EE33-44B7-98D3-3C46F6A507BA}" type="datetimeFigureOut">
              <a:rPr lang="en-US" smtClean="0"/>
              <a:t>3/30/2018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55CC7-EE33-44B7-98D3-3C46F6A507BA}" type="datetimeFigureOut">
              <a:rPr lang="en-US" smtClean="0"/>
              <a:t>3/30/2018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05E7E-DAFC-455D-8C5D-356F8A9F7065}"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755CC7-EE33-44B7-98D3-3C46F6A507BA}" type="datetimeFigureOut">
              <a:rPr lang="en-US" smtClean="0"/>
              <a:t>3/30/2018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755CC7-EE33-44B7-98D3-3C46F6A507BA}" type="datetimeFigureOut">
              <a:rPr lang="en-US" smtClean="0"/>
              <a:t>3/30/2018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05E7E-DAFC-455D-8C5D-356F8A9F7065}"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55CC7-EE33-44B7-98D3-3C46F6A507BA}" type="datetimeFigureOut">
              <a:rPr lang="en-US" smtClean="0"/>
              <a:t>3/30/2018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55CC7-EE33-44B7-98D3-3C46F6A507BA}" type="datetimeFigureOut">
              <a:rPr lang="en-US" smtClean="0"/>
              <a:t>3/30/2018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3/30/2018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55CC7-EE33-44B7-98D3-3C46F6A507BA}" type="datetimeFigureOut">
              <a:rPr lang="en-US" smtClean="0"/>
              <a:t>3/30/2018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05E7E-DAFC-455D-8C5D-356F8A9F706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8755CC7-EE33-44B7-98D3-3C46F6A507BA}" type="datetimeFigureOut">
              <a:rPr lang="en-US" smtClean="0"/>
              <a:t>3/30/2018</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0905E7E-DAFC-455D-8C5D-356F8A9F706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13091"/>
            <a:ext cx="9144000" cy="383181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150000"/>
              </a:lnSpc>
            </a:pPr>
            <a:r>
              <a:rPr lang="en-US" sz="5400" b="1" dirty="0" smtClean="0">
                <a:solidFill>
                  <a:srgbClr val="00B050"/>
                </a:solidFill>
                <a:effectLst>
                  <a:outerShdw blurRad="38100" dist="38100" dir="2700000" algn="tl">
                    <a:srgbClr val="000000">
                      <a:alpha val="43137"/>
                    </a:srgbClr>
                  </a:outerShdw>
                </a:effectLst>
              </a:rPr>
              <a:t>Solubility, Polarity,</a:t>
            </a:r>
          </a:p>
          <a:p>
            <a:pPr algn="ctr">
              <a:lnSpc>
                <a:spcPct val="150000"/>
              </a:lnSpc>
            </a:pPr>
            <a:r>
              <a:rPr lang="en-US" sz="5400" b="1" dirty="0" smtClean="0">
                <a:solidFill>
                  <a:srgbClr val="00B050"/>
                </a:solidFill>
                <a:effectLst>
                  <a:outerShdw blurRad="38100" dist="38100" dir="2700000" algn="tl">
                    <a:srgbClr val="000000">
                      <a:alpha val="43137"/>
                    </a:srgbClr>
                  </a:outerShdw>
                </a:effectLst>
              </a:rPr>
              <a:t>Electrolytes and Nonelectrolytes</a:t>
            </a:r>
            <a:endParaRPr lang="en-US" sz="5400" b="1" dirty="0">
              <a:solidFill>
                <a:srgbClr val="00B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7388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8465"/>
            <a:ext cx="9144000" cy="5829481"/>
          </a:xfrm>
          <a:prstGeom prst="rect">
            <a:avLst/>
          </a:prstGeom>
        </p:spPr>
        <p:txBody>
          <a:bodyPr wrap="square">
            <a:spAutoFit/>
          </a:bodyPr>
          <a:lstStyle/>
          <a:p>
            <a:pPr marL="342900" lvl="0" indent="-342900" algn="just">
              <a:lnSpc>
                <a:spcPct val="150000"/>
              </a:lnSpc>
              <a:buClr>
                <a:srgbClr val="FF0000"/>
              </a:buClr>
              <a:buSzPct val="150000"/>
              <a:buFont typeface="Wingdings" pitchFamily="2" charset="2"/>
              <a:buChar char="Ø"/>
            </a:pPr>
            <a:r>
              <a:rPr lang="en-US" sz="2800" dirty="0" smtClean="0">
                <a:solidFill>
                  <a:prstClr val="black"/>
                </a:solidFill>
              </a:rPr>
              <a:t> Ionic </a:t>
            </a:r>
            <a:r>
              <a:rPr lang="en-US" sz="2800" dirty="0">
                <a:solidFill>
                  <a:prstClr val="black"/>
                </a:solidFill>
              </a:rPr>
              <a:t>compounds that have especially strong ionic bonds do not dissolve in water </a:t>
            </a:r>
            <a:r>
              <a:rPr lang="en-US" sz="2800" u="sng" dirty="0">
                <a:solidFill>
                  <a:srgbClr val="FF0000"/>
                </a:solidFill>
              </a:rPr>
              <a:t>because the water molecules cannot provide sufficient hydration energy to separate the ions.</a:t>
            </a:r>
            <a:r>
              <a:rPr lang="en-US" sz="2800" dirty="0">
                <a:solidFill>
                  <a:prstClr val="black"/>
                </a:solidFill>
              </a:rPr>
              <a:t> Bond strengths of ionic compounds are related to the </a:t>
            </a:r>
            <a:r>
              <a:rPr lang="en-US" sz="2800" b="1" dirty="0">
                <a:solidFill>
                  <a:srgbClr val="00B0F0"/>
                </a:solidFill>
              </a:rPr>
              <a:t>charges</a:t>
            </a:r>
            <a:r>
              <a:rPr lang="en-US" sz="2800" dirty="0">
                <a:solidFill>
                  <a:prstClr val="black"/>
                </a:solidFill>
              </a:rPr>
              <a:t> and </a:t>
            </a:r>
            <a:r>
              <a:rPr lang="en-US" sz="2800" b="1" dirty="0">
                <a:solidFill>
                  <a:srgbClr val="00B0F0"/>
                </a:solidFill>
              </a:rPr>
              <a:t>sizes</a:t>
            </a:r>
            <a:r>
              <a:rPr lang="en-US" sz="2800" dirty="0">
                <a:solidFill>
                  <a:srgbClr val="00B0F0"/>
                </a:solidFill>
              </a:rPr>
              <a:t> </a:t>
            </a:r>
            <a:r>
              <a:rPr lang="en-US" sz="2800" dirty="0">
                <a:solidFill>
                  <a:prstClr val="black"/>
                </a:solidFill>
              </a:rPr>
              <a:t>of the ions. The lattice energy generally increases with the increasing charge and decreasing size of the ions. This trend is reflected in the solubility rules for ionic compounds in water. </a:t>
            </a:r>
          </a:p>
        </p:txBody>
      </p:sp>
    </p:spTree>
    <p:extLst>
      <p:ext uri="{BB962C8B-B14F-4D97-AF65-F5344CB8AC3E}">
        <p14:creationId xmlns:p14="http://schemas.microsoft.com/office/powerpoint/2010/main" val="506196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91954"/>
            <a:ext cx="9144000" cy="4616648"/>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2800" dirty="0" smtClean="0"/>
              <a:t> For example, Fe(OH)</a:t>
            </a:r>
            <a:r>
              <a:rPr lang="en-US" dirty="0" smtClean="0"/>
              <a:t>3</a:t>
            </a:r>
            <a:r>
              <a:rPr lang="en-US" sz="2800" dirty="0" smtClean="0"/>
              <a:t> (containing a trivalent Fe</a:t>
            </a:r>
            <a:r>
              <a:rPr lang="en-US" sz="2800" baseline="30000" dirty="0" smtClean="0"/>
              <a:t>3+</a:t>
            </a:r>
            <a:r>
              <a:rPr lang="en-US" sz="2800" dirty="0" smtClean="0"/>
              <a:t> ion and a monovalent OH- ion) is insoluble in water, whereas NaOH (containing monovalent Na+ and OH- ions) is soluble in water. The hydration energy supplied by water is </a:t>
            </a:r>
            <a:r>
              <a:rPr lang="en-US" sz="2800" dirty="0" smtClean="0">
                <a:solidFill>
                  <a:srgbClr val="00B0F0"/>
                </a:solidFill>
              </a:rPr>
              <a:t>insufficient</a:t>
            </a:r>
            <a:r>
              <a:rPr lang="en-US" sz="2800" dirty="0" smtClean="0"/>
              <a:t> to disrupt the large Fe(OH)</a:t>
            </a:r>
            <a:r>
              <a:rPr lang="en-US" dirty="0" smtClean="0"/>
              <a:t>3</a:t>
            </a:r>
            <a:r>
              <a:rPr lang="en-US" sz="2800" dirty="0" smtClean="0"/>
              <a:t> crystal lattice energy and dissolve the compound.</a:t>
            </a:r>
            <a:endParaRPr lang="en-US" sz="2800" dirty="0"/>
          </a:p>
        </p:txBody>
      </p:sp>
    </p:spTree>
    <p:extLst>
      <p:ext uri="{BB962C8B-B14F-4D97-AF65-F5344CB8AC3E}">
        <p14:creationId xmlns:p14="http://schemas.microsoft.com/office/powerpoint/2010/main" val="196575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3901837"/>
          </a:xfrm>
          <a:prstGeom prst="rect">
            <a:avLst/>
          </a:prstGeom>
        </p:spPr>
        <p:txBody>
          <a:bodyPr wrap="square">
            <a:spAutoFit/>
          </a:bodyPr>
          <a:lstStyle/>
          <a:p>
            <a:pPr algn="just">
              <a:lnSpc>
                <a:spcPct val="150000"/>
              </a:lnSpc>
            </a:pPr>
            <a:r>
              <a:rPr lang="en-US" sz="2400" dirty="0">
                <a:solidFill>
                  <a:prstClr val="black"/>
                </a:solidFill>
              </a:rPr>
              <a:t>Many polar covalent compounds are also soluble in water. For a molecular (covalent) compound to be polar, two criteria must be met. </a:t>
            </a:r>
            <a:r>
              <a:rPr lang="en-US" sz="2400" b="1" u="sng" dirty="0">
                <a:solidFill>
                  <a:srgbClr val="FF0000"/>
                </a:solidFill>
              </a:rPr>
              <a:t>The molecule must contain at least one polar covalent bond</a:t>
            </a:r>
            <a:r>
              <a:rPr lang="en-US" sz="2400" dirty="0">
                <a:solidFill>
                  <a:prstClr val="black"/>
                </a:solidFill>
              </a:rPr>
              <a:t>, </a:t>
            </a:r>
            <a:r>
              <a:rPr lang="en-US" sz="2400" dirty="0">
                <a:solidFill>
                  <a:srgbClr val="00B0F0"/>
                </a:solidFill>
              </a:rPr>
              <a:t>and</a:t>
            </a:r>
            <a:r>
              <a:rPr lang="en-US" sz="2400" dirty="0">
                <a:solidFill>
                  <a:prstClr val="black"/>
                </a:solidFill>
              </a:rPr>
              <a:t> </a:t>
            </a:r>
            <a:r>
              <a:rPr lang="en-US" sz="2400" b="1" u="sng" dirty="0">
                <a:solidFill>
                  <a:srgbClr val="FF0000"/>
                </a:solidFill>
              </a:rPr>
              <a:t>its molecular geometry must be unsymmetrical.</a:t>
            </a:r>
            <a:r>
              <a:rPr lang="en-US" sz="2400" dirty="0">
                <a:solidFill>
                  <a:prstClr val="black"/>
                </a:solidFill>
              </a:rPr>
              <a:t> For example, methane, CH</a:t>
            </a:r>
            <a:r>
              <a:rPr lang="en-US" sz="1600" dirty="0">
                <a:solidFill>
                  <a:prstClr val="black"/>
                </a:solidFill>
              </a:rPr>
              <a:t>4</a:t>
            </a:r>
            <a:r>
              <a:rPr lang="en-US" sz="2400" dirty="0">
                <a:solidFill>
                  <a:prstClr val="black"/>
                </a:solidFill>
              </a:rPr>
              <a:t>, is a nonpolar compound, whereas methyl chloride, CH</a:t>
            </a:r>
            <a:r>
              <a:rPr lang="en-US" dirty="0">
                <a:solidFill>
                  <a:prstClr val="black"/>
                </a:solidFill>
              </a:rPr>
              <a:t>3</a:t>
            </a:r>
            <a:r>
              <a:rPr lang="en-US" sz="2400" dirty="0">
                <a:solidFill>
                  <a:prstClr val="black"/>
                </a:solidFill>
              </a:rPr>
              <a:t>Cl, and ammonia, NH</a:t>
            </a:r>
            <a:r>
              <a:rPr lang="en-US" dirty="0">
                <a:solidFill>
                  <a:prstClr val="black"/>
                </a:solidFill>
              </a:rPr>
              <a:t>3</a:t>
            </a:r>
            <a:r>
              <a:rPr lang="en-US" sz="2400" dirty="0">
                <a:solidFill>
                  <a:prstClr val="black"/>
                </a:solidFill>
              </a:rPr>
              <a:t>, are both polar covalent compounds.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495800"/>
            <a:ext cx="39624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614" t="23434" r="22272" b="16364"/>
          <a:stretch/>
        </p:blipFill>
        <p:spPr bwMode="auto">
          <a:xfrm>
            <a:off x="429491" y="4308764"/>
            <a:ext cx="3990109" cy="2549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967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932" t="26587" r="15331" b="38492"/>
          <a:stretch/>
        </p:blipFill>
        <p:spPr bwMode="auto">
          <a:xfrm>
            <a:off x="228600" y="609600"/>
            <a:ext cx="87630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0" y="3105835"/>
            <a:ext cx="9144000" cy="523220"/>
          </a:xfrm>
          <a:prstGeom prst="rect">
            <a:avLst/>
          </a:prstGeom>
        </p:spPr>
        <p:txBody>
          <a:bodyPr wrap="square">
            <a:spAutoFit/>
          </a:bodyPr>
          <a:lstStyle/>
          <a:p>
            <a:pPr algn="just"/>
            <a:r>
              <a:rPr lang="en-US" sz="2800" b="1" dirty="0" smtClean="0">
                <a:solidFill>
                  <a:srgbClr val="00B050"/>
                </a:solidFill>
              </a:rPr>
              <a:t>   Methane             Methyl chloride                 Ammonia</a:t>
            </a:r>
            <a:endParaRPr lang="en-US" sz="2800" b="1" dirty="0">
              <a:solidFill>
                <a:srgbClr val="00B050"/>
              </a:solidFill>
            </a:endParaRPr>
          </a:p>
        </p:txBody>
      </p:sp>
      <p:sp>
        <p:nvSpPr>
          <p:cNvPr id="4" name="Rectangle 3"/>
          <p:cNvSpPr/>
          <p:nvPr/>
        </p:nvSpPr>
        <p:spPr>
          <a:xfrm>
            <a:off x="0" y="3962400"/>
            <a:ext cx="9144000" cy="2862322"/>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2400" dirty="0"/>
              <a:t>For a covalent bond to be appreciably polar, the difference in </a:t>
            </a:r>
            <a:r>
              <a:rPr lang="en-US" sz="2400" dirty="0" smtClean="0"/>
              <a:t>the electronegativity </a:t>
            </a:r>
            <a:r>
              <a:rPr lang="en-US" sz="2400" dirty="0"/>
              <a:t>values of the two atoms in the bond must be 0.4 or </a:t>
            </a:r>
            <a:r>
              <a:rPr lang="en-US" sz="2400" dirty="0" smtClean="0"/>
              <a:t>higher. In </a:t>
            </a:r>
            <a:r>
              <a:rPr lang="en-US" sz="2400" dirty="0"/>
              <a:t>a methane molecule, the electronegativity difference for the C—H </a:t>
            </a:r>
            <a:r>
              <a:rPr lang="en-US" sz="2400" dirty="0" smtClean="0"/>
              <a:t>bond is </a:t>
            </a:r>
            <a:r>
              <a:rPr lang="en-US" sz="2400" dirty="0"/>
              <a:t>0.4 (see </a:t>
            </a:r>
            <a:r>
              <a:rPr lang="en-US" sz="2400" dirty="0" smtClean="0"/>
              <a:t>Table 1 ), </a:t>
            </a:r>
            <a:r>
              <a:rPr lang="en-US" sz="2400" dirty="0"/>
              <a:t>slightly polar at best.</a:t>
            </a:r>
          </a:p>
        </p:txBody>
      </p:sp>
    </p:spTree>
    <p:extLst>
      <p:ext uri="{BB962C8B-B14F-4D97-AF65-F5344CB8AC3E}">
        <p14:creationId xmlns:p14="http://schemas.microsoft.com/office/powerpoint/2010/main" val="4007650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2836" t="18849" r="6742" b="15873"/>
          <a:stretch/>
        </p:blipFill>
        <p:spPr bwMode="auto">
          <a:xfrm>
            <a:off x="914400" y="355600"/>
            <a:ext cx="7315200" cy="543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1035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773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7200"/>
            <a:ext cx="9144000" cy="5563831"/>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400" dirty="0">
                <a:solidFill>
                  <a:srgbClr val="00B0F0"/>
                </a:solidFill>
              </a:rPr>
              <a:t>all the bonds in methane are identical (all C—H) and the </a:t>
            </a:r>
            <a:r>
              <a:rPr lang="en-US" sz="2400" dirty="0" smtClean="0">
                <a:solidFill>
                  <a:srgbClr val="00B0F0"/>
                </a:solidFill>
              </a:rPr>
              <a:t>molecule is </a:t>
            </a:r>
            <a:r>
              <a:rPr lang="en-US" sz="2400" dirty="0">
                <a:solidFill>
                  <a:srgbClr val="00B0F0"/>
                </a:solidFill>
              </a:rPr>
              <a:t>symmetrical, the shift in electron density within each bond </a:t>
            </a:r>
            <a:r>
              <a:rPr lang="en-US" sz="2400" dirty="0" smtClean="0">
                <a:solidFill>
                  <a:srgbClr val="00B0F0"/>
                </a:solidFill>
              </a:rPr>
              <a:t>nullifies or </a:t>
            </a:r>
            <a:r>
              <a:rPr lang="en-US" sz="2400" dirty="0">
                <a:solidFill>
                  <a:srgbClr val="00B0F0"/>
                </a:solidFill>
              </a:rPr>
              <a:t>cancels each other, resulting in a nonpolar molecule</a:t>
            </a:r>
            <a:r>
              <a:rPr lang="en-US" sz="2400" dirty="0" smtClean="0"/>
              <a:t>.</a:t>
            </a:r>
          </a:p>
          <a:p>
            <a:pPr marL="342900" indent="-342900" algn="just">
              <a:lnSpc>
                <a:spcPct val="150000"/>
              </a:lnSpc>
              <a:buClr>
                <a:srgbClr val="FF0000"/>
              </a:buClr>
              <a:buFont typeface="Wingdings" pitchFamily="2" charset="2"/>
              <a:buChar char="q"/>
            </a:pPr>
            <a:r>
              <a:rPr lang="en-US" sz="2400" dirty="0" smtClean="0"/>
              <a:t> </a:t>
            </a:r>
            <a:r>
              <a:rPr lang="en-US" sz="2400" dirty="0">
                <a:solidFill>
                  <a:srgbClr val="FF0000"/>
                </a:solidFill>
              </a:rPr>
              <a:t>In methyl </a:t>
            </a:r>
            <a:r>
              <a:rPr lang="en-US" sz="2400" dirty="0" smtClean="0">
                <a:solidFill>
                  <a:srgbClr val="FF0000"/>
                </a:solidFill>
              </a:rPr>
              <a:t>chloride molecule</a:t>
            </a:r>
            <a:r>
              <a:rPr lang="en-US" sz="2400" dirty="0">
                <a:solidFill>
                  <a:srgbClr val="FF0000"/>
                </a:solidFill>
              </a:rPr>
              <a:t>,</a:t>
            </a:r>
            <a:r>
              <a:rPr lang="en-US" sz="2400" dirty="0"/>
              <a:t> </a:t>
            </a:r>
            <a:r>
              <a:rPr lang="en-US" sz="2400" dirty="0">
                <a:solidFill>
                  <a:srgbClr val="7030A0"/>
                </a:solidFill>
              </a:rPr>
              <a:t>the C—Cl bond is polar (0.5 electronegativity difference). </a:t>
            </a:r>
            <a:r>
              <a:rPr lang="en-US" sz="2400" dirty="0" smtClean="0">
                <a:solidFill>
                  <a:srgbClr val="7030A0"/>
                </a:solidFill>
              </a:rPr>
              <a:t>Since carbon </a:t>
            </a:r>
            <a:r>
              <a:rPr lang="en-US" sz="2400" dirty="0">
                <a:solidFill>
                  <a:srgbClr val="7030A0"/>
                </a:solidFill>
              </a:rPr>
              <a:t>is more electronegative than hydrogen and chlorine is more </a:t>
            </a:r>
            <a:r>
              <a:rPr lang="en-US" sz="2400" dirty="0" smtClean="0">
                <a:solidFill>
                  <a:srgbClr val="7030A0"/>
                </a:solidFill>
              </a:rPr>
              <a:t>electronegative than </a:t>
            </a:r>
            <a:r>
              <a:rPr lang="en-US" sz="2400" dirty="0">
                <a:solidFill>
                  <a:srgbClr val="7030A0"/>
                </a:solidFill>
              </a:rPr>
              <a:t>carbon, the molecule is asymmetrical. There is a net </a:t>
            </a:r>
            <a:r>
              <a:rPr lang="en-US" sz="2400" dirty="0" smtClean="0">
                <a:solidFill>
                  <a:srgbClr val="7030A0"/>
                </a:solidFill>
              </a:rPr>
              <a:t>shift of </a:t>
            </a:r>
            <a:r>
              <a:rPr lang="en-US" sz="2400" dirty="0">
                <a:solidFill>
                  <a:srgbClr val="7030A0"/>
                </a:solidFill>
              </a:rPr>
              <a:t>electron density towards chlorine (a net dipole moment). As a result, </a:t>
            </a:r>
            <a:r>
              <a:rPr lang="en-US" sz="2400" dirty="0" smtClean="0">
                <a:solidFill>
                  <a:srgbClr val="7030A0"/>
                </a:solidFill>
              </a:rPr>
              <a:t>the molecule </a:t>
            </a:r>
            <a:r>
              <a:rPr lang="en-US" sz="2400" dirty="0">
                <a:solidFill>
                  <a:srgbClr val="7030A0"/>
                </a:solidFill>
              </a:rPr>
              <a:t>is polar</a:t>
            </a:r>
            <a:r>
              <a:rPr lang="en-US" sz="2400" dirty="0" smtClean="0">
                <a:solidFill>
                  <a:srgbClr val="7030A0"/>
                </a:solidFill>
              </a:rPr>
              <a:t>.</a:t>
            </a:r>
            <a:endParaRPr lang="en-US" sz="2400" dirty="0">
              <a:solidFill>
                <a:srgbClr val="7030A0"/>
              </a:solidFill>
            </a:endParaRPr>
          </a:p>
        </p:txBody>
      </p:sp>
    </p:spTree>
    <p:extLst>
      <p:ext uri="{BB962C8B-B14F-4D97-AF65-F5344CB8AC3E}">
        <p14:creationId xmlns:p14="http://schemas.microsoft.com/office/powerpoint/2010/main" val="2256620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6" y="228600"/>
            <a:ext cx="9144000" cy="6740307"/>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400" dirty="0" smtClean="0"/>
              <a:t>The N—H bond in ammonia is polar (0.9 difference in electronegativity values). Due to the presence of the lone pair of electrons on nitrogen, the molecule is asymmetrical, the shifts of electron density within each N—H bond do not cancel. Therefore, the ammonia molecule is polar.</a:t>
            </a:r>
            <a:endParaRPr lang="en-US" sz="2400" dirty="0"/>
          </a:p>
          <a:p>
            <a:pPr marL="342900" indent="-342900" algn="just">
              <a:lnSpc>
                <a:spcPct val="150000"/>
              </a:lnSpc>
              <a:buClr>
                <a:srgbClr val="FF0000"/>
              </a:buClr>
              <a:buFont typeface="Wingdings" pitchFamily="2" charset="2"/>
              <a:buChar char="q"/>
            </a:pPr>
            <a:r>
              <a:rPr lang="en-US" sz="2400" dirty="0" smtClean="0"/>
              <a:t>The solubility of a polar compound in water is enhanced </a:t>
            </a:r>
            <a:r>
              <a:rPr lang="en-US" sz="2400" b="1" u="sng" dirty="0" smtClean="0">
                <a:solidFill>
                  <a:srgbClr val="FF0000"/>
                </a:solidFill>
              </a:rPr>
              <a:t>if the compound can form hydrogen bond with water.</a:t>
            </a:r>
            <a:r>
              <a:rPr lang="en-US" sz="2400" dirty="0" smtClean="0"/>
              <a:t> Hydrogen bonding occurs between molecules that contain an O—H, N—H, or F—H bond. </a:t>
            </a:r>
            <a:r>
              <a:rPr lang="en-US" sz="2400" b="1" dirty="0" smtClean="0">
                <a:solidFill>
                  <a:srgbClr val="7030A0"/>
                </a:solidFill>
              </a:rPr>
              <a:t>Oxygen, nitrogen and fluorine are small, highly electronegative elements containing lone pairs of electrons. They can form hydrogen bond with hydrogen atoms in adjacent molecules. </a:t>
            </a:r>
            <a:endParaRPr lang="en-US" sz="2400" b="1" dirty="0">
              <a:solidFill>
                <a:srgbClr val="7030A0"/>
              </a:solidFill>
            </a:endParaRPr>
          </a:p>
        </p:txBody>
      </p:sp>
    </p:spTree>
    <p:extLst>
      <p:ext uri="{BB962C8B-B14F-4D97-AF65-F5344CB8AC3E}">
        <p14:creationId xmlns:p14="http://schemas.microsoft.com/office/powerpoint/2010/main" val="12518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6924973"/>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400" dirty="0" smtClean="0"/>
              <a:t>For </a:t>
            </a:r>
            <a:r>
              <a:rPr lang="en-US" sz="2400" dirty="0"/>
              <a:t>example, methanol, CH</a:t>
            </a:r>
            <a:r>
              <a:rPr lang="en-US" dirty="0"/>
              <a:t>3</a:t>
            </a:r>
            <a:r>
              <a:rPr lang="en-US" sz="2400" dirty="0"/>
              <a:t>OH, </a:t>
            </a:r>
            <a:r>
              <a:rPr lang="en-US" sz="2400" dirty="0" smtClean="0"/>
              <a:t>can form </a:t>
            </a:r>
            <a:r>
              <a:rPr lang="en-US" sz="2400" dirty="0"/>
              <a:t>hydrogen bond with </a:t>
            </a:r>
            <a:r>
              <a:rPr lang="en-US" sz="2400" dirty="0" smtClean="0"/>
              <a:t>water. </a:t>
            </a:r>
            <a:r>
              <a:rPr lang="en-US" sz="2400" dirty="0"/>
              <a:t>The OH group is highly polar; therefore, methanol dissolves </a:t>
            </a:r>
            <a:r>
              <a:rPr lang="en-US" sz="2400" dirty="0" smtClean="0"/>
              <a:t>in water</a:t>
            </a:r>
            <a:r>
              <a:rPr lang="en-US" sz="2400" dirty="0"/>
              <a:t>. When one liquid dissolves in another, the liquids are said to </a:t>
            </a:r>
            <a:r>
              <a:rPr lang="en-US" sz="2400" dirty="0" smtClean="0"/>
              <a:t>be miscible</a:t>
            </a:r>
            <a:r>
              <a:rPr lang="en-US" sz="2400" dirty="0"/>
              <a:t>. On the other hand, 1-hexanol, CH</a:t>
            </a:r>
            <a:r>
              <a:rPr lang="en-US" dirty="0"/>
              <a:t>3</a:t>
            </a:r>
            <a:r>
              <a:rPr lang="en-US" sz="2400" dirty="0"/>
              <a:t>CH</a:t>
            </a:r>
            <a:r>
              <a:rPr lang="en-US" dirty="0"/>
              <a:t>2</a:t>
            </a:r>
            <a:r>
              <a:rPr lang="en-US" sz="2400" dirty="0"/>
              <a:t>CH</a:t>
            </a:r>
            <a:r>
              <a:rPr lang="en-US" dirty="0"/>
              <a:t>2</a:t>
            </a:r>
            <a:r>
              <a:rPr lang="en-US" sz="2400" dirty="0"/>
              <a:t>CH</a:t>
            </a:r>
            <a:r>
              <a:rPr lang="en-US" dirty="0"/>
              <a:t>2</a:t>
            </a:r>
            <a:r>
              <a:rPr lang="en-US" sz="2400" dirty="0"/>
              <a:t>CH</a:t>
            </a:r>
            <a:r>
              <a:rPr lang="en-US" dirty="0"/>
              <a:t>2</a:t>
            </a:r>
            <a:r>
              <a:rPr lang="en-US" sz="2400" dirty="0"/>
              <a:t>CH</a:t>
            </a:r>
            <a:r>
              <a:rPr lang="en-US" dirty="0"/>
              <a:t>2</a:t>
            </a:r>
            <a:r>
              <a:rPr lang="en-US" sz="2400" dirty="0"/>
              <a:t>OH, </a:t>
            </a:r>
            <a:r>
              <a:rPr lang="en-US" sz="2400" dirty="0" smtClean="0"/>
              <a:t>is insoluble </a:t>
            </a:r>
            <a:r>
              <a:rPr lang="en-US" sz="2400" dirty="0"/>
              <a:t>in </a:t>
            </a:r>
            <a:r>
              <a:rPr lang="en-US" sz="2400" dirty="0" smtClean="0"/>
              <a:t>water.</a:t>
            </a:r>
          </a:p>
          <a:p>
            <a:pPr marL="342900" indent="-342900" algn="just">
              <a:lnSpc>
                <a:spcPct val="150000"/>
              </a:lnSpc>
              <a:buClr>
                <a:srgbClr val="FF0000"/>
              </a:buClr>
              <a:buFont typeface="Wingdings" pitchFamily="2" charset="2"/>
              <a:buChar char="q"/>
            </a:pPr>
            <a:r>
              <a:rPr lang="en-US" sz="2400" dirty="0" smtClean="0"/>
              <a:t>As </a:t>
            </a:r>
            <a:r>
              <a:rPr lang="en-US" sz="2400" dirty="0"/>
              <a:t>the number of carbon atoms increase in an </a:t>
            </a:r>
            <a:r>
              <a:rPr lang="en-US" sz="2400" dirty="0" smtClean="0"/>
              <a:t>alcohol molecule</a:t>
            </a:r>
            <a:r>
              <a:rPr lang="en-US" sz="2400" dirty="0"/>
              <a:t>, the polarity of the OH group is less significant, and the </a:t>
            </a:r>
            <a:r>
              <a:rPr lang="en-US" sz="2400" dirty="0" smtClean="0"/>
              <a:t>molecule becomes </a:t>
            </a:r>
            <a:r>
              <a:rPr lang="en-US" sz="2400" dirty="0"/>
              <a:t>less polar. If the number of hydroxyl groups (OH) in a </a:t>
            </a:r>
            <a:r>
              <a:rPr lang="en-US" sz="2400" dirty="0" smtClean="0"/>
              <a:t>molecule increases</a:t>
            </a:r>
            <a:r>
              <a:rPr lang="en-US" sz="2400" dirty="0"/>
              <a:t>, such as in </a:t>
            </a:r>
            <a:r>
              <a:rPr lang="en-US" sz="2400" dirty="0" smtClean="0"/>
              <a:t>(1,6-hexanediol), HOCH</a:t>
            </a:r>
            <a:r>
              <a:rPr lang="en-US" dirty="0" smtClean="0"/>
              <a:t>2</a:t>
            </a:r>
            <a:r>
              <a:rPr lang="en-US" sz="2400" dirty="0" smtClean="0"/>
              <a:t>CH</a:t>
            </a:r>
            <a:r>
              <a:rPr lang="en-US" dirty="0" smtClean="0"/>
              <a:t>2</a:t>
            </a:r>
            <a:r>
              <a:rPr lang="en-US" sz="2400" dirty="0" smtClean="0"/>
              <a:t>CH</a:t>
            </a:r>
            <a:r>
              <a:rPr lang="en-US" dirty="0" smtClean="0"/>
              <a:t>2</a:t>
            </a:r>
            <a:r>
              <a:rPr lang="en-US" sz="2400" dirty="0" smtClean="0"/>
              <a:t>CH</a:t>
            </a:r>
            <a:r>
              <a:rPr lang="en-US" dirty="0" smtClean="0"/>
              <a:t>2</a:t>
            </a:r>
            <a:r>
              <a:rPr lang="en-US" sz="2400" dirty="0" smtClean="0"/>
              <a:t>CH</a:t>
            </a:r>
            <a:r>
              <a:rPr lang="en-US" dirty="0" smtClean="0"/>
              <a:t>2</a:t>
            </a:r>
            <a:r>
              <a:rPr lang="en-US" sz="2400" dirty="0" smtClean="0"/>
              <a:t>CH</a:t>
            </a:r>
            <a:r>
              <a:rPr lang="en-US" dirty="0" smtClean="0"/>
              <a:t>2</a:t>
            </a:r>
            <a:r>
              <a:rPr lang="en-US" sz="2400" dirty="0" smtClean="0"/>
              <a:t>OH</a:t>
            </a:r>
            <a:r>
              <a:rPr lang="en-US" sz="2400" dirty="0"/>
              <a:t>, </a:t>
            </a:r>
            <a:r>
              <a:rPr lang="en-US" sz="2400" dirty="0" smtClean="0"/>
              <a:t>the more </a:t>
            </a:r>
            <a:r>
              <a:rPr lang="en-US" sz="2400" dirty="0"/>
              <a:t>hydrogen bonds it can form with water molecules and the more </a:t>
            </a:r>
            <a:r>
              <a:rPr lang="en-US" sz="2400" dirty="0" smtClean="0"/>
              <a:t>soluble it </a:t>
            </a:r>
            <a:r>
              <a:rPr lang="en-US" sz="2400" dirty="0"/>
              <a:t>is in water.</a:t>
            </a:r>
          </a:p>
        </p:txBody>
      </p:sp>
    </p:spTree>
    <p:extLst>
      <p:ext uri="{BB962C8B-B14F-4D97-AF65-F5344CB8AC3E}">
        <p14:creationId xmlns:p14="http://schemas.microsoft.com/office/powerpoint/2010/main" val="3347800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916" t="20833" r="13435" b="21428"/>
          <a:stretch/>
        </p:blipFill>
        <p:spPr bwMode="auto">
          <a:xfrm>
            <a:off x="0" y="381001"/>
            <a:ext cx="91440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0" y="3940076"/>
            <a:ext cx="9144000" cy="2239844"/>
          </a:xfrm>
          <a:prstGeom prst="rect">
            <a:avLst/>
          </a:prstGeom>
        </p:spPr>
        <p:txBody>
          <a:bodyPr wrap="square">
            <a:spAutoFit/>
          </a:bodyPr>
          <a:lstStyle/>
          <a:p>
            <a:pPr marL="342900" indent="-342900" algn="just">
              <a:lnSpc>
                <a:spcPct val="150000"/>
              </a:lnSpc>
              <a:buClr>
                <a:srgbClr val="FF0000"/>
              </a:buClr>
              <a:buFont typeface="Wingdings" pitchFamily="2" charset="2"/>
              <a:buChar char="v"/>
            </a:pPr>
            <a:r>
              <a:rPr lang="en-US" sz="2400" dirty="0"/>
              <a:t>The dashed lines </a:t>
            </a:r>
            <a:r>
              <a:rPr lang="en-US" sz="2400" dirty="0" smtClean="0"/>
              <a:t>represent hydrogen </a:t>
            </a:r>
            <a:r>
              <a:rPr lang="en-US" sz="2400" dirty="0"/>
              <a:t>bonds </a:t>
            </a:r>
            <a:r>
              <a:rPr lang="en-US" sz="2400" dirty="0" smtClean="0"/>
              <a:t>formed between </a:t>
            </a:r>
            <a:r>
              <a:rPr lang="en-US" sz="2400" dirty="0"/>
              <a:t>methanol and </a:t>
            </a:r>
            <a:r>
              <a:rPr lang="en-US" sz="2400" dirty="0" smtClean="0"/>
              <a:t>water. The    </a:t>
            </a:r>
            <a:r>
              <a:rPr lang="en-US" sz="2400" dirty="0"/>
              <a:t>over the H </a:t>
            </a:r>
            <a:r>
              <a:rPr lang="en-US" sz="2400" dirty="0" smtClean="0"/>
              <a:t>atom indicates </a:t>
            </a:r>
            <a:r>
              <a:rPr lang="en-US" sz="2400" dirty="0"/>
              <a:t>a partial </a:t>
            </a:r>
            <a:r>
              <a:rPr lang="en-US" sz="2400" dirty="0" smtClean="0"/>
              <a:t>positive charge </a:t>
            </a:r>
            <a:r>
              <a:rPr lang="en-US" sz="2400" dirty="0"/>
              <a:t>and the </a:t>
            </a:r>
            <a:r>
              <a:rPr lang="en-US" sz="2400" dirty="0" smtClean="0"/>
              <a:t>   </a:t>
            </a:r>
            <a:r>
              <a:rPr lang="en-US" sz="2400" dirty="0"/>
              <a:t>over the </a:t>
            </a:r>
            <a:r>
              <a:rPr lang="en-US" sz="2400" dirty="0" smtClean="0"/>
              <a:t>O atom </a:t>
            </a:r>
            <a:r>
              <a:rPr lang="en-US" sz="2400" dirty="0"/>
              <a:t>indicates a </a:t>
            </a:r>
            <a:r>
              <a:rPr lang="en-US" sz="2400" dirty="0" smtClean="0"/>
              <a:t>partial negative charge.</a:t>
            </a:r>
            <a:endParaRPr lang="en-US" sz="2400" dirty="0"/>
          </a:p>
        </p:txBody>
      </p:sp>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996" t="43087" r="41694" b="36837"/>
          <a:stretch/>
        </p:blipFill>
        <p:spPr bwMode="auto">
          <a:xfrm>
            <a:off x="3886200" y="4662054"/>
            <a:ext cx="422565" cy="290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097" t="38731" r="47764" b="41572"/>
          <a:stretch/>
        </p:blipFill>
        <p:spPr bwMode="auto">
          <a:xfrm>
            <a:off x="3782292" y="5181600"/>
            <a:ext cx="408708" cy="367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1447800" y="1905000"/>
            <a:ext cx="1295400" cy="990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5791200" y="2400300"/>
            <a:ext cx="1295400" cy="990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5255821" y="3505200"/>
            <a:ext cx="992579" cy="369332"/>
          </a:xfrm>
          <a:prstGeom prst="rect">
            <a:avLst/>
          </a:prstGeom>
          <a:noFill/>
          <a:ln w="28575">
            <a:solidFill>
              <a:schemeClr val="tx1"/>
            </a:solidFill>
          </a:ln>
        </p:spPr>
        <p:txBody>
          <a:bodyPr wrap="none" rtlCol="0">
            <a:spAutoFit/>
          </a:bodyPr>
          <a:lstStyle/>
          <a:p>
            <a:r>
              <a:rPr lang="en-US" b="1" dirty="0" smtClean="0">
                <a:solidFill>
                  <a:srgbClr val="FF0000"/>
                </a:solidFill>
              </a:rPr>
              <a:t>H-bond</a:t>
            </a:r>
            <a:endParaRPr lang="en-US" b="1" dirty="0">
              <a:solidFill>
                <a:srgbClr val="FF0000"/>
              </a:solidFill>
            </a:endParaRPr>
          </a:p>
        </p:txBody>
      </p:sp>
      <p:sp>
        <p:nvSpPr>
          <p:cNvPr id="12" name="TextBox 11"/>
          <p:cNvSpPr txBox="1"/>
          <p:nvPr/>
        </p:nvSpPr>
        <p:spPr>
          <a:xfrm>
            <a:off x="990600" y="3048000"/>
            <a:ext cx="992579" cy="369332"/>
          </a:xfrm>
          <a:prstGeom prst="rect">
            <a:avLst/>
          </a:prstGeom>
          <a:noFill/>
          <a:ln w="28575">
            <a:solidFill>
              <a:schemeClr val="tx1"/>
            </a:solidFill>
          </a:ln>
        </p:spPr>
        <p:txBody>
          <a:bodyPr wrap="none" rtlCol="0">
            <a:spAutoFit/>
          </a:bodyPr>
          <a:lstStyle/>
          <a:p>
            <a:r>
              <a:rPr lang="en-US" b="1" dirty="0" smtClean="0">
                <a:solidFill>
                  <a:srgbClr val="FF0000"/>
                </a:solidFill>
              </a:rPr>
              <a:t>H-bond</a:t>
            </a:r>
            <a:endParaRPr lang="en-US" b="1" dirty="0">
              <a:solidFill>
                <a:srgbClr val="FF0000"/>
              </a:solidFill>
            </a:endParaRPr>
          </a:p>
        </p:txBody>
      </p:sp>
    </p:spTree>
    <p:extLst>
      <p:ext uri="{BB962C8B-B14F-4D97-AF65-F5344CB8AC3E}">
        <p14:creationId xmlns:p14="http://schemas.microsoft.com/office/powerpoint/2010/main" val="259844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9215"/>
            <a:ext cx="9144000" cy="5724644"/>
          </a:xfrm>
          <a:prstGeom prst="rect">
            <a:avLst/>
          </a:prstGeom>
        </p:spPr>
        <p:txBody>
          <a:bodyPr wrap="square">
            <a:spAutoFit/>
          </a:bodyPr>
          <a:lstStyle/>
          <a:p>
            <a:pPr algn="ctr">
              <a:lnSpc>
                <a:spcPct val="150000"/>
              </a:lnSpc>
            </a:pPr>
            <a:r>
              <a:rPr lang="en-US" sz="4800" b="1" dirty="0" smtClean="0">
                <a:solidFill>
                  <a:srgbClr val="FF0000"/>
                </a:solidFill>
              </a:rPr>
              <a:t>Solubility</a:t>
            </a:r>
          </a:p>
          <a:p>
            <a:pPr marL="342900" indent="-342900" algn="just">
              <a:lnSpc>
                <a:spcPct val="150000"/>
              </a:lnSpc>
              <a:buClr>
                <a:srgbClr val="FF0000"/>
              </a:buClr>
              <a:buSzPct val="150000"/>
              <a:buFont typeface="Wingdings" pitchFamily="2" charset="2"/>
              <a:buChar char="Ø"/>
            </a:pPr>
            <a:r>
              <a:rPr lang="en-US" sz="2800" dirty="0"/>
              <a:t>	</a:t>
            </a:r>
            <a:r>
              <a:rPr lang="en-US" sz="2800" dirty="0" smtClean="0"/>
              <a:t>Is an </a:t>
            </a:r>
            <a:r>
              <a:rPr lang="en-US" sz="2800" dirty="0"/>
              <a:t>important physical property of </a:t>
            </a:r>
            <a:r>
              <a:rPr lang="en-US" sz="2800" dirty="0" smtClean="0"/>
              <a:t>substances, </a:t>
            </a:r>
            <a:r>
              <a:rPr lang="en-US" sz="2800" dirty="0"/>
              <a:t>or </a:t>
            </a:r>
            <a:r>
              <a:rPr lang="en-US" sz="2800" dirty="0" smtClean="0"/>
              <a:t>ability to dissolve </a:t>
            </a:r>
            <a:r>
              <a:rPr lang="en-US" sz="2800" dirty="0"/>
              <a:t>in a variety of solvents. </a:t>
            </a:r>
            <a:endParaRPr lang="en-US" sz="2800" dirty="0" smtClean="0"/>
          </a:p>
          <a:p>
            <a:pPr marL="342900" indent="-342900" algn="just">
              <a:lnSpc>
                <a:spcPct val="150000"/>
              </a:lnSpc>
              <a:buClr>
                <a:srgbClr val="FF0000"/>
              </a:buClr>
              <a:buSzPct val="150000"/>
              <a:buFont typeface="Wingdings" pitchFamily="2" charset="2"/>
              <a:buChar char="Ø"/>
            </a:pPr>
            <a:endParaRPr lang="en-US" sz="2800" dirty="0" smtClean="0"/>
          </a:p>
          <a:p>
            <a:pPr marL="342900" indent="-342900" algn="just">
              <a:lnSpc>
                <a:spcPct val="150000"/>
              </a:lnSpc>
              <a:buClr>
                <a:srgbClr val="FF0000"/>
              </a:buClr>
              <a:buSzPct val="150000"/>
              <a:buFont typeface="Wingdings" pitchFamily="2" charset="2"/>
              <a:buChar char="Ø"/>
            </a:pPr>
            <a:r>
              <a:rPr lang="en-US" sz="2800" b="1" dirty="0" smtClean="0">
                <a:solidFill>
                  <a:srgbClr val="FF0000"/>
                </a:solidFill>
              </a:rPr>
              <a:t> Water</a:t>
            </a:r>
            <a:r>
              <a:rPr lang="en-US" sz="2800" dirty="0" smtClean="0"/>
              <a:t> </a:t>
            </a:r>
            <a:r>
              <a:rPr lang="en-US" sz="2800" dirty="0"/>
              <a:t>is an excellent solvent with </a:t>
            </a:r>
            <a:r>
              <a:rPr lang="en-US" sz="2800" dirty="0" smtClean="0"/>
              <a:t>the ability </a:t>
            </a:r>
            <a:r>
              <a:rPr lang="en-US" sz="2800" dirty="0"/>
              <a:t>to dissolve a variety of chemical compounds. One of the reasons </a:t>
            </a:r>
            <a:r>
              <a:rPr lang="en-US" sz="2800" dirty="0" smtClean="0"/>
              <a:t>for water’s </a:t>
            </a:r>
            <a:r>
              <a:rPr lang="en-US" sz="2800" dirty="0"/>
              <a:t>exceptional dissolving capability is </a:t>
            </a:r>
            <a:r>
              <a:rPr lang="en-US" sz="2800" u="sng" dirty="0">
                <a:solidFill>
                  <a:srgbClr val="FF0000"/>
                </a:solidFill>
              </a:rPr>
              <a:t>its highly polar nature</a:t>
            </a:r>
            <a:r>
              <a:rPr lang="en-US" sz="2800" dirty="0"/>
              <a:t>. </a:t>
            </a:r>
          </a:p>
        </p:txBody>
      </p:sp>
    </p:spTree>
    <p:extLst>
      <p:ext uri="{BB962C8B-B14F-4D97-AF65-F5344CB8AC3E}">
        <p14:creationId xmlns:p14="http://schemas.microsoft.com/office/powerpoint/2010/main" val="3864092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6671826"/>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v"/>
            </a:pPr>
            <a:r>
              <a:rPr lang="en-US" sz="2400" b="1" dirty="0">
                <a:solidFill>
                  <a:srgbClr val="FF0000"/>
                </a:solidFill>
              </a:rPr>
              <a:t>Nonpolar compounds </a:t>
            </a:r>
            <a:r>
              <a:rPr lang="en-US" sz="2400" dirty="0"/>
              <a:t>dissolve in </a:t>
            </a:r>
            <a:r>
              <a:rPr lang="en-US" sz="2400" b="1" dirty="0">
                <a:solidFill>
                  <a:srgbClr val="FF0000"/>
                </a:solidFill>
              </a:rPr>
              <a:t>nonpolar solvents </a:t>
            </a:r>
            <a:r>
              <a:rPr lang="en-US" sz="2400" dirty="0"/>
              <a:t>because they </a:t>
            </a:r>
            <a:r>
              <a:rPr lang="en-US" sz="2400" dirty="0" smtClean="0"/>
              <a:t>have similar </a:t>
            </a:r>
            <a:r>
              <a:rPr lang="en-US" sz="2400" dirty="0"/>
              <a:t>intermolecular forces. These attractive forces, called </a:t>
            </a:r>
            <a:r>
              <a:rPr lang="en-US" sz="2400" dirty="0" smtClean="0"/>
              <a:t>dispersion forces </a:t>
            </a:r>
            <a:r>
              <a:rPr lang="en-US" sz="2400" dirty="0"/>
              <a:t>(or London forces) are temporary forces that result from </a:t>
            </a:r>
            <a:r>
              <a:rPr lang="en-US" sz="2400" dirty="0" smtClean="0"/>
              <a:t>the attraction </a:t>
            </a:r>
            <a:r>
              <a:rPr lang="en-US" sz="2400" dirty="0"/>
              <a:t>of the positive nucleus of one molecule for the electron cloud in </a:t>
            </a:r>
            <a:r>
              <a:rPr lang="en-US" sz="2400" dirty="0" smtClean="0"/>
              <a:t>a nearby </a:t>
            </a:r>
            <a:r>
              <a:rPr lang="en-US" sz="2400" dirty="0"/>
              <a:t>molecule, inducing a temporary dipole in the neighboring </a:t>
            </a:r>
            <a:r>
              <a:rPr lang="en-US" sz="2400" dirty="0" smtClean="0"/>
              <a:t>molecule.</a:t>
            </a:r>
          </a:p>
          <a:p>
            <a:pPr marL="342900" indent="-342900" algn="just">
              <a:lnSpc>
                <a:spcPct val="150000"/>
              </a:lnSpc>
              <a:buClr>
                <a:srgbClr val="FF0000"/>
              </a:buClr>
              <a:buSzPct val="150000"/>
              <a:buFont typeface="Wingdings" pitchFamily="2" charset="2"/>
              <a:buChar char="v"/>
            </a:pPr>
            <a:r>
              <a:rPr lang="en-US" sz="2400" dirty="0" smtClean="0"/>
              <a:t>Dispersion </a:t>
            </a:r>
            <a:r>
              <a:rPr lang="en-US" sz="2400" dirty="0"/>
              <a:t>forces are significant over very short distances. </a:t>
            </a:r>
            <a:r>
              <a:rPr lang="en-US" sz="2400" dirty="0" smtClean="0"/>
              <a:t>Two molecules </a:t>
            </a:r>
            <a:r>
              <a:rPr lang="en-US" sz="2400" dirty="0"/>
              <a:t>must be very close to one another for them to polarize </a:t>
            </a:r>
            <a:r>
              <a:rPr lang="en-US" sz="2400" dirty="0" smtClean="0"/>
              <a:t>one another</a:t>
            </a:r>
            <a:r>
              <a:rPr lang="en-US" sz="2400" dirty="0"/>
              <a:t>. Dispersion forces increase with increasing molecular </a:t>
            </a:r>
            <a:r>
              <a:rPr lang="en-US" sz="2400" dirty="0" smtClean="0"/>
              <a:t>weight because </a:t>
            </a:r>
            <a:r>
              <a:rPr lang="en-US" sz="2400" dirty="0"/>
              <a:t>the molecules contain larger numbers of </a:t>
            </a:r>
            <a:r>
              <a:rPr lang="en-US" sz="2400" dirty="0" smtClean="0"/>
              <a:t>electrons.</a:t>
            </a:r>
          </a:p>
        </p:txBody>
      </p:sp>
    </p:spTree>
    <p:extLst>
      <p:ext uri="{BB962C8B-B14F-4D97-AF65-F5344CB8AC3E}">
        <p14:creationId xmlns:p14="http://schemas.microsoft.com/office/powerpoint/2010/main" val="2623085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20840"/>
            <a:ext cx="9144000" cy="2793842"/>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v"/>
            </a:pPr>
            <a:r>
              <a:rPr lang="en-US" sz="2400" dirty="0"/>
              <a:t>For example, cyclohexane is soluble in pentane because both are nonpolar. In addition, the molecular structures of the two molecules permit them to approach each other very closely. This ‘‘close fit’’ of the molecules favors the distortion of their electron clouds, temporarily polarizing the molecules.</a:t>
            </a:r>
          </a:p>
        </p:txBody>
      </p:sp>
    </p:spTree>
    <p:extLst>
      <p:ext uri="{BB962C8B-B14F-4D97-AF65-F5344CB8AC3E}">
        <p14:creationId xmlns:p14="http://schemas.microsoft.com/office/powerpoint/2010/main" val="3305474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848" t="15080" r="4846" b="9127"/>
          <a:stretch/>
        </p:blipFill>
        <p:spPr bwMode="auto">
          <a:xfrm>
            <a:off x="0" y="381000"/>
            <a:ext cx="9144000" cy="5544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5966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01965"/>
            <a:ext cx="9144000" cy="4455835"/>
          </a:xfrm>
          <a:prstGeom prst="rect">
            <a:avLst/>
          </a:prstGeom>
        </p:spPr>
        <p:txBody>
          <a:bodyPr wrap="square">
            <a:spAutoFit/>
          </a:bodyPr>
          <a:lstStyle/>
          <a:p>
            <a:pPr marL="342900" indent="-342900" algn="just">
              <a:lnSpc>
                <a:spcPct val="150000"/>
              </a:lnSpc>
              <a:buClr>
                <a:srgbClr val="FF0000"/>
              </a:buClr>
              <a:buFont typeface="Wingdings" pitchFamily="2" charset="2"/>
              <a:buChar char="q"/>
            </a:pPr>
            <a:r>
              <a:rPr lang="en-US" sz="2400" dirty="0"/>
              <a:t>All compounds that dissolve in water are classified as either </a:t>
            </a:r>
            <a:r>
              <a:rPr lang="en-US" sz="2400" dirty="0" smtClean="0"/>
              <a:t>electrolytes or </a:t>
            </a:r>
            <a:r>
              <a:rPr lang="en-US" sz="2400" dirty="0"/>
              <a:t>nonelectrolytes. An </a:t>
            </a:r>
            <a:r>
              <a:rPr lang="en-US" sz="2400" b="1" dirty="0">
                <a:solidFill>
                  <a:srgbClr val="FF0000"/>
                </a:solidFill>
              </a:rPr>
              <a:t>electrolyte</a:t>
            </a:r>
            <a:r>
              <a:rPr lang="en-US" sz="2400" dirty="0">
                <a:solidFill>
                  <a:srgbClr val="FF0000"/>
                </a:solidFill>
              </a:rPr>
              <a:t> </a:t>
            </a:r>
            <a:r>
              <a:rPr lang="en-US" sz="2400" dirty="0"/>
              <a:t>is a substance that conducts </a:t>
            </a:r>
            <a:r>
              <a:rPr lang="en-US" sz="2400" dirty="0" smtClean="0"/>
              <a:t>electricity when </a:t>
            </a:r>
            <a:r>
              <a:rPr lang="en-US" sz="2400" dirty="0"/>
              <a:t>dissolved in water. A substance that does not </a:t>
            </a:r>
            <a:r>
              <a:rPr lang="en-US" sz="2400" dirty="0" smtClean="0"/>
              <a:t>conduct electricity </a:t>
            </a:r>
            <a:r>
              <a:rPr lang="en-US" sz="2400" dirty="0"/>
              <a:t>when dissolved in water is a </a:t>
            </a:r>
            <a:r>
              <a:rPr lang="en-US" sz="2400" b="1" dirty="0">
                <a:solidFill>
                  <a:srgbClr val="FF0000"/>
                </a:solidFill>
              </a:rPr>
              <a:t>nonelectrolyte</a:t>
            </a:r>
            <a:r>
              <a:rPr lang="en-US" sz="2400" dirty="0"/>
              <a:t>. Compounds </a:t>
            </a:r>
            <a:r>
              <a:rPr lang="en-US" sz="2400" dirty="0" smtClean="0"/>
              <a:t>that produce </a:t>
            </a:r>
            <a:r>
              <a:rPr lang="en-US" sz="2400" dirty="0"/>
              <a:t>large quantities of ions in solution (strong acids, strong bases, </a:t>
            </a:r>
            <a:r>
              <a:rPr lang="en-US" sz="2400" dirty="0" smtClean="0"/>
              <a:t>and water </a:t>
            </a:r>
            <a:r>
              <a:rPr lang="en-US" sz="2400" dirty="0"/>
              <a:t>soluble salts) conduct electricity well and are classified as </a:t>
            </a:r>
            <a:r>
              <a:rPr lang="en-US" sz="2400" b="1" dirty="0" smtClean="0">
                <a:solidFill>
                  <a:srgbClr val="FF0000"/>
                </a:solidFill>
              </a:rPr>
              <a:t>strong electrolytes</a:t>
            </a:r>
            <a:r>
              <a:rPr lang="en-US" sz="2400" dirty="0" smtClean="0"/>
              <a:t>.</a:t>
            </a:r>
            <a:endParaRPr lang="en-US" sz="2400" dirty="0"/>
          </a:p>
        </p:txBody>
      </p:sp>
    </p:spTree>
    <p:extLst>
      <p:ext uri="{BB962C8B-B14F-4D97-AF65-F5344CB8AC3E}">
        <p14:creationId xmlns:p14="http://schemas.microsoft.com/office/powerpoint/2010/main" val="630800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0679"/>
            <a:ext cx="9144000" cy="3347840"/>
          </a:xfrm>
          <a:prstGeom prst="rect">
            <a:avLst/>
          </a:prstGeom>
        </p:spPr>
        <p:txBody>
          <a:bodyPr wrap="square">
            <a:spAutoFit/>
          </a:bodyPr>
          <a:lstStyle/>
          <a:p>
            <a:pPr marL="342900" lvl="0" indent="-342900" algn="just">
              <a:lnSpc>
                <a:spcPct val="150000"/>
              </a:lnSpc>
              <a:buClr>
                <a:srgbClr val="FF0000"/>
              </a:buClr>
              <a:buFont typeface="Wingdings" pitchFamily="2" charset="2"/>
              <a:buChar char="q"/>
            </a:pPr>
            <a:r>
              <a:rPr lang="en-US" sz="2400" dirty="0">
                <a:solidFill>
                  <a:prstClr val="black"/>
                </a:solidFill>
              </a:rPr>
              <a:t>Compounds that produce small numbers of ions and exist predominantly as molecules in solution (weak acids and bases) are poor conductors of electricity. These compounds are referred to as </a:t>
            </a:r>
            <a:r>
              <a:rPr lang="en-US" sz="2400" b="1" dirty="0">
                <a:solidFill>
                  <a:srgbClr val="FF0000"/>
                </a:solidFill>
              </a:rPr>
              <a:t>weak electrolytes</a:t>
            </a:r>
            <a:r>
              <a:rPr lang="en-US" sz="2400" dirty="0">
                <a:solidFill>
                  <a:prstClr val="black"/>
                </a:solidFill>
              </a:rPr>
              <a:t>. Some compounds, when dissolved in water, produce no ions at all. These species do not conduct electricity and are referred to as </a:t>
            </a:r>
            <a:r>
              <a:rPr lang="en-US" sz="2400" b="1" dirty="0">
                <a:solidFill>
                  <a:srgbClr val="FF0000"/>
                </a:solidFill>
              </a:rPr>
              <a:t>nonelectrolytes</a:t>
            </a:r>
            <a:r>
              <a:rPr lang="en-US" sz="2400" dirty="0">
                <a:solidFill>
                  <a:prstClr val="black"/>
                </a:solidFill>
              </a:rPr>
              <a:t>.</a:t>
            </a:r>
          </a:p>
        </p:txBody>
      </p:sp>
    </p:spTree>
    <p:extLst>
      <p:ext uri="{BB962C8B-B14F-4D97-AF65-F5344CB8AC3E}">
        <p14:creationId xmlns:p14="http://schemas.microsoft.com/office/powerpoint/2010/main" val="1229172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5960"/>
            <a:ext cx="9144000" cy="3347840"/>
          </a:xfrm>
          <a:prstGeom prst="rect">
            <a:avLst/>
          </a:prstGeom>
        </p:spPr>
        <p:txBody>
          <a:bodyPr wrap="square">
            <a:spAutoFit/>
          </a:bodyPr>
          <a:lstStyle/>
          <a:p>
            <a:pPr marL="342900" lvl="0" indent="-342900" algn="just">
              <a:lnSpc>
                <a:spcPct val="150000"/>
              </a:lnSpc>
              <a:buClr>
                <a:srgbClr val="FF0000"/>
              </a:buClr>
              <a:buSzPct val="150000"/>
              <a:buFont typeface="Wingdings" pitchFamily="2" charset="2"/>
              <a:buChar char="Ø"/>
            </a:pPr>
            <a:r>
              <a:rPr lang="en-US" sz="2400" dirty="0" smtClean="0">
                <a:solidFill>
                  <a:prstClr val="black"/>
                </a:solidFill>
              </a:rPr>
              <a:t> The </a:t>
            </a:r>
            <a:r>
              <a:rPr lang="en-US" sz="2400" dirty="0">
                <a:solidFill>
                  <a:prstClr val="black"/>
                </a:solidFill>
              </a:rPr>
              <a:t>electrons in a water molecule are not distributed equally about the molecule, but are more concentrated near the oxygen atom and less concentrated near the hydrogen atoms. This phenomenon is due to the </a:t>
            </a:r>
            <a:r>
              <a:rPr lang="en-US" sz="2400" u="sng" dirty="0">
                <a:solidFill>
                  <a:srgbClr val="FF0000"/>
                </a:solidFill>
              </a:rPr>
              <a:t>difference in the electronegativity </a:t>
            </a:r>
            <a:r>
              <a:rPr lang="en-US" sz="2400" dirty="0">
                <a:solidFill>
                  <a:prstClr val="black"/>
                </a:solidFill>
              </a:rPr>
              <a:t>values of O (3.5) and H (2.1), and the fact that water is a bent (unsymmetrical) molecule.</a:t>
            </a:r>
          </a:p>
        </p:txBody>
      </p:sp>
      <p:pic>
        <p:nvPicPr>
          <p:cNvPr id="3" name="Picture 2" descr="Image result for boiling point and polar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94" b="11026"/>
          <a:stretch/>
        </p:blipFill>
        <p:spPr bwMode="auto">
          <a:xfrm>
            <a:off x="1600200" y="3886200"/>
            <a:ext cx="6705600" cy="282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388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0"/>
            <a:ext cx="9144000" cy="6186309"/>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2400" dirty="0" smtClean="0"/>
              <a:t>Illustration </a:t>
            </a:r>
            <a:r>
              <a:rPr lang="en-US" sz="2400" dirty="0"/>
              <a:t>of the polar </a:t>
            </a:r>
            <a:r>
              <a:rPr lang="en-US" sz="2400" dirty="0" smtClean="0"/>
              <a:t>nature of </a:t>
            </a:r>
            <a:r>
              <a:rPr lang="en-US" sz="2400" dirty="0"/>
              <a:t>water. The electrons in </a:t>
            </a:r>
            <a:r>
              <a:rPr lang="en-US" sz="2400" dirty="0" smtClean="0"/>
              <a:t>the O—H </a:t>
            </a:r>
            <a:r>
              <a:rPr lang="en-US" sz="2400" dirty="0"/>
              <a:t>bond are </a:t>
            </a:r>
            <a:r>
              <a:rPr lang="en-US" sz="2400" dirty="0" smtClean="0"/>
              <a:t>shared unequally</a:t>
            </a:r>
            <a:r>
              <a:rPr lang="en-US" sz="2400" dirty="0"/>
              <a:t>. The O atom, </a:t>
            </a:r>
            <a:r>
              <a:rPr lang="en-US" sz="2400" dirty="0" smtClean="0"/>
              <a:t>with its </a:t>
            </a:r>
            <a:r>
              <a:rPr lang="en-US" sz="2400" dirty="0"/>
              <a:t>higher </a:t>
            </a:r>
            <a:r>
              <a:rPr lang="en-US" sz="2400" dirty="0" smtClean="0"/>
              <a:t>electronegativity value</a:t>
            </a:r>
            <a:r>
              <a:rPr lang="en-US" sz="2400" dirty="0"/>
              <a:t>, attracts the shared </a:t>
            </a:r>
            <a:r>
              <a:rPr lang="en-US" sz="2400" dirty="0" smtClean="0"/>
              <a:t>pair of </a:t>
            </a:r>
            <a:r>
              <a:rPr lang="en-US" sz="2400" dirty="0"/>
              <a:t>electrons much </a:t>
            </a:r>
            <a:r>
              <a:rPr lang="en-US" sz="2400" dirty="0" smtClean="0"/>
              <a:t>more strongly </a:t>
            </a:r>
            <a:r>
              <a:rPr lang="en-US" sz="2400" dirty="0"/>
              <a:t>than the H atom</a:t>
            </a:r>
            <a:r>
              <a:rPr lang="en-US" sz="2400" dirty="0" smtClean="0"/>
              <a:t>.</a:t>
            </a:r>
          </a:p>
          <a:p>
            <a:pPr algn="just">
              <a:lnSpc>
                <a:spcPct val="150000"/>
              </a:lnSpc>
              <a:buClr>
                <a:srgbClr val="FF0000"/>
              </a:buClr>
              <a:buSzPct val="150000"/>
            </a:pPr>
            <a:endParaRPr lang="en-US" sz="2400" dirty="0"/>
          </a:p>
          <a:p>
            <a:pPr marL="342900" indent="-342900" algn="just">
              <a:lnSpc>
                <a:spcPct val="150000"/>
              </a:lnSpc>
              <a:buClr>
                <a:srgbClr val="FF0000"/>
              </a:buClr>
              <a:buSzPct val="150000"/>
              <a:buFont typeface="Wingdings" pitchFamily="2" charset="2"/>
              <a:buChar char="Ø"/>
            </a:pPr>
            <a:r>
              <a:rPr lang="en-US" sz="2400" dirty="0" smtClean="0"/>
              <a:t>The shift </a:t>
            </a:r>
            <a:r>
              <a:rPr lang="en-US" sz="2400" dirty="0"/>
              <a:t>of electron </a:t>
            </a:r>
            <a:r>
              <a:rPr lang="en-US" sz="2400" dirty="0" smtClean="0"/>
              <a:t>density produces </a:t>
            </a:r>
            <a:r>
              <a:rPr lang="en-US" sz="2400" dirty="0"/>
              <a:t>a </a:t>
            </a:r>
            <a:r>
              <a:rPr lang="en-US" sz="2400" dirty="0">
                <a:solidFill>
                  <a:srgbClr val="FF0000"/>
                </a:solidFill>
              </a:rPr>
              <a:t>‘‘partial </a:t>
            </a:r>
            <a:r>
              <a:rPr lang="en-US" sz="2400" dirty="0" smtClean="0">
                <a:solidFill>
                  <a:srgbClr val="FF0000"/>
                </a:solidFill>
              </a:rPr>
              <a:t>negative charge</a:t>
            </a:r>
            <a:r>
              <a:rPr lang="en-US" sz="2400" dirty="0">
                <a:solidFill>
                  <a:srgbClr val="FF0000"/>
                </a:solidFill>
              </a:rPr>
              <a:t>’’ </a:t>
            </a:r>
            <a:r>
              <a:rPr lang="en-US" sz="2400" dirty="0"/>
              <a:t>on the O atom and </a:t>
            </a:r>
            <a:r>
              <a:rPr lang="en-US" sz="2400" dirty="0" smtClean="0"/>
              <a:t>it leaves </a:t>
            </a:r>
            <a:r>
              <a:rPr lang="en-US" sz="2400" dirty="0"/>
              <a:t>H with a </a:t>
            </a:r>
            <a:r>
              <a:rPr lang="en-US" sz="2400" dirty="0">
                <a:solidFill>
                  <a:srgbClr val="FF0000"/>
                </a:solidFill>
              </a:rPr>
              <a:t>‘‘</a:t>
            </a:r>
            <a:r>
              <a:rPr lang="en-US" sz="2400" dirty="0" smtClean="0">
                <a:solidFill>
                  <a:srgbClr val="FF0000"/>
                </a:solidFill>
              </a:rPr>
              <a:t>partial positive charge’’</a:t>
            </a:r>
            <a:r>
              <a:rPr lang="en-US" sz="2400" dirty="0" smtClean="0"/>
              <a:t> </a:t>
            </a:r>
            <a:r>
              <a:rPr lang="en-US" sz="2400" dirty="0"/>
              <a:t>Arrows </a:t>
            </a:r>
            <a:r>
              <a:rPr lang="en-US" sz="2400" dirty="0" smtClean="0"/>
              <a:t>are commonly </a:t>
            </a:r>
            <a:r>
              <a:rPr lang="en-US" sz="2400" dirty="0"/>
              <a:t>used to indicate </a:t>
            </a:r>
            <a:r>
              <a:rPr lang="en-US" sz="2400" dirty="0" smtClean="0"/>
              <a:t>the direction </a:t>
            </a:r>
            <a:r>
              <a:rPr lang="en-US" sz="2400" dirty="0"/>
              <a:t>of bond polarity. </a:t>
            </a:r>
            <a:r>
              <a:rPr lang="en-US" sz="2400" dirty="0" smtClean="0"/>
              <a:t>The arrow </a:t>
            </a:r>
            <a:r>
              <a:rPr lang="en-US" sz="2400" dirty="0"/>
              <a:t>head points towards </a:t>
            </a:r>
            <a:r>
              <a:rPr lang="en-US" sz="2400" dirty="0" smtClean="0"/>
              <a:t>the negative </a:t>
            </a:r>
            <a:r>
              <a:rPr lang="en-US" sz="2400" dirty="0"/>
              <a:t>end of the bond </a:t>
            </a:r>
            <a:r>
              <a:rPr lang="en-US" sz="2400" dirty="0" smtClean="0"/>
              <a:t>and the </a:t>
            </a:r>
            <a:r>
              <a:rPr lang="en-US" sz="2400" dirty="0"/>
              <a:t>crossed tail indicates </a:t>
            </a:r>
            <a:r>
              <a:rPr lang="en-US" sz="2400" dirty="0" smtClean="0"/>
              <a:t>the positive </a:t>
            </a:r>
            <a:r>
              <a:rPr lang="en-US" sz="2400" dirty="0"/>
              <a:t>end of the </a:t>
            </a:r>
            <a:r>
              <a:rPr lang="en-US" sz="2400" dirty="0" smtClean="0"/>
              <a:t>bond.</a:t>
            </a:r>
            <a:endParaRPr lang="en-US" sz="2400" dirty="0"/>
          </a:p>
        </p:txBody>
      </p:sp>
    </p:spTree>
    <p:extLst>
      <p:ext uri="{BB962C8B-B14F-4D97-AF65-F5344CB8AC3E}">
        <p14:creationId xmlns:p14="http://schemas.microsoft.com/office/powerpoint/2010/main" val="1814093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Image result for polar nature of wa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09600"/>
            <a:ext cx="8229600" cy="5970878"/>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flipV="1">
            <a:off x="3962400" y="2895601"/>
            <a:ext cx="457200" cy="6994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Straight Arrow Connector 6"/>
          <p:cNvCxnSpPr/>
          <p:nvPr/>
        </p:nvCxnSpPr>
        <p:spPr>
          <a:xfrm flipH="1" flipV="1">
            <a:off x="5715000" y="2895601"/>
            <a:ext cx="381000" cy="6994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 name="Straight Connector 4"/>
          <p:cNvCxnSpPr/>
          <p:nvPr/>
        </p:nvCxnSpPr>
        <p:spPr>
          <a:xfrm>
            <a:off x="3977754" y="3345980"/>
            <a:ext cx="228600" cy="166039"/>
          </a:xfrm>
          <a:prstGeom prst="line">
            <a:avLst/>
          </a:prstGeom>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flipV="1">
            <a:off x="5867400" y="3345980"/>
            <a:ext cx="304800" cy="152399"/>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60982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7200"/>
            <a:ext cx="9144000" cy="3890489"/>
          </a:xfrm>
          <a:prstGeom prst="rect">
            <a:avLst/>
          </a:prstGeom>
        </p:spPr>
        <p:txBody>
          <a:bodyPr wrap="square">
            <a:spAutoFit/>
          </a:bodyPr>
          <a:lstStyle/>
          <a:p>
            <a:pPr marL="342900" lvl="0" indent="-342900" algn="just">
              <a:lnSpc>
                <a:spcPct val="150000"/>
              </a:lnSpc>
              <a:buClr>
                <a:srgbClr val="FF0000"/>
              </a:buClr>
              <a:buSzPct val="150000"/>
              <a:buFont typeface="Wingdings" pitchFamily="2" charset="2"/>
              <a:buChar char="Ø"/>
            </a:pPr>
            <a:r>
              <a:rPr lang="en-US" sz="2800" dirty="0" smtClean="0">
                <a:solidFill>
                  <a:prstClr val="black"/>
                </a:solidFill>
              </a:rPr>
              <a:t> water </a:t>
            </a:r>
            <a:r>
              <a:rPr lang="en-US" sz="2800" dirty="0">
                <a:solidFill>
                  <a:prstClr val="black"/>
                </a:solidFill>
              </a:rPr>
              <a:t>is a molecular species that can dissolve many ionic and polar covalent compounds. Chemists often refer to the phrase – </a:t>
            </a:r>
            <a:r>
              <a:rPr lang="en-US" sz="2800" b="1" dirty="0">
                <a:solidFill>
                  <a:srgbClr val="FF0000"/>
                </a:solidFill>
              </a:rPr>
              <a:t>‘‘Like Dissolves Like.’’ </a:t>
            </a:r>
            <a:r>
              <a:rPr lang="en-US" sz="2800" dirty="0">
                <a:solidFill>
                  <a:prstClr val="black"/>
                </a:solidFill>
              </a:rPr>
              <a:t>In other words, polar compounds tend to be soluble in polar solvents, and nonpolar compounds tend to be soluble in nonpolar solvents.</a:t>
            </a:r>
          </a:p>
        </p:txBody>
      </p:sp>
    </p:spTree>
    <p:extLst>
      <p:ext uri="{BB962C8B-B14F-4D97-AF65-F5344CB8AC3E}">
        <p14:creationId xmlns:p14="http://schemas.microsoft.com/office/powerpoint/2010/main" val="254176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144000" cy="6475812"/>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2800" dirty="0" smtClean="0"/>
              <a:t> Water is an effective solvent for many ionic compounds. When an ionic compound such as potassium chloride (KCl) dissolves in water, the three dimensional crystalline lattice is destroyed and K</a:t>
            </a:r>
            <a:r>
              <a:rPr lang="en-US" sz="2800" baseline="30000" dirty="0" smtClean="0"/>
              <a:t>+</a:t>
            </a:r>
            <a:r>
              <a:rPr lang="en-US" sz="2800" dirty="0" smtClean="0"/>
              <a:t> and Cl</a:t>
            </a:r>
            <a:r>
              <a:rPr lang="en-US" sz="2800" baseline="30000" dirty="0" smtClean="0"/>
              <a:t>-</a:t>
            </a:r>
            <a:r>
              <a:rPr lang="en-US" sz="2800" dirty="0" smtClean="0"/>
              <a:t> ions are separated from each other. The negative end of a water molecule (the O atom) is attracted to K</a:t>
            </a:r>
            <a:r>
              <a:rPr lang="en-US" sz="2800" baseline="30000" dirty="0" smtClean="0"/>
              <a:t>+</a:t>
            </a:r>
            <a:r>
              <a:rPr lang="en-US" sz="2800" dirty="0" smtClean="0"/>
              <a:t> ions and the positive end of the water molecule (the H atoms) is attracted to Cl</a:t>
            </a:r>
            <a:r>
              <a:rPr lang="en-US" sz="2800" baseline="30000" dirty="0" smtClean="0"/>
              <a:t>-</a:t>
            </a:r>
            <a:r>
              <a:rPr lang="en-US" sz="2800" dirty="0" smtClean="0"/>
              <a:t> ions. In solution, all K</a:t>
            </a:r>
            <a:r>
              <a:rPr lang="en-US" sz="2800" baseline="30000" dirty="0" smtClean="0"/>
              <a:t>+</a:t>
            </a:r>
            <a:r>
              <a:rPr lang="en-US" sz="2800" dirty="0" smtClean="0"/>
              <a:t> and Cl</a:t>
            </a:r>
            <a:r>
              <a:rPr lang="en-US" sz="2800" baseline="30000" dirty="0" smtClean="0"/>
              <a:t>-</a:t>
            </a:r>
            <a:r>
              <a:rPr lang="en-US" sz="2800" dirty="0" smtClean="0"/>
              <a:t> ions are surrounded by several water molecules in a specific pattern.</a:t>
            </a:r>
            <a:endParaRPr lang="en-US" sz="2800" dirty="0"/>
          </a:p>
        </p:txBody>
      </p:sp>
    </p:spTree>
    <p:extLst>
      <p:ext uri="{BB962C8B-B14F-4D97-AF65-F5344CB8AC3E}">
        <p14:creationId xmlns:p14="http://schemas.microsoft.com/office/powerpoint/2010/main" val="1624287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Related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38100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76400"/>
            <a:ext cx="3962400" cy="36576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3581400" y="3733800"/>
            <a:ext cx="1600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42604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86311"/>
            <a:ext cx="9144000" cy="3890489"/>
          </a:xfrm>
          <a:prstGeom prst="rect">
            <a:avLst/>
          </a:prstGeom>
        </p:spPr>
        <p:txBody>
          <a:bodyPr wrap="square">
            <a:spAutoFit/>
          </a:bodyPr>
          <a:lstStyle/>
          <a:p>
            <a:pPr marL="342900" indent="-342900" algn="just">
              <a:lnSpc>
                <a:spcPct val="150000"/>
              </a:lnSpc>
              <a:buClr>
                <a:srgbClr val="FF0000"/>
              </a:buClr>
              <a:buSzPct val="150000"/>
              <a:buFont typeface="Wingdings" pitchFamily="2" charset="2"/>
              <a:buChar char="Ø"/>
            </a:pPr>
            <a:r>
              <a:rPr lang="en-US" sz="2800" dirty="0" smtClean="0"/>
              <a:t> The process in which an ion is surrounded by water molecules is called </a:t>
            </a:r>
            <a:r>
              <a:rPr lang="en-US" sz="2800" b="1" dirty="0" smtClean="0">
                <a:solidFill>
                  <a:srgbClr val="FF0000"/>
                </a:solidFill>
              </a:rPr>
              <a:t>hydration</a:t>
            </a:r>
            <a:r>
              <a:rPr lang="en-US" sz="2800" dirty="0" smtClean="0"/>
              <a:t>. The hydration of ions is an energy releasing process. It is the hydration energy that overcomes the electrostatic attraction (ionic bond) between K</a:t>
            </a:r>
            <a:r>
              <a:rPr lang="en-US" sz="2800" baseline="30000" dirty="0" smtClean="0"/>
              <a:t>+‏</a:t>
            </a:r>
            <a:r>
              <a:rPr lang="en-US" sz="2800" dirty="0" smtClean="0"/>
              <a:t> and Cl</a:t>
            </a:r>
            <a:r>
              <a:rPr lang="en-US" sz="2800" baseline="30000" dirty="0" smtClean="0"/>
              <a:t>-</a:t>
            </a:r>
            <a:r>
              <a:rPr lang="en-US" sz="2800" dirty="0" smtClean="0"/>
              <a:t> ions that disrupt the crystal lattice and permits KCl to dissolve in water.</a:t>
            </a:r>
          </a:p>
        </p:txBody>
      </p:sp>
    </p:spTree>
    <p:extLst>
      <p:ext uri="{BB962C8B-B14F-4D97-AF65-F5344CB8AC3E}">
        <p14:creationId xmlns:p14="http://schemas.microsoft.com/office/powerpoint/2010/main" val="22330448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224</TotalTime>
  <Words>1324</Words>
  <Application>Microsoft Office PowerPoint</Application>
  <PresentationFormat>On-screen Show (4:3)</PresentationFormat>
  <Paragraphs>32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Wrea</dc:creator>
  <cp:lastModifiedBy>Wrea</cp:lastModifiedBy>
  <cp:revision>54</cp:revision>
  <dcterms:created xsi:type="dcterms:W3CDTF">2018-03-12T18:05:52Z</dcterms:created>
  <dcterms:modified xsi:type="dcterms:W3CDTF">2018-03-30T18:25:10Z</dcterms:modified>
</cp:coreProperties>
</file>