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57" r:id="rId1"/>
  </p:sldMasterIdLst>
  <p:notesMasterIdLst>
    <p:notesMasterId r:id="rId15"/>
  </p:notesMasterIdLst>
  <p:sldIdLst>
    <p:sldId id="256" r:id="rId2"/>
    <p:sldId id="298" r:id="rId3"/>
    <p:sldId id="299" r:id="rId4"/>
    <p:sldId id="300" r:id="rId5"/>
    <p:sldId id="289" r:id="rId6"/>
    <p:sldId id="292" r:id="rId7"/>
    <p:sldId id="293" r:id="rId8"/>
    <p:sldId id="294" r:id="rId9"/>
    <p:sldId id="290" r:id="rId10"/>
    <p:sldId id="291" r:id="rId11"/>
    <p:sldId id="296" r:id="rId12"/>
    <p:sldId id="295" r:id="rId13"/>
    <p:sldId id="297" r:id="rId14"/>
  </p:sldIdLst>
  <p:sldSz cx="109728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3300"/>
    <a:srgbClr val="FF0066"/>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118" autoAdjust="0"/>
  </p:normalViewPr>
  <p:slideViewPr>
    <p:cSldViewPr snapToGrid="0" snapToObjects="1">
      <p:cViewPr>
        <p:scale>
          <a:sx n="80" d="100"/>
          <a:sy n="80" d="100"/>
        </p:scale>
        <p:origin x="-1128" y="126"/>
      </p:cViewPr>
      <p:guideLst>
        <p:guide orient="horz" pos="2448"/>
        <p:guide pos="34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3F0548-F036-4068-9273-1FA2875DB501}" type="datetimeFigureOut">
              <a:rPr lang="en-US" smtClean="0"/>
              <a:t>12/23/2018</a:t>
            </a:fld>
            <a:endParaRPr lang="en-US"/>
          </a:p>
        </p:txBody>
      </p:sp>
      <p:sp>
        <p:nvSpPr>
          <p:cNvPr id="4" name="Slide Image Placeholder 3"/>
          <p:cNvSpPr>
            <a:spLocks noGrp="1" noRot="1" noChangeAspect="1"/>
          </p:cNvSpPr>
          <p:nvPr>
            <p:ph type="sldImg" idx="2"/>
          </p:nvPr>
        </p:nvSpPr>
        <p:spPr>
          <a:xfrm>
            <a:off x="1008063" y="685800"/>
            <a:ext cx="48418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9FA95A-5437-4AB8-8044-C36AA0234121}" type="slidenum">
              <a:rPr lang="en-US" smtClean="0"/>
              <a:t>‹#›</a:t>
            </a:fld>
            <a:endParaRPr lang="en-US"/>
          </a:p>
        </p:txBody>
      </p:sp>
    </p:spTree>
    <p:extLst>
      <p:ext uri="{BB962C8B-B14F-4D97-AF65-F5344CB8AC3E}">
        <p14:creationId xmlns:p14="http://schemas.microsoft.com/office/powerpoint/2010/main" val="2119560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0789920" y="3454"/>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0972800" cy="284988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75566" y="7243879"/>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645920" y="3195320"/>
            <a:ext cx="7680960" cy="198628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ACDB3CC-F982-40F9-8DD6-BCC9AFBF44BD}" type="datetime1">
              <a:rPr lang="en-US" smtClean="0"/>
              <a:pPr/>
              <a:t>12/23/2018</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86539" y="2742794"/>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82881" y="172720"/>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120640" y="2397354"/>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234027" y="2504440"/>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212080" y="2492712"/>
            <a:ext cx="548640" cy="500168"/>
          </a:xfrm>
        </p:spPr>
        <p:txBody>
          <a:bodyPr/>
          <a:lstStyle>
            <a:lvl1pPr>
              <a:defRPr>
                <a:solidFill>
                  <a:schemeClr val="accent3">
                    <a:shade val="75000"/>
                  </a:schemeClr>
                </a:solidFill>
              </a:defRPr>
            </a:lvl1pPr>
          </a:lstStyle>
          <a:p>
            <a:fld id="{0CFEC368-1D7A-4F81-ABF6-AE0E36BAF64C}" type="slidenum">
              <a:rPr lang="en-US" smtClean="0"/>
              <a:pPr/>
              <a:t>‹#›</a:t>
            </a:fld>
            <a:endParaRPr lang="en-US"/>
          </a:p>
        </p:txBody>
      </p:sp>
      <p:sp>
        <p:nvSpPr>
          <p:cNvPr id="8" name="Title 7"/>
          <p:cNvSpPr>
            <a:spLocks noGrp="1"/>
          </p:cNvSpPr>
          <p:nvPr>
            <p:ph type="ctrTitle"/>
          </p:nvPr>
        </p:nvSpPr>
        <p:spPr>
          <a:xfrm>
            <a:off x="822960" y="431800"/>
            <a:ext cx="9326880" cy="198628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5EB318-0218-7040-9152-9F98C24A2F51}"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FAACE-D593-5144-9943-F98F8F889E9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8412480" y="0"/>
            <a:ext cx="256032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0972800" cy="176174"/>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75566" y="7243879"/>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82881" y="176175"/>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5034381" y="3715207"/>
            <a:ext cx="7078066"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8207654" y="3315865"/>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8321041" y="3422951"/>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8299094" y="3411223"/>
            <a:ext cx="548640" cy="500168"/>
          </a:xfrm>
        </p:spPr>
        <p:txBody>
          <a:bodyPr/>
          <a:lstStyle/>
          <a:p>
            <a:fld id="{C23FAACE-D593-5144-9943-F98F8F889E9B}" type="slidenum">
              <a:rPr lang="en-US" smtClean="0"/>
              <a:t>‹#›</a:t>
            </a:fld>
            <a:endParaRPr lang="en-US"/>
          </a:p>
        </p:txBody>
      </p:sp>
      <p:sp>
        <p:nvSpPr>
          <p:cNvPr id="3" name="Vertical Text Placeholder 2"/>
          <p:cNvSpPr>
            <a:spLocks noGrp="1"/>
          </p:cNvSpPr>
          <p:nvPr>
            <p:ph type="body" orient="vert" idx="1"/>
          </p:nvPr>
        </p:nvSpPr>
        <p:spPr>
          <a:xfrm>
            <a:off x="365760" y="345440"/>
            <a:ext cx="7863840" cy="659754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B5EB318-0218-7040-9152-9F98C24A2F51}"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8869680" y="345443"/>
            <a:ext cx="1737360" cy="6631728"/>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B5EB318-0218-7040-9152-9F98C24A2F51}"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234026" y="1163223"/>
            <a:ext cx="548640" cy="500168"/>
          </a:xfrm>
        </p:spPr>
        <p:txBody>
          <a:bodyPr/>
          <a:lstStyle/>
          <a:p>
            <a:fld id="{C23FAACE-D593-5144-9943-F98F8F889E9B}" type="slidenum">
              <a:rPr lang="en-US" smtClean="0"/>
              <a:t>‹#›</a:t>
            </a:fld>
            <a:endParaRPr lang="en-US"/>
          </a:p>
        </p:txBody>
      </p:sp>
      <p:sp>
        <p:nvSpPr>
          <p:cNvPr id="8" name="Content Placeholder 7"/>
          <p:cNvSpPr>
            <a:spLocks noGrp="1"/>
          </p:cNvSpPr>
          <p:nvPr>
            <p:ph sz="quarter" idx="1"/>
          </p:nvPr>
        </p:nvSpPr>
        <p:spPr>
          <a:xfrm>
            <a:off x="362102" y="1730654"/>
            <a:ext cx="10204704" cy="5181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0789920" y="2159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82881" y="2590800"/>
            <a:ext cx="10599725" cy="34544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86539" y="161332"/>
            <a:ext cx="10599725" cy="2424989"/>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642112" y="3108960"/>
            <a:ext cx="7776209" cy="1896322"/>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75566" y="7243879"/>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82881" y="172720"/>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4DDAE5B-B07C-441A-8026-C23A427A74DC}" type="datetime1">
              <a:rPr lang="en-US" smtClean="0"/>
              <a:pPr/>
              <a:t>12/23/2018</a:t>
            </a:fld>
            <a:endParaRPr lang="en-US"/>
          </a:p>
        </p:txBody>
      </p:sp>
      <p:sp>
        <p:nvSpPr>
          <p:cNvPr id="8" name="Straight Connector 7"/>
          <p:cNvSpPr>
            <a:spLocks noChangeShapeType="1"/>
          </p:cNvSpPr>
          <p:nvPr/>
        </p:nvSpPr>
        <p:spPr bwMode="auto">
          <a:xfrm>
            <a:off x="182881" y="2763520"/>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120640" y="2397354"/>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234027" y="2504440"/>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212080" y="2492712"/>
            <a:ext cx="548640" cy="500168"/>
          </a:xfrm>
        </p:spPr>
        <p:txBody>
          <a:bodyPr/>
          <a:lstStyle>
            <a:lvl1pPr>
              <a:defRPr>
                <a:solidFill>
                  <a:schemeClr val="accent3">
                    <a:shade val="75000"/>
                  </a:schemeClr>
                </a:solidFill>
              </a:defRPr>
            </a:lvl1pPr>
          </a:lstStyle>
          <a:p>
            <a:fld id="{0CFEC368-1D7A-4F81-ABF6-AE0E36BAF64C}" type="slidenum">
              <a:rPr lang="en-US" smtClean="0"/>
              <a:pPr/>
              <a:t>‹#›</a:t>
            </a:fld>
            <a:endParaRPr lang="en-US"/>
          </a:p>
        </p:txBody>
      </p:sp>
      <p:sp>
        <p:nvSpPr>
          <p:cNvPr id="2" name="Title 1"/>
          <p:cNvSpPr>
            <a:spLocks noGrp="1"/>
          </p:cNvSpPr>
          <p:nvPr>
            <p:ph type="title"/>
          </p:nvPr>
        </p:nvSpPr>
        <p:spPr>
          <a:xfrm>
            <a:off x="866776" y="604520"/>
            <a:ext cx="9326880" cy="17272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62102" y="259080"/>
            <a:ext cx="10241280" cy="860146"/>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6949440" y="7264603"/>
            <a:ext cx="3653942" cy="414528"/>
          </a:xfrm>
        </p:spPr>
        <p:txBody>
          <a:bodyPr/>
          <a:lstStyle/>
          <a:p>
            <a:fld id="{CB5EB318-0218-7040-9152-9F98C24A2F51}"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3FAACE-D593-5144-9943-F98F8F889E9B}" type="slidenum">
              <a:rPr lang="en-US" smtClean="0"/>
              <a:t>‹#›</a:t>
            </a:fld>
            <a:endParaRPr lang="en-US"/>
          </a:p>
        </p:txBody>
      </p:sp>
      <p:sp>
        <p:nvSpPr>
          <p:cNvPr id="8" name="Straight Connector 7"/>
          <p:cNvSpPr>
            <a:spLocks noChangeShapeType="1"/>
          </p:cNvSpPr>
          <p:nvPr/>
        </p:nvSpPr>
        <p:spPr bwMode="auto">
          <a:xfrm flipV="1">
            <a:off x="5475698" y="1785740"/>
            <a:ext cx="10705" cy="5462165"/>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62102" y="1554480"/>
            <a:ext cx="4846320" cy="530595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5760720" y="1554480"/>
            <a:ext cx="4846320" cy="530595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5486400" y="2493645"/>
            <a:ext cx="0" cy="4746346"/>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0972800" cy="164084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82881" y="1554480"/>
            <a:ext cx="10599725" cy="103632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75109" y="7243877"/>
            <a:ext cx="10599725" cy="352349"/>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62102" y="1727200"/>
            <a:ext cx="4848226" cy="83070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749597" y="1727200"/>
            <a:ext cx="4850130" cy="829056"/>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B5EB318-0218-7040-9152-9F98C24A2F51}" type="datetimeFigureOut">
              <a:rPr lang="en-US" smtClean="0"/>
              <a:t>12/23/2018</a:t>
            </a:fld>
            <a:endParaRPr lang="en-US"/>
          </a:p>
        </p:txBody>
      </p:sp>
      <p:sp>
        <p:nvSpPr>
          <p:cNvPr id="8" name="Footer Placeholder 7"/>
          <p:cNvSpPr>
            <a:spLocks noGrp="1"/>
          </p:cNvSpPr>
          <p:nvPr>
            <p:ph type="ftr" sz="quarter" idx="11"/>
          </p:nvPr>
        </p:nvSpPr>
        <p:spPr>
          <a:xfrm>
            <a:off x="365760" y="7264603"/>
            <a:ext cx="4297680" cy="414528"/>
          </a:xfrm>
        </p:spPr>
        <p:txBody>
          <a:bodyPr/>
          <a:lstStyle/>
          <a:p>
            <a:endParaRPr lang="en-US"/>
          </a:p>
        </p:txBody>
      </p:sp>
      <p:sp>
        <p:nvSpPr>
          <p:cNvPr id="15" name="Straight Connector 14"/>
          <p:cNvSpPr>
            <a:spLocks noChangeShapeType="1"/>
          </p:cNvSpPr>
          <p:nvPr/>
        </p:nvSpPr>
        <p:spPr bwMode="auto">
          <a:xfrm>
            <a:off x="182881" y="1450848"/>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82881" y="176175"/>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62102" y="2800901"/>
            <a:ext cx="4849978" cy="4327525"/>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5760720" y="2800901"/>
            <a:ext cx="4846320" cy="433181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120640" y="1083507"/>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234027" y="1190594"/>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212080" y="1181407"/>
            <a:ext cx="548640" cy="500168"/>
          </a:xfrm>
        </p:spPr>
        <p:txBody>
          <a:bodyPr/>
          <a:lstStyle>
            <a:lvl1pPr algn="ctr">
              <a:defRPr/>
            </a:lvl1pPr>
          </a:lstStyle>
          <a:p>
            <a:fld id="{C23FAACE-D593-5144-9943-F98F8F889E9B}"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B5EB318-0218-7040-9152-9F98C24A2F51}" type="datetimeFigureOut">
              <a:rPr lang="en-US" smtClean="0"/>
              <a:t>12/23/2018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212080" y="1174158"/>
            <a:ext cx="548640" cy="500168"/>
          </a:xfrm>
        </p:spPr>
        <p:txBody>
          <a:bodyPr/>
          <a:lstStyle/>
          <a:p>
            <a:fld id="{C23FAACE-D593-5144-9943-F98F8F889E9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0972800" cy="176174"/>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75566" y="7243879"/>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82881" y="179629"/>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B5EB318-0218-7040-9152-9F98C24A2F51}" type="datetimeFigureOut">
              <a:rPr lang="en-US" smtClean="0"/>
              <a:t>12/23/2018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120640" y="7167880"/>
            <a:ext cx="731520" cy="500167"/>
          </a:xfrm>
        </p:spPr>
        <p:txBody>
          <a:bodyPr/>
          <a:lstStyle>
            <a:lvl1pPr>
              <a:defRPr>
                <a:solidFill>
                  <a:srgbClr val="FFFFFF"/>
                </a:solidFill>
              </a:defRPr>
            </a:lvl1pPr>
          </a:lstStyle>
          <a:p>
            <a:fld id="{C23FAACE-D593-5144-9943-F98F8F889E9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82881" y="172720"/>
            <a:ext cx="10599725" cy="34544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0972800" cy="13472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82880" y="690880"/>
            <a:ext cx="3291840" cy="664972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57200" y="1036320"/>
            <a:ext cx="2834640" cy="112268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245362"/>
            <a:ext cx="2834640" cy="4697625"/>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82881" y="172720"/>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82881" y="604520"/>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749040" y="777240"/>
            <a:ext cx="6766560" cy="61315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554480" y="259080"/>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667865" y="366167"/>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645920" y="354438"/>
            <a:ext cx="548640" cy="500168"/>
          </a:xfrm>
        </p:spPr>
        <p:txBody>
          <a:bodyPr/>
          <a:lstStyle>
            <a:lvl1pPr>
              <a:defRPr>
                <a:solidFill>
                  <a:schemeClr val="accent3">
                    <a:shade val="75000"/>
                  </a:schemeClr>
                </a:solidFill>
              </a:defRPr>
            </a:lvl1pPr>
          </a:lstStyle>
          <a:p>
            <a:fld id="{C23FAACE-D593-5144-9943-F98F8F889E9B}" type="slidenum">
              <a:rPr lang="en-US" smtClean="0"/>
              <a:t>‹#›</a:t>
            </a:fld>
            <a:endParaRPr lang="en-US"/>
          </a:p>
        </p:txBody>
      </p:sp>
      <p:sp>
        <p:nvSpPr>
          <p:cNvPr id="21" name="Rectangle 20"/>
          <p:cNvSpPr>
            <a:spLocks noChangeArrowheads="1"/>
          </p:cNvSpPr>
          <p:nvPr/>
        </p:nvSpPr>
        <p:spPr bwMode="auto">
          <a:xfrm>
            <a:off x="179223" y="7240171"/>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B5EB318-0218-7040-9152-9F98C24A2F51}" type="datetimeFigureOut">
              <a:rPr lang="en-US" smtClean="0"/>
              <a:t>12/23/2018</a:t>
            </a:fld>
            <a:endParaRPr lang="en-US"/>
          </a:p>
        </p:txBody>
      </p:sp>
      <p:sp>
        <p:nvSpPr>
          <p:cNvPr id="6" name="Footer Placeholder 5"/>
          <p:cNvSpPr>
            <a:spLocks noGrp="1"/>
          </p:cNvSpPr>
          <p:nvPr>
            <p:ph type="ftr" sz="quarter" idx="11"/>
          </p:nvPr>
        </p:nvSpPr>
        <p:spPr>
          <a:xfrm>
            <a:off x="362102" y="7265628"/>
            <a:ext cx="4059936" cy="414528"/>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82881" y="604520"/>
            <a:ext cx="10599725"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82881" y="172720"/>
            <a:ext cx="10599725" cy="34198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82880" y="690880"/>
            <a:ext cx="3291840" cy="664972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82881" y="176175"/>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554480" y="259080"/>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667865" y="366167"/>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645920" y="354438"/>
            <a:ext cx="548640" cy="500168"/>
          </a:xfrm>
        </p:spPr>
        <p:txBody>
          <a:bodyPr/>
          <a:lstStyle/>
          <a:p>
            <a:fld id="{C23FAACE-D593-5144-9943-F98F8F889E9B}" type="slidenum">
              <a:rPr lang="en-US" smtClean="0"/>
              <a:t>‹#›</a:t>
            </a:fld>
            <a:endParaRPr lang="en-US"/>
          </a:p>
        </p:txBody>
      </p:sp>
      <p:sp>
        <p:nvSpPr>
          <p:cNvPr id="2" name="Title 1"/>
          <p:cNvSpPr>
            <a:spLocks noGrp="1"/>
          </p:cNvSpPr>
          <p:nvPr>
            <p:ph type="title"/>
          </p:nvPr>
        </p:nvSpPr>
        <p:spPr>
          <a:xfrm>
            <a:off x="3600450" y="5699760"/>
            <a:ext cx="7040880" cy="138176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600450" y="690880"/>
            <a:ext cx="7040880" cy="483616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122680"/>
            <a:ext cx="2926080" cy="595884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79223" y="7240171"/>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6945783" y="7258982"/>
            <a:ext cx="3653942" cy="414528"/>
          </a:xfrm>
        </p:spPr>
        <p:txBody>
          <a:bodyPr/>
          <a:lstStyle/>
          <a:p>
            <a:fld id="{CB5EB318-0218-7040-9152-9F98C24A2F51}" type="datetimeFigureOut">
              <a:rPr lang="en-US" smtClean="0"/>
              <a:t>12/23/2018</a:t>
            </a:fld>
            <a:endParaRPr lang="en-US"/>
          </a:p>
        </p:txBody>
      </p:sp>
      <p:sp>
        <p:nvSpPr>
          <p:cNvPr id="6" name="Footer Placeholder 5"/>
          <p:cNvSpPr>
            <a:spLocks noGrp="1"/>
          </p:cNvSpPr>
          <p:nvPr>
            <p:ph type="ftr" sz="quarter" idx="11"/>
          </p:nvPr>
        </p:nvSpPr>
        <p:spPr>
          <a:xfrm>
            <a:off x="362102" y="7265628"/>
            <a:ext cx="4301338" cy="414528"/>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7599680"/>
            <a:ext cx="10972800" cy="17272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2"/>
            <a:ext cx="10972800" cy="1579154"/>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0789920" y="0"/>
            <a:ext cx="182880" cy="777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79223" y="7240171"/>
            <a:ext cx="10599725" cy="350838"/>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6949440" y="7258982"/>
            <a:ext cx="3653942" cy="414528"/>
          </a:xfrm>
          <a:prstGeom prst="rect">
            <a:avLst/>
          </a:prstGeom>
        </p:spPr>
        <p:txBody>
          <a:bodyPr vert="horz"/>
          <a:lstStyle>
            <a:lvl1pPr algn="r" eaLnBrk="1" latinLnBrk="0" hangingPunct="1">
              <a:defRPr kumimoji="0" sz="1400">
                <a:solidFill>
                  <a:srgbClr val="FFFFFF"/>
                </a:solidFill>
              </a:defRPr>
            </a:lvl1pPr>
          </a:lstStyle>
          <a:p>
            <a:fld id="{CB5EB318-0218-7040-9152-9F98C24A2F51}" type="datetimeFigureOut">
              <a:rPr lang="en-US" smtClean="0"/>
              <a:t>12/23/2018</a:t>
            </a:fld>
            <a:endParaRPr lang="en-US"/>
          </a:p>
        </p:txBody>
      </p:sp>
      <p:sp>
        <p:nvSpPr>
          <p:cNvPr id="3" name="Footer Placeholder 2"/>
          <p:cNvSpPr>
            <a:spLocks noGrp="1"/>
          </p:cNvSpPr>
          <p:nvPr>
            <p:ph type="ftr" sz="quarter" idx="3"/>
          </p:nvPr>
        </p:nvSpPr>
        <p:spPr>
          <a:xfrm>
            <a:off x="365760" y="7265628"/>
            <a:ext cx="4297680" cy="414528"/>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82881" y="176175"/>
            <a:ext cx="10599725" cy="7420051"/>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82881" y="1446975"/>
            <a:ext cx="105997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120640" y="1083507"/>
            <a:ext cx="731520" cy="69088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234027" y="1190594"/>
            <a:ext cx="504749" cy="476707"/>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212080" y="1178866"/>
            <a:ext cx="548640" cy="500168"/>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23FAACE-D593-5144-9943-F98F8F889E9B}" type="slidenum">
              <a:rPr lang="en-US" smtClean="0"/>
              <a:t>‹#›</a:t>
            </a:fld>
            <a:endParaRPr lang="en-US"/>
          </a:p>
        </p:txBody>
      </p:sp>
      <p:sp>
        <p:nvSpPr>
          <p:cNvPr id="22" name="Title Placeholder 21"/>
          <p:cNvSpPr>
            <a:spLocks noGrp="1"/>
          </p:cNvSpPr>
          <p:nvPr>
            <p:ph type="title"/>
          </p:nvPr>
        </p:nvSpPr>
        <p:spPr>
          <a:xfrm>
            <a:off x="362102" y="259080"/>
            <a:ext cx="10241280" cy="860146"/>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62102" y="1727200"/>
            <a:ext cx="10241280" cy="521269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4310" y="2900976"/>
            <a:ext cx="10595610" cy="1929341"/>
          </a:xfrm>
        </p:spPr>
        <p:txBody>
          <a:bodyPr anchor="t">
            <a:normAutofit fontScale="90000"/>
          </a:bodyPr>
          <a:lstStyle/>
          <a:p>
            <a:pPr>
              <a:spcBef>
                <a:spcPts val="1200"/>
              </a:spcBef>
            </a:pPr>
            <a:r>
              <a:rPr lang="en-US" sz="4900" b="1" dirty="0" smtClean="0">
                <a:solidFill>
                  <a:schemeClr val="accent2">
                    <a:lumMod val="50000"/>
                  </a:schemeClr>
                </a:solidFill>
                <a:latin typeface="Agency FB" panose="020B0503020202020204" pitchFamily="34" charset="0"/>
              </a:rPr>
              <a:t>Lecture </a:t>
            </a:r>
            <a:r>
              <a:rPr lang="en-US" sz="4900" b="1" dirty="0" smtClean="0">
                <a:solidFill>
                  <a:schemeClr val="accent2">
                    <a:lumMod val="50000"/>
                  </a:schemeClr>
                </a:solidFill>
                <a:latin typeface="Agency FB" panose="020B0503020202020204" pitchFamily="34" charset="0"/>
              </a:rPr>
              <a:t>9</a:t>
            </a:r>
            <a:r>
              <a:rPr lang="en-US" sz="4900" b="1" dirty="0" smtClean="0">
                <a:solidFill>
                  <a:schemeClr val="accent2">
                    <a:lumMod val="50000"/>
                  </a:schemeClr>
                </a:solidFill>
                <a:latin typeface="Agency FB" panose="020B0503020202020204" pitchFamily="34" charset="0"/>
              </a:rPr>
              <a:t/>
            </a:r>
            <a:br>
              <a:rPr lang="en-US" sz="4900" b="1" dirty="0" smtClean="0">
                <a:solidFill>
                  <a:schemeClr val="accent2">
                    <a:lumMod val="50000"/>
                  </a:schemeClr>
                </a:solidFill>
                <a:latin typeface="Agency FB" panose="020B0503020202020204" pitchFamily="34" charset="0"/>
              </a:rPr>
            </a:br>
            <a:r>
              <a:rPr lang="en-US" sz="4900" b="1" dirty="0" smtClean="0">
                <a:solidFill>
                  <a:schemeClr val="accent2">
                    <a:lumMod val="50000"/>
                  </a:schemeClr>
                </a:solidFill>
                <a:latin typeface="Agency FB" panose="020B0503020202020204" pitchFamily="34" charset="0"/>
              </a:rPr>
              <a:t>System of Linear Differential Equations </a:t>
            </a:r>
            <a:r>
              <a:rPr lang="en-US" sz="4400" b="1" dirty="0" smtClean="0">
                <a:latin typeface="Agency FB" panose="020B0503020202020204" pitchFamily="34" charset="0"/>
              </a:rPr>
              <a:t/>
            </a:r>
            <a:br>
              <a:rPr lang="en-US" sz="4400" b="1" dirty="0" smtClean="0">
                <a:latin typeface="Agency FB" panose="020B0503020202020204" pitchFamily="34" charset="0"/>
              </a:rPr>
            </a:br>
            <a:r>
              <a:rPr lang="en-US" sz="3100" b="1" dirty="0" smtClean="0">
                <a:solidFill>
                  <a:schemeClr val="accent6">
                    <a:lumMod val="75000"/>
                  </a:schemeClr>
                </a:solidFill>
                <a:latin typeface="Agency FB" panose="020B0503020202020204" pitchFamily="34" charset="0"/>
              </a:rPr>
              <a:t>fall semester </a:t>
            </a:r>
            <a:endParaRPr lang="en-US" sz="4400" b="1" dirty="0">
              <a:solidFill>
                <a:schemeClr val="accent6">
                  <a:lumMod val="75000"/>
                </a:schemeClr>
              </a:solidFill>
              <a:latin typeface="Agency FB" panose="020B0503020202020204" pitchFamily="34" charset="0"/>
            </a:endParaRPr>
          </a:p>
        </p:txBody>
      </p:sp>
      <p:sp>
        <p:nvSpPr>
          <p:cNvPr id="3" name="Title 1"/>
          <p:cNvSpPr txBox="1">
            <a:spLocks/>
          </p:cNvSpPr>
          <p:nvPr/>
        </p:nvSpPr>
        <p:spPr>
          <a:xfrm>
            <a:off x="194310" y="354882"/>
            <a:ext cx="10595610" cy="1937977"/>
          </a:xfrm>
          <a:prstGeom prst="rect">
            <a:avLst/>
          </a:prstGeom>
        </p:spPr>
        <p:txBody>
          <a:bodyPr vert="horz" anchor="ctr">
            <a:normAutofit/>
          </a:bodyPr>
          <a:lstStyle>
            <a:lvl1pPr algn="ctr" rtl="0" eaLnBrk="1" latinLnBrk="0" hangingPunct="1">
              <a:spcBef>
                <a:spcPct val="0"/>
              </a:spcBef>
              <a:buNone/>
              <a:defRPr kumimoji="0" sz="4200" kern="1200">
                <a:solidFill>
                  <a:schemeClr val="accent1"/>
                </a:solidFill>
                <a:latin typeface="+mj-lt"/>
                <a:ea typeface="+mj-ea"/>
                <a:cs typeface="+mj-cs"/>
              </a:defRPr>
            </a:lvl1pPr>
          </a:lstStyle>
          <a:p>
            <a:pPr defTabSz="914400"/>
            <a:r>
              <a:rPr lang="en-US" b="1" dirty="0" smtClean="0">
                <a:solidFill>
                  <a:schemeClr val="accent4">
                    <a:lumMod val="50000"/>
                  </a:schemeClr>
                </a:solidFill>
                <a:latin typeface="Algerian" panose="04020705040A02060702" pitchFamily="82" charset="0"/>
              </a:rPr>
              <a:t>Differential Equations</a:t>
            </a:r>
            <a:endParaRPr lang="en-US" b="1" dirty="0">
              <a:solidFill>
                <a:schemeClr val="accent4">
                  <a:lumMod val="50000"/>
                </a:schemeClr>
              </a:solidFill>
              <a:latin typeface="Algerian" panose="04020705040A02060702" pitchFamily="82" charset="0"/>
            </a:endParaRPr>
          </a:p>
        </p:txBody>
      </p:sp>
      <p:sp>
        <p:nvSpPr>
          <p:cNvPr id="4" name="Title 1"/>
          <p:cNvSpPr txBox="1">
            <a:spLocks/>
          </p:cNvSpPr>
          <p:nvPr/>
        </p:nvSpPr>
        <p:spPr>
          <a:xfrm>
            <a:off x="209550" y="6126479"/>
            <a:ext cx="10595610" cy="1101851"/>
          </a:xfrm>
          <a:prstGeom prst="rect">
            <a:avLst/>
          </a:prstGeom>
        </p:spPr>
        <p:txBody>
          <a:bodyPr vert="horz" anchor="t">
            <a:normAutofit/>
          </a:bodyPr>
          <a:lstStyle>
            <a:lvl1pPr algn="ctr" rtl="0" eaLnBrk="1" latinLnBrk="0" hangingPunct="1">
              <a:spcBef>
                <a:spcPct val="0"/>
              </a:spcBef>
              <a:buNone/>
              <a:defRPr kumimoji="0" sz="4200" kern="1200">
                <a:solidFill>
                  <a:schemeClr val="accent1"/>
                </a:solidFill>
                <a:latin typeface="+mj-lt"/>
                <a:ea typeface="+mj-ea"/>
                <a:cs typeface="+mj-cs"/>
              </a:defRPr>
            </a:lvl1pPr>
          </a:lstStyle>
          <a:p>
            <a:pPr algn="l" defTabSz="914400"/>
            <a:r>
              <a:rPr lang="en-US" sz="2800" b="1" dirty="0" smtClean="0">
                <a:solidFill>
                  <a:schemeClr val="accent6">
                    <a:lumMod val="50000"/>
                  </a:schemeClr>
                </a:solidFill>
                <a:latin typeface="Agency FB" panose="020B0503020202020204" pitchFamily="34" charset="0"/>
              </a:rPr>
              <a:t>Instructor: A. S. </a:t>
            </a:r>
            <a:r>
              <a:rPr lang="en-US" sz="2800" b="1" dirty="0" err="1" smtClean="0">
                <a:solidFill>
                  <a:schemeClr val="accent6">
                    <a:lumMod val="50000"/>
                  </a:schemeClr>
                </a:solidFill>
                <a:latin typeface="Agency FB" panose="020B0503020202020204" pitchFamily="34" charset="0"/>
              </a:rPr>
              <a:t>Brwa</a:t>
            </a:r>
            <a:r>
              <a:rPr lang="en-US" sz="2800" b="1" dirty="0" smtClean="0">
                <a:solidFill>
                  <a:schemeClr val="accent6">
                    <a:lumMod val="50000"/>
                  </a:schemeClr>
                </a:solidFill>
                <a:latin typeface="Agency FB" panose="020B0503020202020204" pitchFamily="34" charset="0"/>
              </a:rPr>
              <a:t> / MSc. In Structural Engineering</a:t>
            </a:r>
          </a:p>
          <a:p>
            <a:pPr algn="l" defTabSz="914400"/>
            <a:r>
              <a:rPr lang="en-US" sz="2800" b="1" dirty="0" smtClean="0">
                <a:solidFill>
                  <a:schemeClr val="accent6">
                    <a:lumMod val="50000"/>
                  </a:schemeClr>
                </a:solidFill>
                <a:latin typeface="Agency FB" panose="020B0503020202020204" pitchFamily="34" charset="0"/>
              </a:rPr>
              <a:t>College of Engineering </a:t>
            </a:r>
            <a:r>
              <a:rPr lang="en-US" sz="3200" b="1" dirty="0" smtClean="0">
                <a:solidFill>
                  <a:schemeClr val="accent6">
                    <a:lumMod val="50000"/>
                  </a:schemeClr>
                </a:solidFill>
                <a:latin typeface="Agency FB" panose="020B0503020202020204" pitchFamily="34" charset="0"/>
              </a:rPr>
              <a:t>/ </a:t>
            </a:r>
            <a:r>
              <a:rPr lang="en-US" sz="3200" b="1" dirty="0" err="1" smtClean="0">
                <a:solidFill>
                  <a:schemeClr val="accent6">
                    <a:lumMod val="50000"/>
                  </a:schemeClr>
                </a:solidFill>
                <a:latin typeface="Agency FB" panose="020B0503020202020204" pitchFamily="34" charset="0"/>
              </a:rPr>
              <a:t>Ishik</a:t>
            </a:r>
            <a:r>
              <a:rPr lang="en-US" sz="3200" b="1" dirty="0" smtClean="0">
                <a:solidFill>
                  <a:schemeClr val="accent6">
                    <a:lumMod val="50000"/>
                  </a:schemeClr>
                </a:solidFill>
                <a:latin typeface="Agency FB" panose="020B0503020202020204" pitchFamily="34" charset="0"/>
              </a:rPr>
              <a:t> University </a:t>
            </a:r>
            <a:endParaRPr lang="en-US" sz="3200" b="1" dirty="0">
              <a:solidFill>
                <a:schemeClr val="accent6">
                  <a:lumMod val="50000"/>
                </a:schemeClr>
              </a:solidFill>
              <a:latin typeface="Agency FB" panose="020B0503020202020204" pitchFamily="34" charset="0"/>
            </a:endParaRPr>
          </a:p>
        </p:txBody>
      </p:sp>
    </p:spTree>
    <p:extLst>
      <p:ext uri="{BB962C8B-B14F-4D97-AF65-F5344CB8AC3E}">
        <p14:creationId xmlns:p14="http://schemas.microsoft.com/office/powerpoint/2010/main" val="3293551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10</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p:sp>
        <p:nvSpPr>
          <p:cNvPr id="15" name="Rectangle 14"/>
          <p:cNvSpPr/>
          <p:nvPr/>
        </p:nvSpPr>
        <p:spPr>
          <a:xfrm>
            <a:off x="186690" y="1848592"/>
            <a:ext cx="10584180" cy="2554545"/>
          </a:xfrm>
          <a:prstGeom prst="rect">
            <a:avLst/>
          </a:prstGeom>
        </p:spPr>
        <p:txBody>
          <a:bodyPr wrap="square">
            <a:spAutoFit/>
          </a:bodyPr>
          <a:lstStyle/>
          <a:p>
            <a:pPr algn="just"/>
            <a:r>
              <a:rPr lang="en-US" sz="3200" dirty="0">
                <a:solidFill>
                  <a:srgbClr val="002060"/>
                </a:solidFill>
                <a:latin typeface="Times New Roman" panose="02020603050405020304" pitchFamily="18" charset="0"/>
                <a:cs typeface="Times New Roman" panose="02020603050405020304" pitchFamily="18" charset="0"/>
              </a:rPr>
              <a:t>There is no other possibility, since it always has, at least, the trivial solution.  If such a system has n equations and exactly the same number of unknowns, then the number of solution(s) the system has can be determined, without having to solve the system, by the determinant of its coefficient matrix: </a:t>
            </a:r>
            <a:endParaRPr lang="en-US" sz="3200" dirty="0">
              <a:solidFill>
                <a:srgbClr val="002060"/>
              </a:solidFill>
            </a:endParaRPr>
          </a:p>
        </p:txBody>
      </p:sp>
    </p:spTree>
    <p:extLst>
      <p:ext uri="{BB962C8B-B14F-4D97-AF65-F5344CB8AC3E}">
        <p14:creationId xmlns:p14="http://schemas.microsoft.com/office/powerpoint/2010/main" val="98071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11</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p:sp>
        <p:nvSpPr>
          <p:cNvPr id="15" name="Rectangle 14"/>
          <p:cNvSpPr/>
          <p:nvPr/>
        </p:nvSpPr>
        <p:spPr>
          <a:xfrm>
            <a:off x="186690" y="1848592"/>
            <a:ext cx="10584180" cy="3046988"/>
          </a:xfrm>
          <a:prstGeom prst="rect">
            <a:avLst/>
          </a:prstGeom>
        </p:spPr>
        <p:txBody>
          <a:bodyPr wrap="square">
            <a:spAutoFit/>
          </a:bodyPr>
          <a:lstStyle/>
          <a:p>
            <a:pPr algn="just"/>
            <a:r>
              <a:rPr lang="en-US" sz="3200" b="1" dirty="0">
                <a:solidFill>
                  <a:srgbClr val="CC3300"/>
                </a:solidFill>
                <a:latin typeface="Times New Roman" panose="02020603050405020304" pitchFamily="18" charset="0"/>
                <a:cs typeface="Times New Roman" panose="02020603050405020304" pitchFamily="18" charset="0"/>
              </a:rPr>
              <a:t>Theorem:  </a:t>
            </a:r>
            <a:r>
              <a:rPr lang="en-US" sz="3200" dirty="0">
                <a:solidFill>
                  <a:srgbClr val="CC3300"/>
                </a:solidFill>
                <a:latin typeface="Times New Roman" panose="02020603050405020304" pitchFamily="18" charset="0"/>
                <a:cs typeface="Times New Roman" panose="02020603050405020304" pitchFamily="18" charset="0"/>
              </a:rPr>
              <a:t>If A is an n </a:t>
            </a:r>
            <a:r>
              <a:rPr lang="en-US" sz="3200" b="1" dirty="0">
                <a:solidFill>
                  <a:srgbClr val="CC3300"/>
                </a:solidFill>
                <a:latin typeface="Times New Roman" panose="02020603050405020304" pitchFamily="18" charset="0"/>
                <a:cs typeface="Times New Roman" panose="02020603050405020304" pitchFamily="18" charset="0"/>
              </a:rPr>
              <a:t>×</a:t>
            </a:r>
            <a:r>
              <a:rPr lang="en-US" sz="3200" dirty="0">
                <a:solidFill>
                  <a:srgbClr val="CC3300"/>
                </a:solidFill>
                <a:latin typeface="Times New Roman" panose="02020603050405020304" pitchFamily="18" charset="0"/>
                <a:cs typeface="Times New Roman" panose="02020603050405020304" pitchFamily="18" charset="0"/>
              </a:rPr>
              <a:t> n matrix, then the homogeneous linear system Ax = 0 has exactly one solution (the trivial solution) </a:t>
            </a:r>
            <a:r>
              <a:rPr lang="en-US" sz="3200" dirty="0">
                <a:solidFill>
                  <a:srgbClr val="FF0000"/>
                </a:solidFill>
                <a:latin typeface="Times New Roman" panose="02020603050405020304" pitchFamily="18" charset="0"/>
                <a:cs typeface="Times New Roman" panose="02020603050405020304" pitchFamily="18" charset="0"/>
              </a:rPr>
              <a:t>if and only if</a:t>
            </a:r>
            <a:r>
              <a:rPr lang="en-US" sz="3200" dirty="0">
                <a:solidFill>
                  <a:srgbClr val="CC3300"/>
                </a:solidFill>
                <a:latin typeface="Times New Roman" panose="02020603050405020304" pitchFamily="18" charset="0"/>
                <a:cs typeface="Times New Roman" panose="02020603050405020304" pitchFamily="18" charset="0"/>
              </a:rPr>
              <a:t> A is invertible (that is, it has a nonzero determinant).  It will have infinitely many solutions (the trivial solution, plus infinitely many nonzero solutions) if A is not invertible (equivalently, has zero determinant). </a:t>
            </a:r>
            <a:endParaRPr lang="en-US" sz="3200" dirty="0">
              <a:solidFill>
                <a:srgbClr val="CC3300"/>
              </a:solidFill>
            </a:endParaRPr>
          </a:p>
        </p:txBody>
      </p:sp>
    </p:spTree>
    <p:extLst>
      <p:ext uri="{BB962C8B-B14F-4D97-AF65-F5344CB8AC3E}">
        <p14:creationId xmlns:p14="http://schemas.microsoft.com/office/powerpoint/2010/main" val="4190757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Eigenvalues and Eigenvectors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12</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15" name="Rectangle 14"/>
              <p:cNvSpPr/>
              <p:nvPr/>
            </p:nvSpPr>
            <p:spPr>
              <a:xfrm>
                <a:off x="186690" y="1848592"/>
                <a:ext cx="10584180" cy="3539430"/>
              </a:xfrm>
              <a:prstGeom prst="rect">
                <a:avLst/>
              </a:prstGeom>
            </p:spPr>
            <p:txBody>
              <a:bodyPr wrap="square">
                <a:spAutoFit/>
              </a:bodyPr>
              <a:lstStyle/>
              <a:p>
                <a:pPr algn="just"/>
                <a:r>
                  <a:rPr lang="en-US" sz="3200" b="1" dirty="0" smtClean="0">
                    <a:solidFill>
                      <a:srgbClr val="002060"/>
                    </a:solidFill>
                    <a:latin typeface="Times New Roman" panose="02020603050405020304" pitchFamily="18" charset="0"/>
                    <a:cs typeface="Times New Roman" panose="02020603050405020304" pitchFamily="18" charset="0"/>
                  </a:rPr>
                  <a:t>Eigenvalues and Eigenvectors </a:t>
                </a:r>
                <a:endParaRPr lang="en-US" sz="3200" b="1" dirty="0">
                  <a:solidFill>
                    <a:srgbClr val="002060"/>
                  </a:solidFill>
                  <a:latin typeface="Times New Roman" panose="02020603050405020304" pitchFamily="18" charset="0"/>
                  <a:cs typeface="Times New Roman" panose="02020603050405020304" pitchFamily="18" charset="0"/>
                </a:endParaRPr>
              </a:p>
              <a:p>
                <a:pPr algn="just"/>
                <a:r>
                  <a:rPr lang="en-US" sz="3200" dirty="0">
                    <a:solidFill>
                      <a:srgbClr val="002060"/>
                    </a:solidFill>
                    <a:latin typeface="Times New Roman" panose="02020603050405020304" pitchFamily="18" charset="0"/>
                    <a:cs typeface="Times New Roman" panose="02020603050405020304" pitchFamily="18" charset="0"/>
                  </a:rPr>
                  <a:t>Given a square matrix A, suppose there are a constant r and a nonzero vector x such that </a:t>
                </a:r>
                <a:endParaRPr lang="en-US" sz="3200" b="1" dirty="0">
                  <a:solidFill>
                    <a:srgbClr val="002060"/>
                  </a:solidFill>
                  <a:latin typeface="Times New Roman" panose="02020603050405020304" pitchFamily="18" charset="0"/>
                  <a:cs typeface="Times New Roman" panose="02020603050405020304" pitchFamily="18" charset="0"/>
                </a:endParaRPr>
              </a:p>
              <a:p>
                <a:pPr algn="just"/>
                <a14:m>
                  <m:oMathPara xmlns:m="http://schemas.openxmlformats.org/officeDocument/2006/math">
                    <m:oMathParaPr>
                      <m:jc m:val="centerGroup"/>
                    </m:oMathParaPr>
                    <m:oMath xmlns:m="http://schemas.openxmlformats.org/officeDocument/2006/math">
                      <m:r>
                        <a:rPr lang="en-US" sz="3200" b="1" i="1" smtClean="0">
                          <a:solidFill>
                            <a:srgbClr val="0000FF"/>
                          </a:solidFill>
                          <a:latin typeface="Cambria Math"/>
                        </a:rPr>
                        <m:t>𝑨𝒙</m:t>
                      </m:r>
                      <m:r>
                        <a:rPr lang="en-US" sz="3200" b="1" i="1" smtClean="0">
                          <a:solidFill>
                            <a:srgbClr val="0000FF"/>
                          </a:solidFill>
                          <a:latin typeface="Cambria Math"/>
                        </a:rPr>
                        <m:t>=</m:t>
                      </m:r>
                      <m:r>
                        <a:rPr lang="en-US" sz="3200" b="1" i="1" smtClean="0">
                          <a:solidFill>
                            <a:srgbClr val="0000FF"/>
                          </a:solidFill>
                          <a:latin typeface="Cambria Math"/>
                        </a:rPr>
                        <m:t>𝒓𝒙</m:t>
                      </m:r>
                    </m:oMath>
                  </m:oMathPara>
                </a14:m>
                <a:endParaRPr lang="en-US" sz="3200" b="1" dirty="0" smtClean="0">
                  <a:solidFill>
                    <a:srgbClr val="0000FF"/>
                  </a:solidFill>
                  <a:latin typeface="Times New Roman" panose="02020603050405020304" pitchFamily="18" charset="0"/>
                  <a:cs typeface="Times New Roman" panose="02020603050405020304" pitchFamily="18" charset="0"/>
                </a:endParaRPr>
              </a:p>
              <a:p>
                <a:pPr algn="just"/>
                <a:r>
                  <a:rPr lang="en-US" sz="3200" dirty="0">
                    <a:solidFill>
                      <a:srgbClr val="002060"/>
                    </a:solidFill>
                    <a:latin typeface="Times New Roman" panose="02020603050405020304" pitchFamily="18" charset="0"/>
                    <a:cs typeface="Times New Roman" panose="02020603050405020304" pitchFamily="18" charset="0"/>
                  </a:rPr>
                  <a:t>then</a:t>
                </a:r>
                <a:r>
                  <a:rPr lang="en-US" sz="3200" b="1" dirty="0">
                    <a:solidFill>
                      <a:srgbClr val="0000FF"/>
                    </a:solidFill>
                    <a:latin typeface="Times New Roman" panose="02020603050405020304" pitchFamily="18" charset="0"/>
                    <a:cs typeface="Times New Roman" panose="02020603050405020304" pitchFamily="18" charset="0"/>
                  </a:rPr>
                  <a:t> r </a:t>
                </a:r>
                <a:r>
                  <a:rPr lang="en-US" sz="3200" dirty="0">
                    <a:solidFill>
                      <a:srgbClr val="002060"/>
                    </a:solidFill>
                    <a:latin typeface="Times New Roman" panose="02020603050405020304" pitchFamily="18" charset="0"/>
                    <a:cs typeface="Times New Roman" panose="02020603050405020304" pitchFamily="18" charset="0"/>
                  </a:rPr>
                  <a:t>is called an </a:t>
                </a:r>
                <a:r>
                  <a:rPr lang="en-US" sz="3200" b="1" dirty="0">
                    <a:solidFill>
                      <a:srgbClr val="FF0066"/>
                    </a:solidFill>
                    <a:latin typeface="Times New Roman" panose="02020603050405020304" pitchFamily="18" charset="0"/>
                    <a:cs typeface="Times New Roman" panose="02020603050405020304" pitchFamily="18" charset="0"/>
                  </a:rPr>
                  <a:t>Eigenvalue</a:t>
                </a:r>
                <a:r>
                  <a:rPr lang="en-US" sz="3200" dirty="0">
                    <a:solidFill>
                      <a:srgbClr val="002060"/>
                    </a:solidFill>
                    <a:latin typeface="Times New Roman" panose="02020603050405020304" pitchFamily="18" charset="0"/>
                    <a:cs typeface="Times New Roman" panose="02020603050405020304" pitchFamily="18" charset="0"/>
                  </a:rPr>
                  <a:t> of </a:t>
                </a:r>
                <a:r>
                  <a:rPr lang="en-US" sz="3200" b="1" dirty="0">
                    <a:solidFill>
                      <a:srgbClr val="0000FF"/>
                    </a:solidFill>
                    <a:latin typeface="Times New Roman" panose="02020603050405020304" pitchFamily="18" charset="0"/>
                    <a:cs typeface="Times New Roman" panose="02020603050405020304" pitchFamily="18" charset="0"/>
                  </a:rPr>
                  <a:t>A</a:t>
                </a:r>
                <a:r>
                  <a:rPr lang="en-US" sz="3200" dirty="0">
                    <a:solidFill>
                      <a:srgbClr val="002060"/>
                    </a:solidFill>
                    <a:latin typeface="Times New Roman" panose="02020603050405020304" pitchFamily="18" charset="0"/>
                    <a:cs typeface="Times New Roman" panose="02020603050405020304" pitchFamily="18" charset="0"/>
                  </a:rPr>
                  <a:t>, and </a:t>
                </a:r>
                <a:r>
                  <a:rPr lang="en-US" sz="3200" b="1" dirty="0">
                    <a:solidFill>
                      <a:srgbClr val="0000FF"/>
                    </a:solidFill>
                    <a:latin typeface="Times New Roman" panose="02020603050405020304" pitchFamily="18" charset="0"/>
                    <a:cs typeface="Times New Roman" panose="02020603050405020304" pitchFamily="18" charset="0"/>
                  </a:rPr>
                  <a:t>x</a:t>
                </a:r>
                <a:r>
                  <a:rPr lang="en-US" sz="3200" dirty="0">
                    <a:solidFill>
                      <a:srgbClr val="002060"/>
                    </a:solidFill>
                    <a:latin typeface="Times New Roman" panose="02020603050405020304" pitchFamily="18" charset="0"/>
                    <a:cs typeface="Times New Roman" panose="02020603050405020304" pitchFamily="18" charset="0"/>
                  </a:rPr>
                  <a:t> is an </a:t>
                </a:r>
                <a:r>
                  <a:rPr lang="en-US" sz="3200" b="1" dirty="0">
                    <a:solidFill>
                      <a:srgbClr val="FF0066"/>
                    </a:solidFill>
                    <a:latin typeface="Times New Roman" panose="02020603050405020304" pitchFamily="18" charset="0"/>
                    <a:cs typeface="Times New Roman" panose="02020603050405020304" pitchFamily="18" charset="0"/>
                  </a:rPr>
                  <a:t>Eigenvector</a:t>
                </a:r>
                <a:r>
                  <a:rPr lang="en-US" sz="3200" dirty="0">
                    <a:solidFill>
                      <a:srgbClr val="002060"/>
                    </a:solidFill>
                    <a:latin typeface="Times New Roman" panose="02020603050405020304" pitchFamily="18" charset="0"/>
                    <a:cs typeface="Times New Roman" panose="02020603050405020304" pitchFamily="18" charset="0"/>
                  </a:rPr>
                  <a:t> of </a:t>
                </a:r>
                <a:r>
                  <a:rPr lang="en-US" sz="3200" b="1" dirty="0">
                    <a:solidFill>
                      <a:srgbClr val="0000FF"/>
                    </a:solidFill>
                    <a:latin typeface="Times New Roman" panose="02020603050405020304" pitchFamily="18" charset="0"/>
                    <a:cs typeface="Times New Roman" panose="02020603050405020304" pitchFamily="18" charset="0"/>
                  </a:rPr>
                  <a:t>A</a:t>
                </a:r>
                <a:r>
                  <a:rPr lang="en-US" sz="3200" dirty="0">
                    <a:solidFill>
                      <a:srgbClr val="002060"/>
                    </a:solidFill>
                    <a:latin typeface="Times New Roman" panose="02020603050405020304" pitchFamily="18" charset="0"/>
                    <a:cs typeface="Times New Roman" panose="02020603050405020304" pitchFamily="18" charset="0"/>
                  </a:rPr>
                  <a:t> corresponding to </a:t>
                </a:r>
                <a:r>
                  <a:rPr lang="en-US" sz="3200" b="1" dirty="0">
                    <a:solidFill>
                      <a:srgbClr val="0000FF"/>
                    </a:solidFill>
                    <a:latin typeface="Times New Roman" panose="02020603050405020304" pitchFamily="18" charset="0"/>
                    <a:cs typeface="Times New Roman" panose="02020603050405020304" pitchFamily="18" charset="0"/>
                  </a:rPr>
                  <a:t>r</a:t>
                </a:r>
                <a:r>
                  <a:rPr lang="en-US" sz="3200" dirty="0">
                    <a:solidFill>
                      <a:srgbClr val="002060"/>
                    </a:solidFill>
                    <a:latin typeface="Times New Roman" panose="02020603050405020304" pitchFamily="18" charset="0"/>
                    <a:cs typeface="Times New Roman" panose="02020603050405020304" pitchFamily="18" charset="0"/>
                  </a:rPr>
                  <a:t>. </a:t>
                </a:r>
                <a:endParaRPr lang="en-US" sz="3200" dirty="0" smtClean="0">
                  <a:solidFill>
                    <a:srgbClr val="002060"/>
                  </a:solidFill>
                  <a:latin typeface="Times New Roman" panose="02020603050405020304" pitchFamily="18" charset="0"/>
                  <a:cs typeface="Times New Roman" panose="02020603050405020304" pitchFamily="18" charset="0"/>
                </a:endParaRPr>
              </a:p>
              <a:p>
                <a:pPr algn="just"/>
                <a:endParaRPr lang="en-US" sz="3200" dirty="0">
                  <a:solidFill>
                    <a:srgbClr val="002060"/>
                  </a:solidFill>
                  <a:latin typeface="Times New Roman" panose="02020603050405020304" pitchFamily="18" charset="0"/>
                  <a:cs typeface="Times New Roman" panose="02020603050405020304" pitchFamily="18" charset="0"/>
                </a:endParaRPr>
              </a:p>
            </p:txBody>
          </p:sp>
        </mc:Choice>
        <mc:Fallback>
          <p:sp>
            <p:nvSpPr>
              <p:cNvPr id="15" name="Rectangle 14"/>
              <p:cNvSpPr>
                <a:spLocks noRot="1" noChangeAspect="1" noMove="1" noResize="1" noEditPoints="1" noAdjustHandles="1" noChangeArrowheads="1" noChangeShapeType="1" noTextEdit="1"/>
              </p:cNvSpPr>
              <p:nvPr/>
            </p:nvSpPr>
            <p:spPr>
              <a:xfrm>
                <a:off x="186690" y="1848592"/>
                <a:ext cx="10584180" cy="3539430"/>
              </a:xfrm>
              <a:prstGeom prst="rect">
                <a:avLst/>
              </a:prstGeom>
              <a:blipFill rotWithShape="1">
                <a:blip r:embed="rId3"/>
                <a:stretch>
                  <a:fillRect l="-1498" t="-2410" r="-1440"/>
                </a:stretch>
              </a:blipFill>
            </p:spPr>
            <p:txBody>
              <a:bodyPr/>
              <a:lstStyle/>
              <a:p>
                <a:r>
                  <a:rPr lang="en-US">
                    <a:noFill/>
                  </a:rPr>
                  <a:t> </a:t>
                </a:r>
              </a:p>
            </p:txBody>
          </p:sp>
        </mc:Fallback>
      </mc:AlternateContent>
      <p:sp>
        <p:nvSpPr>
          <p:cNvPr id="3" name="Rectangle 2"/>
          <p:cNvSpPr/>
          <p:nvPr/>
        </p:nvSpPr>
        <p:spPr>
          <a:xfrm>
            <a:off x="5842660" y="5388022"/>
            <a:ext cx="4516184" cy="1200329"/>
          </a:xfrm>
          <a:prstGeom prst="rect">
            <a:avLst/>
          </a:prstGeom>
        </p:spPr>
        <p:txBody>
          <a:bodyPr wrap="square">
            <a:spAutoFit/>
          </a:bodyPr>
          <a:lstStyle/>
          <a:p>
            <a:r>
              <a:rPr lang="en-US" sz="2400" b="1" dirty="0">
                <a:solidFill>
                  <a:srgbClr val="FF0000"/>
                </a:solidFill>
                <a:latin typeface="Times New Roman" panose="02020603050405020304" pitchFamily="18" charset="0"/>
                <a:cs typeface="Times New Roman" panose="02020603050405020304" pitchFamily="18" charset="0"/>
              </a:rPr>
              <a:t> </a:t>
            </a:r>
            <a:r>
              <a:rPr lang="en-US" sz="2400" b="1" dirty="0" smtClean="0">
                <a:solidFill>
                  <a:srgbClr val="FF0000"/>
                </a:solidFill>
                <a:latin typeface="Times New Roman" panose="02020603050405020304" pitchFamily="18" charset="0"/>
                <a:cs typeface="Times New Roman" panose="02020603050405020304" pitchFamily="18" charset="0"/>
              </a:rPr>
              <a:t>Remember, the eigenvalues and eigenvectors are always </a:t>
            </a:r>
            <a:r>
              <a:rPr lang="en-US" sz="2400" b="1" dirty="0">
                <a:solidFill>
                  <a:srgbClr val="FF0000"/>
                </a:solidFill>
                <a:latin typeface="Times New Roman" panose="02020603050405020304" pitchFamily="18" charset="0"/>
                <a:cs typeface="Times New Roman" panose="02020603050405020304" pitchFamily="18" charset="0"/>
              </a:rPr>
              <a:t>exist for any given square matrix</a:t>
            </a:r>
          </a:p>
        </p:txBody>
      </p:sp>
    </p:spTree>
    <p:extLst>
      <p:ext uri="{BB962C8B-B14F-4D97-AF65-F5344CB8AC3E}">
        <p14:creationId xmlns:p14="http://schemas.microsoft.com/office/powerpoint/2010/main" val="3458378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Eigenvalues and Eigenvectors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13</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15" name="Rectangle 14"/>
              <p:cNvSpPr/>
              <p:nvPr/>
            </p:nvSpPr>
            <p:spPr>
              <a:xfrm>
                <a:off x="186690" y="1848592"/>
                <a:ext cx="10584180" cy="5016758"/>
              </a:xfrm>
              <a:prstGeom prst="rect">
                <a:avLst/>
              </a:prstGeom>
            </p:spPr>
            <p:txBody>
              <a:bodyPr wrap="square">
                <a:spAutoFit/>
              </a:bodyPr>
              <a:lstStyle/>
              <a:p>
                <a:pPr algn="just"/>
                <a:r>
                  <a:rPr lang="en-US" sz="3200" b="1" dirty="0" smtClean="0">
                    <a:solidFill>
                      <a:srgbClr val="002060"/>
                    </a:solidFill>
                    <a:latin typeface="Times New Roman" panose="02020603050405020304" pitchFamily="18" charset="0"/>
                    <a:cs typeface="Times New Roman" panose="02020603050405020304" pitchFamily="18" charset="0"/>
                  </a:rPr>
                  <a:t>Rewrite the previous equation</a:t>
                </a:r>
                <a:r>
                  <a:rPr lang="en-US" sz="3200" b="1" dirty="0">
                    <a:solidFill>
                      <a:srgbClr val="002060"/>
                    </a:solidFill>
                    <a:latin typeface="Times New Roman" panose="02020603050405020304" pitchFamily="18" charset="0"/>
                    <a:cs typeface="Times New Roman" panose="02020603050405020304" pitchFamily="18" charset="0"/>
                  </a:rPr>
                  <a:t>, we </a:t>
                </a:r>
                <a:r>
                  <a:rPr lang="en-US" sz="3200" b="1" dirty="0" smtClean="0">
                    <a:solidFill>
                      <a:srgbClr val="002060"/>
                    </a:solidFill>
                    <a:latin typeface="Times New Roman" panose="02020603050405020304" pitchFamily="18" charset="0"/>
                    <a:cs typeface="Times New Roman" panose="02020603050405020304" pitchFamily="18" charset="0"/>
                  </a:rPr>
                  <a:t>get</a:t>
                </a:r>
              </a:p>
              <a:p>
                <a:pPr algn="just"/>
                <a14:m>
                  <m:oMathPara xmlns:m="http://schemas.openxmlformats.org/officeDocument/2006/math">
                    <m:oMathParaPr>
                      <m:jc m:val="centerGroup"/>
                    </m:oMathParaPr>
                    <m:oMath xmlns:m="http://schemas.openxmlformats.org/officeDocument/2006/math">
                      <m:r>
                        <a:rPr lang="en-US" sz="3200" b="1" i="1" dirty="0" smtClean="0">
                          <a:solidFill>
                            <a:srgbClr val="002060"/>
                          </a:solidFill>
                          <a:latin typeface="Cambria Math"/>
                          <a:cs typeface="Times New Roman" panose="02020603050405020304" pitchFamily="18" charset="0"/>
                        </a:rPr>
                        <m:t> </m:t>
                      </m:r>
                      <m:r>
                        <a:rPr lang="en-US" sz="3200" b="1" i="1">
                          <a:solidFill>
                            <a:srgbClr val="0000FF"/>
                          </a:solidFill>
                          <a:latin typeface="Cambria Math"/>
                        </a:rPr>
                        <m:t>𝑨𝒙</m:t>
                      </m:r>
                      <m:r>
                        <a:rPr lang="en-US" sz="3200" b="1" i="1" smtClean="0">
                          <a:solidFill>
                            <a:srgbClr val="0000FF"/>
                          </a:solidFill>
                          <a:latin typeface="Cambria Math"/>
                        </a:rPr>
                        <m:t>−</m:t>
                      </m:r>
                      <m:r>
                        <a:rPr lang="en-US" sz="3200" b="1" i="1">
                          <a:solidFill>
                            <a:srgbClr val="0000FF"/>
                          </a:solidFill>
                          <a:latin typeface="Cambria Math"/>
                        </a:rPr>
                        <m:t>𝒓𝒙</m:t>
                      </m:r>
                      <m:r>
                        <a:rPr lang="en-US" sz="3200" b="1" i="1" smtClean="0">
                          <a:solidFill>
                            <a:srgbClr val="0000FF"/>
                          </a:solidFill>
                          <a:latin typeface="Cambria Math"/>
                        </a:rPr>
                        <m:t>=</m:t>
                      </m:r>
                      <m:r>
                        <a:rPr lang="en-US" sz="3200" b="1" i="1" smtClean="0">
                          <a:solidFill>
                            <a:srgbClr val="0000FF"/>
                          </a:solidFill>
                          <a:latin typeface="Cambria Math"/>
                        </a:rPr>
                        <m:t>𝟎</m:t>
                      </m:r>
                    </m:oMath>
                  </m:oMathPara>
                </a14:m>
                <a:endParaRPr lang="en-US" sz="3200" b="1" dirty="0" smtClean="0">
                  <a:solidFill>
                    <a:srgbClr val="0000FF"/>
                  </a:solidFill>
                  <a:latin typeface="Times New Roman" panose="02020603050405020304" pitchFamily="18" charset="0"/>
                  <a:cs typeface="Times New Roman" panose="02020603050405020304" pitchFamily="18" charset="0"/>
                </a:endParaRPr>
              </a:p>
              <a:p>
                <a:pPr algn="just"/>
                <a:r>
                  <a:rPr lang="en-US" sz="3200" dirty="0" smtClean="0">
                    <a:solidFill>
                      <a:srgbClr val="002060"/>
                    </a:solidFill>
                    <a:latin typeface="Times New Roman" panose="02020603050405020304" pitchFamily="18" charset="0"/>
                    <a:cs typeface="Times New Roman" panose="02020603050405020304" pitchFamily="18" charset="0"/>
                  </a:rPr>
                  <a:t>The </a:t>
                </a:r>
                <a:r>
                  <a:rPr lang="en-US" sz="3200" dirty="0">
                    <a:solidFill>
                      <a:srgbClr val="002060"/>
                    </a:solidFill>
                    <a:latin typeface="Times New Roman" panose="02020603050405020304" pitchFamily="18" charset="0"/>
                    <a:cs typeface="Times New Roman" panose="02020603050405020304" pitchFamily="18" charset="0"/>
                  </a:rPr>
                  <a:t>next step would be to factor out x.  But doing so would give the expression  </a:t>
                </a:r>
              </a:p>
              <a:p>
                <a:pPr algn="just"/>
                <a14:m>
                  <m:oMathPara xmlns:m="http://schemas.openxmlformats.org/officeDocument/2006/math">
                    <m:oMathParaPr>
                      <m:jc m:val="centerGroup"/>
                    </m:oMathParaPr>
                    <m:oMath xmlns:m="http://schemas.openxmlformats.org/officeDocument/2006/math">
                      <m:r>
                        <a:rPr lang="en-US" sz="3200" b="1" i="1" dirty="0">
                          <a:solidFill>
                            <a:srgbClr val="002060"/>
                          </a:solidFill>
                          <a:latin typeface="Cambria Math"/>
                          <a:cs typeface="Times New Roman" panose="02020603050405020304" pitchFamily="18" charset="0"/>
                        </a:rPr>
                        <m:t> </m:t>
                      </m:r>
                      <m:d>
                        <m:dPr>
                          <m:ctrlPr>
                            <a:rPr lang="en-US" sz="3200" b="1" i="1" dirty="0" smtClean="0">
                              <a:solidFill>
                                <a:srgbClr val="002060"/>
                              </a:solidFill>
                              <a:latin typeface="Cambria Math"/>
                              <a:cs typeface="Times New Roman" panose="02020603050405020304" pitchFamily="18" charset="0"/>
                            </a:rPr>
                          </m:ctrlPr>
                        </m:dPr>
                        <m:e>
                          <m:r>
                            <a:rPr lang="en-US" sz="3200" b="1" i="1">
                              <a:solidFill>
                                <a:srgbClr val="0000FF"/>
                              </a:solidFill>
                              <a:latin typeface="Cambria Math"/>
                            </a:rPr>
                            <m:t>𝑨</m:t>
                          </m:r>
                          <m:r>
                            <a:rPr lang="en-US" sz="3200" b="1" i="1">
                              <a:solidFill>
                                <a:srgbClr val="0000FF"/>
                              </a:solidFill>
                              <a:latin typeface="Cambria Math"/>
                            </a:rPr>
                            <m:t>−</m:t>
                          </m:r>
                          <m:r>
                            <a:rPr lang="en-US" sz="3200" b="1" i="1">
                              <a:solidFill>
                                <a:srgbClr val="0000FF"/>
                              </a:solidFill>
                              <a:latin typeface="Cambria Math"/>
                            </a:rPr>
                            <m:t>𝒓</m:t>
                          </m:r>
                        </m:e>
                      </m:d>
                      <m:r>
                        <a:rPr lang="en-US" sz="3200" b="1" i="1" smtClean="0">
                          <a:solidFill>
                            <a:srgbClr val="0000FF"/>
                          </a:solidFill>
                          <a:latin typeface="Cambria Math"/>
                        </a:rPr>
                        <m:t>𝒙</m:t>
                      </m:r>
                      <m:r>
                        <a:rPr lang="en-US" sz="3200" b="1" i="1">
                          <a:solidFill>
                            <a:srgbClr val="0000FF"/>
                          </a:solidFill>
                          <a:latin typeface="Cambria Math"/>
                        </a:rPr>
                        <m:t>=</m:t>
                      </m:r>
                      <m:r>
                        <a:rPr lang="en-US" sz="3200" b="1" i="1">
                          <a:solidFill>
                            <a:srgbClr val="0000FF"/>
                          </a:solidFill>
                          <a:latin typeface="Cambria Math"/>
                        </a:rPr>
                        <m:t>𝟎</m:t>
                      </m:r>
                    </m:oMath>
                  </m:oMathPara>
                </a14:m>
                <a:endParaRPr lang="en-US" sz="3200" b="1" dirty="0">
                  <a:solidFill>
                    <a:srgbClr val="0000FF"/>
                  </a:solidFill>
                  <a:latin typeface="Times New Roman" panose="02020603050405020304" pitchFamily="18" charset="0"/>
                  <a:cs typeface="Times New Roman" panose="02020603050405020304" pitchFamily="18" charset="0"/>
                </a:endParaRPr>
              </a:p>
              <a:p>
                <a:pPr algn="just"/>
                <a:r>
                  <a:rPr lang="en-US" sz="3200" dirty="0">
                    <a:solidFill>
                      <a:srgbClr val="002060"/>
                    </a:solidFill>
                    <a:latin typeface="Times New Roman" panose="02020603050405020304" pitchFamily="18" charset="0"/>
                    <a:cs typeface="Times New Roman" panose="02020603050405020304" pitchFamily="18" charset="0"/>
                  </a:rPr>
                  <a:t>Notice that it requires us to subtract a number from an n × n matrix.  That’s an undefined operation.  Hence, we need to further refined it by rewriting the term </a:t>
                </a:r>
                <a14:m>
                  <m:oMath xmlns:m="http://schemas.openxmlformats.org/officeDocument/2006/math">
                    <m:r>
                      <a:rPr lang="en-US" sz="3200" b="1" i="1" dirty="0" smtClean="0">
                        <a:solidFill>
                          <a:srgbClr val="0000FF"/>
                        </a:solidFill>
                        <a:latin typeface="Cambria Math"/>
                        <a:cs typeface="Times New Roman" panose="02020603050405020304" pitchFamily="18" charset="0"/>
                      </a:rPr>
                      <m:t>𝒓𝒙</m:t>
                    </m:r>
                    <m:r>
                      <a:rPr lang="en-US" sz="3200" b="1" i="1" dirty="0" smtClean="0">
                        <a:solidFill>
                          <a:srgbClr val="0000FF"/>
                        </a:solidFill>
                        <a:latin typeface="Cambria Math"/>
                        <a:cs typeface="Times New Roman" panose="02020603050405020304" pitchFamily="18" charset="0"/>
                      </a:rPr>
                      <m:t>=</m:t>
                    </m:r>
                    <m:r>
                      <a:rPr lang="en-US" sz="3200" b="1" i="1" dirty="0" smtClean="0">
                        <a:solidFill>
                          <a:srgbClr val="0000FF"/>
                        </a:solidFill>
                        <a:latin typeface="Cambria Math"/>
                        <a:cs typeface="Times New Roman" panose="02020603050405020304" pitchFamily="18" charset="0"/>
                      </a:rPr>
                      <m:t>𝒓𝑰𝒙</m:t>
                    </m:r>
                  </m:oMath>
                </a14:m>
                <a:r>
                  <a:rPr lang="en-US" sz="3200" dirty="0">
                    <a:solidFill>
                      <a:srgbClr val="002060"/>
                    </a:solidFill>
                    <a:latin typeface="Times New Roman" panose="02020603050405020304" pitchFamily="18" charset="0"/>
                    <a:cs typeface="Times New Roman" panose="02020603050405020304" pitchFamily="18" charset="0"/>
                  </a:rPr>
                  <a:t>, and then factoring out x, obtaining </a:t>
                </a:r>
                <a:endParaRPr lang="en-US" sz="3200" dirty="0" smtClean="0">
                  <a:solidFill>
                    <a:srgbClr val="002060"/>
                  </a:solidFill>
                  <a:latin typeface="Times New Roman" panose="02020603050405020304" pitchFamily="18" charset="0"/>
                  <a:cs typeface="Times New Roman" panose="02020603050405020304" pitchFamily="18" charset="0"/>
                </a:endParaRPr>
              </a:p>
              <a:p>
                <a:pPr algn="just"/>
                <a14:m>
                  <m:oMathPara xmlns:m="http://schemas.openxmlformats.org/officeDocument/2006/math">
                    <m:oMathParaPr>
                      <m:jc m:val="centerGroup"/>
                    </m:oMathParaPr>
                    <m:oMath xmlns:m="http://schemas.openxmlformats.org/officeDocument/2006/math">
                      <m:r>
                        <a:rPr lang="en-US" sz="3200" b="1" i="1" dirty="0">
                          <a:solidFill>
                            <a:srgbClr val="002060"/>
                          </a:solidFill>
                          <a:latin typeface="Cambria Math"/>
                          <a:cs typeface="Times New Roman" panose="02020603050405020304" pitchFamily="18" charset="0"/>
                        </a:rPr>
                        <m:t> </m:t>
                      </m:r>
                      <m:d>
                        <m:dPr>
                          <m:ctrlPr>
                            <a:rPr lang="en-US" sz="3200" b="1" i="1" dirty="0">
                              <a:solidFill>
                                <a:srgbClr val="002060"/>
                              </a:solidFill>
                              <a:latin typeface="Cambria Math"/>
                              <a:cs typeface="Times New Roman" panose="02020603050405020304" pitchFamily="18" charset="0"/>
                            </a:rPr>
                          </m:ctrlPr>
                        </m:dPr>
                        <m:e>
                          <m:r>
                            <a:rPr lang="en-US" sz="3200" b="1" i="1">
                              <a:solidFill>
                                <a:srgbClr val="0000FF"/>
                              </a:solidFill>
                              <a:latin typeface="Cambria Math"/>
                            </a:rPr>
                            <m:t>𝑨</m:t>
                          </m:r>
                          <m:r>
                            <a:rPr lang="en-US" sz="3200" b="1" i="1">
                              <a:solidFill>
                                <a:srgbClr val="0000FF"/>
                              </a:solidFill>
                              <a:latin typeface="Cambria Math"/>
                            </a:rPr>
                            <m:t>−</m:t>
                          </m:r>
                          <m:r>
                            <a:rPr lang="en-US" sz="3200" b="1" i="1">
                              <a:solidFill>
                                <a:srgbClr val="0000FF"/>
                              </a:solidFill>
                              <a:latin typeface="Cambria Math"/>
                            </a:rPr>
                            <m:t>𝒓𝑰</m:t>
                          </m:r>
                        </m:e>
                      </m:d>
                      <m:r>
                        <a:rPr lang="en-US" sz="3200" b="1" i="1">
                          <a:solidFill>
                            <a:srgbClr val="0000FF"/>
                          </a:solidFill>
                          <a:latin typeface="Cambria Math"/>
                        </a:rPr>
                        <m:t>𝒙</m:t>
                      </m:r>
                      <m:r>
                        <a:rPr lang="en-US" sz="3200" b="1" i="1">
                          <a:solidFill>
                            <a:srgbClr val="0000FF"/>
                          </a:solidFill>
                          <a:latin typeface="Cambria Math"/>
                        </a:rPr>
                        <m:t>=</m:t>
                      </m:r>
                      <m:r>
                        <a:rPr lang="en-US" sz="3200" b="1" i="1">
                          <a:solidFill>
                            <a:srgbClr val="0000FF"/>
                          </a:solidFill>
                          <a:latin typeface="Cambria Math"/>
                        </a:rPr>
                        <m:t>𝟎</m:t>
                      </m:r>
                    </m:oMath>
                  </m:oMathPara>
                </a14:m>
                <a:endParaRPr lang="en-US" sz="32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15" name="Rectangle 14"/>
              <p:cNvSpPr>
                <a:spLocks noRot="1" noChangeAspect="1" noMove="1" noResize="1" noEditPoints="1" noAdjustHandles="1" noChangeArrowheads="1" noChangeShapeType="1" noTextEdit="1"/>
              </p:cNvSpPr>
              <p:nvPr/>
            </p:nvSpPr>
            <p:spPr>
              <a:xfrm>
                <a:off x="186690" y="1848592"/>
                <a:ext cx="10584180" cy="5016758"/>
              </a:xfrm>
              <a:prstGeom prst="rect">
                <a:avLst/>
              </a:prstGeom>
              <a:blipFill rotWithShape="1">
                <a:blip r:embed="rId3"/>
                <a:stretch>
                  <a:fillRect l="-1498" t="-1701" r="-1440"/>
                </a:stretch>
              </a:blipFill>
            </p:spPr>
            <p:txBody>
              <a:bodyPr/>
              <a:lstStyle/>
              <a:p>
                <a:r>
                  <a:rPr lang="en-US">
                    <a:noFill/>
                  </a:rPr>
                  <a:t> </a:t>
                </a:r>
              </a:p>
            </p:txBody>
          </p:sp>
        </mc:Fallback>
      </mc:AlternateContent>
    </p:spTree>
    <p:extLst>
      <p:ext uri="{BB962C8B-B14F-4D97-AF65-F5344CB8AC3E}">
        <p14:creationId xmlns:p14="http://schemas.microsoft.com/office/powerpoint/2010/main" val="134502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2</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p:sp>
        <p:nvSpPr>
          <p:cNvPr id="15" name="Rectangle 14"/>
          <p:cNvSpPr/>
          <p:nvPr/>
        </p:nvSpPr>
        <p:spPr>
          <a:xfrm>
            <a:off x="186690" y="1717967"/>
            <a:ext cx="10584180" cy="4278094"/>
          </a:xfrm>
          <a:prstGeom prst="rect">
            <a:avLst/>
          </a:prstGeom>
        </p:spPr>
        <p:txBody>
          <a:bodyPr wrap="square">
            <a:spAutoFit/>
          </a:bodyPr>
          <a:lstStyle/>
          <a:p>
            <a:r>
              <a:rPr lang="en-US" sz="3200" b="1" dirty="0">
                <a:solidFill>
                  <a:srgbClr val="FF0066"/>
                </a:solidFill>
                <a:latin typeface="Times New Roman" panose="02020603050405020304" pitchFamily="18" charset="0"/>
                <a:cs typeface="Times New Roman" panose="02020603050405020304" pitchFamily="18" charset="0"/>
              </a:rPr>
              <a:t>A system of </a:t>
            </a:r>
            <a:r>
              <a:rPr lang="en-US" sz="3200" b="1" dirty="0" smtClean="0">
                <a:solidFill>
                  <a:srgbClr val="FF0066"/>
                </a:solidFill>
                <a:latin typeface="Times New Roman" panose="02020603050405020304" pitchFamily="18" charset="0"/>
                <a:cs typeface="Times New Roman" panose="02020603050405020304" pitchFamily="18" charset="0"/>
              </a:rPr>
              <a:t>n linear </a:t>
            </a:r>
            <a:r>
              <a:rPr lang="en-US" sz="3200" b="1" dirty="0">
                <a:solidFill>
                  <a:srgbClr val="FF0066"/>
                </a:solidFill>
                <a:latin typeface="Times New Roman" panose="02020603050405020304" pitchFamily="18" charset="0"/>
                <a:cs typeface="Times New Roman" panose="02020603050405020304" pitchFamily="18" charset="0"/>
              </a:rPr>
              <a:t>equations in </a:t>
            </a:r>
            <a:r>
              <a:rPr lang="en-US" sz="3200" b="1" dirty="0" smtClean="0">
                <a:solidFill>
                  <a:srgbClr val="FF0066"/>
                </a:solidFill>
                <a:latin typeface="Times New Roman" panose="02020603050405020304" pitchFamily="18" charset="0"/>
                <a:cs typeface="Times New Roman" panose="02020603050405020304" pitchFamily="18" charset="0"/>
              </a:rPr>
              <a:t>n variables</a:t>
            </a:r>
          </a:p>
          <a:p>
            <a:pPr>
              <a:lnSpc>
                <a:spcPct val="150000"/>
              </a:lnSpc>
            </a:pPr>
            <a:endParaRPr lang="en-US" sz="3200" b="1" dirty="0">
              <a:solidFill>
                <a:srgbClr val="FF0066"/>
              </a:solidFill>
              <a:latin typeface="Times New Roman" panose="02020603050405020304" pitchFamily="18" charset="0"/>
              <a:cs typeface="Times New Roman" panose="02020603050405020304" pitchFamily="18" charset="0"/>
            </a:endParaRPr>
          </a:p>
          <a:p>
            <a:pPr>
              <a:lnSpc>
                <a:spcPct val="150000"/>
              </a:lnSpc>
            </a:pPr>
            <a:endParaRPr lang="en-US" sz="3200" b="1" dirty="0" smtClean="0">
              <a:solidFill>
                <a:srgbClr val="FF0066"/>
              </a:solidFill>
              <a:latin typeface="Times New Roman" panose="02020603050405020304" pitchFamily="18" charset="0"/>
              <a:cs typeface="Times New Roman" panose="02020603050405020304" pitchFamily="18" charset="0"/>
            </a:endParaRPr>
          </a:p>
          <a:p>
            <a:pPr>
              <a:lnSpc>
                <a:spcPct val="150000"/>
              </a:lnSpc>
            </a:pPr>
            <a:endParaRPr lang="en-US" sz="3200" b="1" dirty="0" smtClean="0">
              <a:solidFill>
                <a:srgbClr val="FF0066"/>
              </a:solidFill>
              <a:latin typeface="Times New Roman" panose="02020603050405020304" pitchFamily="18" charset="0"/>
              <a:cs typeface="Times New Roman" panose="02020603050405020304" pitchFamily="18" charset="0"/>
            </a:endParaRPr>
          </a:p>
          <a:p>
            <a:pPr>
              <a:lnSpc>
                <a:spcPct val="150000"/>
              </a:lnSpc>
            </a:pPr>
            <a:r>
              <a:rPr lang="en-US" sz="3200" b="1" dirty="0">
                <a:solidFill>
                  <a:srgbClr val="FF0066"/>
                </a:solidFill>
                <a:latin typeface="Times New Roman" panose="02020603050405020304" pitchFamily="18" charset="0"/>
                <a:cs typeface="Times New Roman" panose="02020603050405020304" pitchFamily="18" charset="0"/>
              </a:rPr>
              <a:t>can be expressed as a matrix equation Ax= b:</a:t>
            </a:r>
          </a:p>
          <a:p>
            <a:pPr>
              <a:lnSpc>
                <a:spcPct val="150000"/>
              </a:lnSpc>
            </a:pPr>
            <a:r>
              <a:rPr lang="en-US" sz="3200" b="1" dirty="0" smtClean="0">
                <a:solidFill>
                  <a:srgbClr val="FF0066"/>
                </a:solidFill>
                <a:latin typeface="Times New Roman" panose="02020603050405020304" pitchFamily="18" charset="0"/>
                <a:cs typeface="Times New Roman" panose="02020603050405020304" pitchFamily="18" charset="0"/>
              </a:rPr>
              <a:t> </a:t>
            </a:r>
            <a:endParaRPr lang="en-US" sz="3200" dirty="0">
              <a:solidFill>
                <a:srgbClr val="002060"/>
              </a:solidFill>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5717" t="24970" r="40913" b="56039"/>
          <a:stretch/>
        </p:blipFill>
        <p:spPr bwMode="auto">
          <a:xfrm>
            <a:off x="2897577" y="2519455"/>
            <a:ext cx="4465255" cy="20409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6214" t="48948" r="39288" b="30609"/>
          <a:stretch/>
        </p:blipFill>
        <p:spPr bwMode="auto">
          <a:xfrm>
            <a:off x="2897577" y="5091760"/>
            <a:ext cx="4465255" cy="2095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5466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3</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15" name="Rectangle 14"/>
              <p:cNvSpPr/>
              <p:nvPr/>
            </p:nvSpPr>
            <p:spPr>
              <a:xfrm>
                <a:off x="186690" y="1717967"/>
                <a:ext cx="10584180" cy="5559407"/>
              </a:xfrm>
              <a:prstGeom prst="rect">
                <a:avLst/>
              </a:prstGeom>
            </p:spPr>
            <p:txBody>
              <a:bodyPr wrap="square">
                <a:spAutoFit/>
              </a:bodyPr>
              <a:lstStyle/>
              <a:p>
                <a:r>
                  <a:rPr lang="en-US" sz="3200" b="1" dirty="0" smtClean="0">
                    <a:solidFill>
                      <a:srgbClr val="FF0066"/>
                    </a:solidFill>
                    <a:latin typeface="Times New Roman" panose="02020603050405020304" pitchFamily="18" charset="0"/>
                    <a:cs typeface="Times New Roman" panose="02020603050405020304" pitchFamily="18" charset="0"/>
                  </a:rPr>
                  <a:t>Nonsingular Case </a:t>
                </a:r>
              </a:p>
              <a:p>
                <a:r>
                  <a:rPr lang="en-US" sz="3200" dirty="0" smtClean="0">
                    <a:solidFill>
                      <a:srgbClr val="002060"/>
                    </a:solidFill>
                    <a:latin typeface="Times New Roman" panose="02020603050405020304" pitchFamily="18" charset="0"/>
                    <a:cs typeface="Times New Roman" panose="02020603050405020304" pitchFamily="18" charset="0"/>
                  </a:rPr>
                  <a:t>If </a:t>
                </a:r>
                <a:r>
                  <a:rPr lang="en-US" sz="3200" dirty="0">
                    <a:solidFill>
                      <a:srgbClr val="002060"/>
                    </a:solidFill>
                    <a:latin typeface="Times New Roman" panose="02020603050405020304" pitchFamily="18" charset="0"/>
                    <a:cs typeface="Times New Roman" panose="02020603050405020304" pitchFamily="18" charset="0"/>
                  </a:rPr>
                  <a:t>the coefficient matrix </a:t>
                </a:r>
                <a:r>
                  <a:rPr lang="en-US" sz="3200" dirty="0" smtClean="0">
                    <a:solidFill>
                      <a:srgbClr val="002060"/>
                    </a:solidFill>
                    <a:latin typeface="Times New Roman" panose="02020603050405020304" pitchFamily="18" charset="0"/>
                    <a:cs typeface="Times New Roman" panose="02020603050405020304" pitchFamily="18" charset="0"/>
                  </a:rPr>
                  <a:t>A is </a:t>
                </a:r>
                <a:r>
                  <a:rPr lang="en-US" sz="3200" dirty="0">
                    <a:solidFill>
                      <a:srgbClr val="002060"/>
                    </a:solidFill>
                    <a:latin typeface="Times New Roman" panose="02020603050405020304" pitchFamily="18" charset="0"/>
                    <a:cs typeface="Times New Roman" panose="02020603050405020304" pitchFamily="18" charset="0"/>
                  </a:rPr>
                  <a:t>nonsingular, then it is invertible and we can solve  </a:t>
                </a:r>
                <a:r>
                  <a:rPr lang="en-US" sz="3200" b="1" dirty="0">
                    <a:solidFill>
                      <a:srgbClr val="002060"/>
                    </a:solidFill>
                    <a:latin typeface="Times New Roman" panose="02020603050405020304" pitchFamily="18" charset="0"/>
                    <a:cs typeface="Times New Roman" panose="02020603050405020304" pitchFamily="18" charset="0"/>
                  </a:rPr>
                  <a:t>Ax = </a:t>
                </a:r>
                <a:r>
                  <a:rPr lang="en-US" sz="3200" b="1" dirty="0" smtClean="0">
                    <a:solidFill>
                      <a:srgbClr val="002060"/>
                    </a:solidFill>
                    <a:latin typeface="Times New Roman" panose="02020603050405020304" pitchFamily="18" charset="0"/>
                    <a:cs typeface="Times New Roman" panose="02020603050405020304" pitchFamily="18" charset="0"/>
                  </a:rPr>
                  <a:t>b </a:t>
                </a:r>
                <a:r>
                  <a:rPr lang="en-US" sz="3200" dirty="0" smtClean="0">
                    <a:solidFill>
                      <a:srgbClr val="002060"/>
                    </a:solidFill>
                    <a:latin typeface="Times New Roman" panose="02020603050405020304" pitchFamily="18" charset="0"/>
                    <a:cs typeface="Times New Roman" panose="02020603050405020304" pitchFamily="18" charset="0"/>
                  </a:rPr>
                  <a:t>as follows;</a:t>
                </a:r>
              </a:p>
              <a:p>
                <a:pPr>
                  <a:lnSpc>
                    <a:spcPct val="150000"/>
                  </a:lnSpc>
                </a:pPr>
                <a14:m>
                  <m:oMathPara xmlns:m="http://schemas.openxmlformats.org/officeDocument/2006/math">
                    <m:oMathParaPr>
                      <m:jc m:val="centerGroup"/>
                    </m:oMathParaPr>
                    <m:oMath xmlns:m="http://schemas.openxmlformats.org/officeDocument/2006/math">
                      <m:r>
                        <a:rPr lang="en-US" sz="3200" b="1" i="1" dirty="0" smtClean="0">
                          <a:solidFill>
                            <a:srgbClr val="0000FF"/>
                          </a:solidFill>
                          <a:latin typeface="Cambria Math"/>
                          <a:cs typeface="Times New Roman" panose="02020603050405020304" pitchFamily="18" charset="0"/>
                        </a:rPr>
                        <m:t>𝑨𝒙</m:t>
                      </m:r>
                      <m:r>
                        <a:rPr lang="en-US" sz="3200" b="1" i="1" dirty="0" smtClean="0">
                          <a:solidFill>
                            <a:srgbClr val="0000FF"/>
                          </a:solidFill>
                          <a:latin typeface="Cambria Math"/>
                          <a:cs typeface="Times New Roman" panose="02020603050405020304" pitchFamily="18" charset="0"/>
                        </a:rPr>
                        <m:t> = </m:t>
                      </m:r>
                      <m:r>
                        <a:rPr lang="en-US" sz="3200" b="1" i="1" dirty="0" smtClean="0">
                          <a:solidFill>
                            <a:srgbClr val="0000FF"/>
                          </a:solidFill>
                          <a:latin typeface="Cambria Math"/>
                          <a:cs typeface="Times New Roman" panose="02020603050405020304" pitchFamily="18" charset="0"/>
                        </a:rPr>
                        <m:t>𝒃</m:t>
                      </m:r>
                    </m:oMath>
                  </m:oMathPara>
                </a14:m>
                <a:endParaRPr lang="en-US" sz="3200" dirty="0" smtClean="0">
                  <a:solidFill>
                    <a:srgbClr val="0000FF"/>
                  </a:solidFill>
                  <a:latin typeface="Times New Roman" panose="02020603050405020304" pitchFamily="18" charset="0"/>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sSup>
                        <m:sSupPr>
                          <m:ctrlPr>
                            <a:rPr lang="en-US" sz="3200" b="1" i="1" dirty="0" smtClean="0">
                              <a:solidFill>
                                <a:srgbClr val="0000FF"/>
                              </a:solidFill>
                              <a:latin typeface="Cambria Math"/>
                              <a:cs typeface="Times New Roman" panose="02020603050405020304" pitchFamily="18" charset="0"/>
                            </a:rPr>
                          </m:ctrlPr>
                        </m:sSupPr>
                        <m:e>
                          <m:r>
                            <a:rPr lang="en-US" sz="3200" b="1" i="1" dirty="0" smtClean="0">
                              <a:solidFill>
                                <a:srgbClr val="0000FF"/>
                              </a:solidFill>
                              <a:latin typeface="Cambria Math"/>
                              <a:cs typeface="Times New Roman" panose="02020603050405020304" pitchFamily="18" charset="0"/>
                            </a:rPr>
                            <m:t>𝑨</m:t>
                          </m:r>
                        </m:e>
                        <m:sup>
                          <m:r>
                            <a:rPr lang="en-US" sz="3200" b="1" i="1" dirty="0" smtClean="0">
                              <a:solidFill>
                                <a:srgbClr val="0000FF"/>
                              </a:solidFill>
                              <a:latin typeface="Cambria Math"/>
                              <a:cs typeface="Times New Roman" panose="02020603050405020304" pitchFamily="18" charset="0"/>
                            </a:rPr>
                            <m:t>−</m:t>
                          </m:r>
                          <m:r>
                            <a:rPr lang="en-US" sz="3200" b="1" i="1" dirty="0" smtClean="0">
                              <a:solidFill>
                                <a:srgbClr val="0000FF"/>
                              </a:solidFill>
                              <a:latin typeface="Cambria Math"/>
                              <a:cs typeface="Times New Roman" panose="02020603050405020304" pitchFamily="18" charset="0"/>
                            </a:rPr>
                            <m:t>𝟏</m:t>
                          </m:r>
                        </m:sup>
                      </m:sSup>
                      <m:r>
                        <a:rPr lang="en-US" sz="3200" b="1" i="1" dirty="0" smtClean="0">
                          <a:solidFill>
                            <a:srgbClr val="0000FF"/>
                          </a:solidFill>
                          <a:latin typeface="Cambria Math"/>
                          <a:cs typeface="Times New Roman" panose="02020603050405020304" pitchFamily="18" charset="0"/>
                        </a:rPr>
                        <m:t>𝑨𝒙</m:t>
                      </m:r>
                      <m:r>
                        <a:rPr lang="en-US" sz="3200" b="1" i="1" dirty="0" smtClean="0">
                          <a:solidFill>
                            <a:srgbClr val="0000FF"/>
                          </a:solidFill>
                          <a:latin typeface="Cambria Math"/>
                          <a:cs typeface="Times New Roman" panose="02020603050405020304" pitchFamily="18" charset="0"/>
                        </a:rPr>
                        <m:t> =</m:t>
                      </m:r>
                      <m:sSup>
                        <m:sSupPr>
                          <m:ctrlPr>
                            <a:rPr lang="en-US" sz="3200" b="1" i="1" dirty="0" smtClean="0">
                              <a:solidFill>
                                <a:srgbClr val="0000FF"/>
                              </a:solidFill>
                              <a:latin typeface="Cambria Math"/>
                              <a:cs typeface="Times New Roman" panose="02020603050405020304" pitchFamily="18" charset="0"/>
                            </a:rPr>
                          </m:ctrlPr>
                        </m:sSupPr>
                        <m:e>
                          <m:r>
                            <a:rPr lang="en-US" sz="3200" b="1" i="1" dirty="0" smtClean="0">
                              <a:solidFill>
                                <a:srgbClr val="0000FF"/>
                              </a:solidFill>
                              <a:latin typeface="Cambria Math"/>
                              <a:cs typeface="Times New Roman" panose="02020603050405020304" pitchFamily="18" charset="0"/>
                            </a:rPr>
                            <m:t>𝑨</m:t>
                          </m:r>
                        </m:e>
                        <m:sup>
                          <m:r>
                            <a:rPr lang="en-US" sz="3200" b="1" i="1" dirty="0" smtClean="0">
                              <a:solidFill>
                                <a:srgbClr val="0000FF"/>
                              </a:solidFill>
                              <a:latin typeface="Cambria Math"/>
                              <a:cs typeface="Times New Roman" panose="02020603050405020304" pitchFamily="18" charset="0"/>
                            </a:rPr>
                            <m:t>−</m:t>
                          </m:r>
                          <m:r>
                            <a:rPr lang="en-US" sz="3200" b="1" i="1" dirty="0" smtClean="0">
                              <a:solidFill>
                                <a:srgbClr val="0000FF"/>
                              </a:solidFill>
                              <a:latin typeface="Cambria Math"/>
                              <a:cs typeface="Times New Roman" panose="02020603050405020304" pitchFamily="18" charset="0"/>
                            </a:rPr>
                            <m:t>𝟏</m:t>
                          </m:r>
                        </m:sup>
                      </m:sSup>
                      <m:r>
                        <a:rPr lang="en-US" sz="3200" b="1" i="1" dirty="0" smtClean="0">
                          <a:solidFill>
                            <a:srgbClr val="0000FF"/>
                          </a:solidFill>
                          <a:latin typeface="Cambria Math"/>
                          <a:cs typeface="Times New Roman" panose="02020603050405020304" pitchFamily="18" charset="0"/>
                        </a:rPr>
                        <m:t> </m:t>
                      </m:r>
                      <m:r>
                        <a:rPr lang="en-US" sz="3200" b="1" i="1" dirty="0" smtClean="0">
                          <a:solidFill>
                            <a:srgbClr val="0000FF"/>
                          </a:solidFill>
                          <a:latin typeface="Cambria Math"/>
                          <a:cs typeface="Times New Roman" panose="02020603050405020304" pitchFamily="18" charset="0"/>
                        </a:rPr>
                        <m:t>𝒃</m:t>
                      </m:r>
                    </m:oMath>
                  </m:oMathPara>
                </a14:m>
                <a:endParaRPr lang="en-US" sz="3200" b="1" dirty="0">
                  <a:solidFill>
                    <a:srgbClr val="0000FF"/>
                  </a:solidFill>
                  <a:latin typeface="Times New Roman" panose="02020603050405020304" pitchFamily="18" charset="0"/>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sz="3200" b="1" i="1" dirty="0" smtClean="0">
                          <a:solidFill>
                            <a:srgbClr val="0000FF"/>
                          </a:solidFill>
                          <a:latin typeface="Cambria Math"/>
                          <a:cs typeface="Times New Roman" panose="02020603050405020304" pitchFamily="18" charset="0"/>
                        </a:rPr>
                        <m:t>𝑰𝒙</m:t>
                      </m:r>
                      <m:r>
                        <a:rPr lang="en-US" sz="3200" b="1" i="1" dirty="0">
                          <a:solidFill>
                            <a:srgbClr val="0000FF"/>
                          </a:solidFill>
                          <a:latin typeface="Cambria Math"/>
                          <a:cs typeface="Times New Roman" panose="02020603050405020304" pitchFamily="18" charset="0"/>
                        </a:rPr>
                        <m:t>=</m:t>
                      </m:r>
                      <m:sSup>
                        <m:sSupPr>
                          <m:ctrlPr>
                            <a:rPr lang="en-US" sz="3200" b="1" i="1" dirty="0">
                              <a:solidFill>
                                <a:srgbClr val="0000FF"/>
                              </a:solidFill>
                              <a:latin typeface="Cambria Math"/>
                              <a:cs typeface="Times New Roman" panose="02020603050405020304" pitchFamily="18" charset="0"/>
                            </a:rPr>
                          </m:ctrlPr>
                        </m:sSupPr>
                        <m:e>
                          <m:r>
                            <a:rPr lang="en-US" sz="3200" b="1" i="1" dirty="0">
                              <a:solidFill>
                                <a:srgbClr val="0000FF"/>
                              </a:solidFill>
                              <a:latin typeface="Cambria Math"/>
                              <a:cs typeface="Times New Roman" panose="02020603050405020304" pitchFamily="18" charset="0"/>
                            </a:rPr>
                            <m:t>𝑨</m:t>
                          </m:r>
                        </m:e>
                        <m:sup>
                          <m:r>
                            <a:rPr lang="en-US" sz="3200" b="1" i="1" dirty="0">
                              <a:solidFill>
                                <a:srgbClr val="0000FF"/>
                              </a:solidFill>
                              <a:latin typeface="Cambria Math"/>
                              <a:cs typeface="Times New Roman" panose="02020603050405020304" pitchFamily="18" charset="0"/>
                            </a:rPr>
                            <m:t>−</m:t>
                          </m:r>
                          <m:r>
                            <a:rPr lang="en-US" sz="3200" b="1" i="1" dirty="0">
                              <a:solidFill>
                                <a:srgbClr val="0000FF"/>
                              </a:solidFill>
                              <a:latin typeface="Cambria Math"/>
                              <a:cs typeface="Times New Roman" panose="02020603050405020304" pitchFamily="18" charset="0"/>
                            </a:rPr>
                            <m:t>𝟏</m:t>
                          </m:r>
                        </m:sup>
                      </m:sSup>
                      <m:r>
                        <a:rPr lang="en-US" sz="3200" b="1" i="1" dirty="0">
                          <a:solidFill>
                            <a:srgbClr val="0000FF"/>
                          </a:solidFill>
                          <a:latin typeface="Cambria Math"/>
                          <a:cs typeface="Times New Roman" panose="02020603050405020304" pitchFamily="18" charset="0"/>
                        </a:rPr>
                        <m:t> </m:t>
                      </m:r>
                      <m:r>
                        <a:rPr lang="en-US" sz="3200" b="1" i="1" dirty="0">
                          <a:solidFill>
                            <a:srgbClr val="0000FF"/>
                          </a:solidFill>
                          <a:latin typeface="Cambria Math"/>
                          <a:cs typeface="Times New Roman" panose="02020603050405020304" pitchFamily="18" charset="0"/>
                        </a:rPr>
                        <m:t>𝒃</m:t>
                      </m:r>
                    </m:oMath>
                  </m:oMathPara>
                </a14:m>
                <a:endParaRPr lang="en-US" sz="3200" b="1" dirty="0">
                  <a:solidFill>
                    <a:srgbClr val="0000FF"/>
                  </a:solidFill>
                  <a:latin typeface="Times New Roman" panose="02020603050405020304" pitchFamily="18" charset="0"/>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sz="3200" b="1" i="1" dirty="0">
                          <a:solidFill>
                            <a:srgbClr val="0000FF"/>
                          </a:solidFill>
                          <a:latin typeface="Cambria Math"/>
                          <a:cs typeface="Times New Roman" panose="02020603050405020304" pitchFamily="18" charset="0"/>
                        </a:rPr>
                        <m:t>𝒙</m:t>
                      </m:r>
                      <m:r>
                        <a:rPr lang="en-US" sz="3200" b="1" i="1" dirty="0">
                          <a:solidFill>
                            <a:srgbClr val="0000FF"/>
                          </a:solidFill>
                          <a:latin typeface="Cambria Math"/>
                          <a:cs typeface="Times New Roman" panose="02020603050405020304" pitchFamily="18" charset="0"/>
                        </a:rPr>
                        <m:t>=</m:t>
                      </m:r>
                      <m:sSup>
                        <m:sSupPr>
                          <m:ctrlPr>
                            <a:rPr lang="en-US" sz="3200" b="1" i="1" dirty="0">
                              <a:solidFill>
                                <a:srgbClr val="0000FF"/>
                              </a:solidFill>
                              <a:latin typeface="Cambria Math"/>
                              <a:cs typeface="Times New Roman" panose="02020603050405020304" pitchFamily="18" charset="0"/>
                            </a:rPr>
                          </m:ctrlPr>
                        </m:sSupPr>
                        <m:e>
                          <m:r>
                            <a:rPr lang="en-US" sz="3200" b="1" i="1" dirty="0">
                              <a:solidFill>
                                <a:srgbClr val="0000FF"/>
                              </a:solidFill>
                              <a:latin typeface="Cambria Math"/>
                              <a:cs typeface="Times New Roman" panose="02020603050405020304" pitchFamily="18" charset="0"/>
                            </a:rPr>
                            <m:t>𝑨</m:t>
                          </m:r>
                        </m:e>
                        <m:sup>
                          <m:r>
                            <a:rPr lang="en-US" sz="3200" b="1" i="1" dirty="0">
                              <a:solidFill>
                                <a:srgbClr val="0000FF"/>
                              </a:solidFill>
                              <a:latin typeface="Cambria Math"/>
                              <a:cs typeface="Times New Roman" panose="02020603050405020304" pitchFamily="18" charset="0"/>
                            </a:rPr>
                            <m:t>−</m:t>
                          </m:r>
                          <m:r>
                            <a:rPr lang="en-US" sz="3200" b="1" i="1" dirty="0">
                              <a:solidFill>
                                <a:srgbClr val="0000FF"/>
                              </a:solidFill>
                              <a:latin typeface="Cambria Math"/>
                              <a:cs typeface="Times New Roman" panose="02020603050405020304" pitchFamily="18" charset="0"/>
                            </a:rPr>
                            <m:t>𝟏</m:t>
                          </m:r>
                        </m:sup>
                      </m:sSup>
                      <m:r>
                        <a:rPr lang="en-US" sz="3200" b="1" i="1" dirty="0">
                          <a:solidFill>
                            <a:srgbClr val="0000FF"/>
                          </a:solidFill>
                          <a:latin typeface="Cambria Math"/>
                          <a:cs typeface="Times New Roman" panose="02020603050405020304" pitchFamily="18" charset="0"/>
                        </a:rPr>
                        <m:t> </m:t>
                      </m:r>
                      <m:r>
                        <a:rPr lang="en-US" sz="3200" b="1" i="1" dirty="0">
                          <a:solidFill>
                            <a:srgbClr val="0000FF"/>
                          </a:solidFill>
                          <a:latin typeface="Cambria Math"/>
                          <a:cs typeface="Times New Roman" panose="02020603050405020304" pitchFamily="18" charset="0"/>
                        </a:rPr>
                        <m:t>𝒃</m:t>
                      </m:r>
                    </m:oMath>
                  </m:oMathPara>
                </a14:m>
                <a:endParaRPr lang="en-US" sz="3200" b="1" dirty="0">
                  <a:solidFill>
                    <a:srgbClr val="0000FF"/>
                  </a:solidFill>
                  <a:latin typeface="Times New Roman" panose="02020603050405020304" pitchFamily="18" charset="0"/>
                  <a:cs typeface="Times New Roman" panose="02020603050405020304" pitchFamily="18" charset="0"/>
                </a:endParaRPr>
              </a:p>
              <a:p>
                <a:endParaRPr lang="en-US" sz="3200" dirty="0">
                  <a:solidFill>
                    <a:srgbClr val="FF0066"/>
                  </a:solidFill>
                  <a:latin typeface="Times New Roman" panose="02020603050405020304" pitchFamily="18" charset="0"/>
                  <a:cs typeface="Times New Roman" panose="02020603050405020304" pitchFamily="18" charset="0"/>
                </a:endParaRPr>
              </a:p>
              <a:p>
                <a:endParaRPr lang="en-US" sz="3200" dirty="0">
                  <a:solidFill>
                    <a:srgbClr val="002060"/>
                  </a:solidFill>
                </a:endParaRPr>
              </a:p>
            </p:txBody>
          </p:sp>
        </mc:Choice>
        <mc:Fallback>
          <p:sp>
            <p:nvSpPr>
              <p:cNvPr id="15" name="Rectangle 14"/>
              <p:cNvSpPr>
                <a:spLocks noRot="1" noChangeAspect="1" noMove="1" noResize="1" noEditPoints="1" noAdjustHandles="1" noChangeArrowheads="1" noChangeShapeType="1" noTextEdit="1"/>
              </p:cNvSpPr>
              <p:nvPr/>
            </p:nvSpPr>
            <p:spPr>
              <a:xfrm>
                <a:off x="186690" y="1717967"/>
                <a:ext cx="10584180" cy="5559407"/>
              </a:xfrm>
              <a:prstGeom prst="rect">
                <a:avLst/>
              </a:prstGeom>
              <a:blipFill rotWithShape="1">
                <a:blip r:embed="rId3"/>
                <a:stretch>
                  <a:fillRect l="-1498" t="-1535"/>
                </a:stretch>
              </a:blipFill>
            </p:spPr>
            <p:txBody>
              <a:bodyPr/>
              <a:lstStyle/>
              <a:p>
                <a:r>
                  <a:rPr lang="en-US">
                    <a:noFill/>
                  </a:rPr>
                  <a:t> </a:t>
                </a:r>
              </a:p>
            </p:txBody>
          </p:sp>
        </mc:Fallback>
      </mc:AlternateContent>
    </p:spTree>
    <p:extLst>
      <p:ext uri="{BB962C8B-B14F-4D97-AF65-F5344CB8AC3E}">
        <p14:creationId xmlns:p14="http://schemas.microsoft.com/office/powerpoint/2010/main" val="3980224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4</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15" name="Rectangle 14"/>
              <p:cNvSpPr/>
              <p:nvPr/>
            </p:nvSpPr>
            <p:spPr>
              <a:xfrm>
                <a:off x="186690" y="1717967"/>
                <a:ext cx="10584180" cy="5788892"/>
              </a:xfrm>
              <a:prstGeom prst="rect">
                <a:avLst/>
              </a:prstGeom>
            </p:spPr>
            <p:txBody>
              <a:bodyPr wrap="square">
                <a:spAutoFit/>
              </a:bodyPr>
              <a:lstStyle/>
              <a:p>
                <a:r>
                  <a:rPr lang="en-US" sz="3200" b="1" dirty="0" smtClean="0">
                    <a:solidFill>
                      <a:srgbClr val="FF0066"/>
                    </a:solidFill>
                    <a:latin typeface="Times New Roman" panose="02020603050405020304" pitchFamily="18" charset="0"/>
                    <a:cs typeface="Times New Roman" panose="02020603050405020304" pitchFamily="18" charset="0"/>
                  </a:rPr>
                  <a:t>Nonsingular Case </a:t>
                </a:r>
              </a:p>
              <a:p>
                <a:r>
                  <a:rPr lang="en-US" sz="3200" dirty="0">
                    <a:solidFill>
                      <a:srgbClr val="002060"/>
                    </a:solidFill>
                    <a:latin typeface="Times New Roman" panose="02020603050405020304" pitchFamily="18" charset="0"/>
                    <a:cs typeface="Times New Roman" panose="02020603050405020304" pitchFamily="18" charset="0"/>
                  </a:rPr>
                  <a:t>This solution is therefore unique.  Also, if b= 0, it follows that the unique solution to</a:t>
                </a:r>
                <a:endParaRPr lang="en-US" sz="3200" dirty="0" smtClean="0">
                  <a:solidFill>
                    <a:srgbClr val="002060"/>
                  </a:solidFill>
                  <a:latin typeface="Times New Roman" panose="02020603050405020304" pitchFamily="18" charset="0"/>
                  <a:cs typeface="Times New Roman" panose="02020603050405020304" pitchFamily="18" charset="0"/>
                </a:endParaRPr>
              </a:p>
              <a:p>
                <a14:m>
                  <m:oMathPara xmlns:m="http://schemas.openxmlformats.org/officeDocument/2006/math">
                    <m:oMathParaPr>
                      <m:jc m:val="centerGroup"/>
                    </m:oMathParaPr>
                    <m:oMath xmlns:m="http://schemas.openxmlformats.org/officeDocument/2006/math">
                      <m:r>
                        <a:rPr lang="en-US" sz="3200" b="1" i="1" dirty="0" smtClean="0">
                          <a:solidFill>
                            <a:srgbClr val="0000FF"/>
                          </a:solidFill>
                          <a:latin typeface="Cambria Math"/>
                          <a:cs typeface="Times New Roman" panose="02020603050405020304" pitchFamily="18" charset="0"/>
                        </a:rPr>
                        <m:t>𝑨𝒙</m:t>
                      </m:r>
                      <m:r>
                        <a:rPr lang="en-US" sz="3200" b="1" i="1" dirty="0" smtClean="0">
                          <a:solidFill>
                            <a:srgbClr val="0000FF"/>
                          </a:solidFill>
                          <a:latin typeface="Cambria Math"/>
                          <a:cs typeface="Times New Roman" panose="02020603050405020304" pitchFamily="18" charset="0"/>
                        </a:rPr>
                        <m:t> =</m:t>
                      </m:r>
                      <m:r>
                        <a:rPr lang="en-US" sz="3200" b="1" i="1" dirty="0" smtClean="0">
                          <a:solidFill>
                            <a:srgbClr val="0000FF"/>
                          </a:solidFill>
                          <a:latin typeface="Cambria Math"/>
                          <a:cs typeface="Times New Roman" panose="02020603050405020304" pitchFamily="18" charset="0"/>
                        </a:rPr>
                        <m:t>𝟎</m:t>
                      </m:r>
                    </m:oMath>
                  </m:oMathPara>
                </a14:m>
                <a:endParaRPr lang="en-US" sz="3200" dirty="0" smtClean="0">
                  <a:solidFill>
                    <a:srgbClr val="0000FF"/>
                  </a:solidFill>
                  <a:latin typeface="Times New Roman" panose="02020603050405020304" pitchFamily="18" charset="0"/>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sSup>
                        <m:sSupPr>
                          <m:ctrlPr>
                            <a:rPr lang="en-US" sz="3200" b="1" i="1" dirty="0" smtClean="0">
                              <a:solidFill>
                                <a:srgbClr val="0000FF"/>
                              </a:solidFill>
                              <a:latin typeface="Cambria Math"/>
                              <a:cs typeface="Times New Roman" panose="02020603050405020304" pitchFamily="18" charset="0"/>
                            </a:rPr>
                          </m:ctrlPr>
                        </m:sSupPr>
                        <m:e>
                          <m:r>
                            <a:rPr lang="en-US" sz="3200" b="1" i="1" dirty="0" smtClean="0">
                              <a:solidFill>
                                <a:srgbClr val="0000FF"/>
                              </a:solidFill>
                              <a:latin typeface="Cambria Math"/>
                              <a:cs typeface="Times New Roman" panose="02020603050405020304" pitchFamily="18" charset="0"/>
                            </a:rPr>
                            <m:t>𝑨</m:t>
                          </m:r>
                        </m:e>
                        <m:sup>
                          <m:r>
                            <a:rPr lang="en-US" sz="3200" b="1" i="1" dirty="0" smtClean="0">
                              <a:solidFill>
                                <a:srgbClr val="0000FF"/>
                              </a:solidFill>
                              <a:latin typeface="Cambria Math"/>
                              <a:cs typeface="Times New Roman" panose="02020603050405020304" pitchFamily="18" charset="0"/>
                            </a:rPr>
                            <m:t>−</m:t>
                          </m:r>
                          <m:r>
                            <a:rPr lang="en-US" sz="3200" b="1" i="1" dirty="0" smtClean="0">
                              <a:solidFill>
                                <a:srgbClr val="0000FF"/>
                              </a:solidFill>
                              <a:latin typeface="Cambria Math"/>
                              <a:cs typeface="Times New Roman" panose="02020603050405020304" pitchFamily="18" charset="0"/>
                            </a:rPr>
                            <m:t>𝟏</m:t>
                          </m:r>
                        </m:sup>
                      </m:sSup>
                      <m:r>
                        <a:rPr lang="en-US" sz="3200" b="1" i="1" dirty="0" smtClean="0">
                          <a:solidFill>
                            <a:srgbClr val="0000FF"/>
                          </a:solidFill>
                          <a:latin typeface="Cambria Math"/>
                          <a:cs typeface="Times New Roman" panose="02020603050405020304" pitchFamily="18" charset="0"/>
                        </a:rPr>
                        <m:t>𝑨𝒙</m:t>
                      </m:r>
                      <m:r>
                        <a:rPr lang="en-US" sz="3200" b="1" i="1" dirty="0" smtClean="0">
                          <a:solidFill>
                            <a:srgbClr val="0000FF"/>
                          </a:solidFill>
                          <a:latin typeface="Cambria Math"/>
                          <a:cs typeface="Times New Roman" panose="02020603050405020304" pitchFamily="18" charset="0"/>
                        </a:rPr>
                        <m:t> =</m:t>
                      </m:r>
                      <m:sSup>
                        <m:sSupPr>
                          <m:ctrlPr>
                            <a:rPr lang="en-US" sz="3200" b="1" i="1" dirty="0" smtClean="0">
                              <a:solidFill>
                                <a:srgbClr val="0000FF"/>
                              </a:solidFill>
                              <a:latin typeface="Cambria Math"/>
                              <a:cs typeface="Times New Roman" panose="02020603050405020304" pitchFamily="18" charset="0"/>
                            </a:rPr>
                          </m:ctrlPr>
                        </m:sSupPr>
                        <m:e>
                          <m:r>
                            <a:rPr lang="en-US" sz="3200" b="1" i="1" dirty="0" smtClean="0">
                              <a:solidFill>
                                <a:srgbClr val="0000FF"/>
                              </a:solidFill>
                              <a:latin typeface="Cambria Math"/>
                              <a:cs typeface="Times New Roman" panose="02020603050405020304" pitchFamily="18" charset="0"/>
                            </a:rPr>
                            <m:t>𝑨</m:t>
                          </m:r>
                        </m:e>
                        <m:sup>
                          <m:r>
                            <a:rPr lang="en-US" sz="3200" b="1" i="1" dirty="0" smtClean="0">
                              <a:solidFill>
                                <a:srgbClr val="0000FF"/>
                              </a:solidFill>
                              <a:latin typeface="Cambria Math"/>
                              <a:cs typeface="Times New Roman" panose="02020603050405020304" pitchFamily="18" charset="0"/>
                            </a:rPr>
                            <m:t>−</m:t>
                          </m:r>
                          <m:r>
                            <a:rPr lang="en-US" sz="3200" b="1" i="1" dirty="0" smtClean="0">
                              <a:solidFill>
                                <a:srgbClr val="0000FF"/>
                              </a:solidFill>
                              <a:latin typeface="Cambria Math"/>
                              <a:cs typeface="Times New Roman" panose="02020603050405020304" pitchFamily="18" charset="0"/>
                            </a:rPr>
                            <m:t>𝟏</m:t>
                          </m:r>
                        </m:sup>
                      </m:sSup>
                      <m:r>
                        <a:rPr lang="en-US" sz="3200" b="1" i="1" dirty="0" smtClean="0">
                          <a:solidFill>
                            <a:srgbClr val="0000FF"/>
                          </a:solidFill>
                          <a:latin typeface="Cambria Math"/>
                          <a:cs typeface="Times New Roman" panose="02020603050405020304" pitchFamily="18" charset="0"/>
                        </a:rPr>
                        <m:t> </m:t>
                      </m:r>
                      <m:r>
                        <a:rPr lang="en-US" sz="3200" b="1" i="1" dirty="0" smtClean="0">
                          <a:solidFill>
                            <a:srgbClr val="0000FF"/>
                          </a:solidFill>
                          <a:latin typeface="Cambria Math"/>
                          <a:cs typeface="Times New Roman" panose="02020603050405020304" pitchFamily="18" charset="0"/>
                        </a:rPr>
                        <m:t>𝒃</m:t>
                      </m:r>
                    </m:oMath>
                  </m:oMathPara>
                </a14:m>
                <a:endParaRPr lang="en-US" sz="3200" b="1" dirty="0">
                  <a:solidFill>
                    <a:srgbClr val="0000FF"/>
                  </a:solidFill>
                  <a:latin typeface="Times New Roman" panose="02020603050405020304" pitchFamily="18" charset="0"/>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sz="3200" b="1" i="1" dirty="0" smtClean="0">
                          <a:solidFill>
                            <a:srgbClr val="0000FF"/>
                          </a:solidFill>
                          <a:latin typeface="Cambria Math"/>
                          <a:cs typeface="Times New Roman" panose="02020603050405020304" pitchFamily="18" charset="0"/>
                        </a:rPr>
                        <m:t>𝑰𝒙</m:t>
                      </m:r>
                      <m:r>
                        <a:rPr lang="en-US" sz="3200" b="1" i="1" dirty="0">
                          <a:solidFill>
                            <a:srgbClr val="0000FF"/>
                          </a:solidFill>
                          <a:latin typeface="Cambria Math"/>
                          <a:cs typeface="Times New Roman" panose="02020603050405020304" pitchFamily="18" charset="0"/>
                        </a:rPr>
                        <m:t>=</m:t>
                      </m:r>
                      <m:sSup>
                        <m:sSupPr>
                          <m:ctrlPr>
                            <a:rPr lang="en-US" sz="3200" b="1" i="1" dirty="0">
                              <a:solidFill>
                                <a:srgbClr val="0000FF"/>
                              </a:solidFill>
                              <a:latin typeface="Cambria Math"/>
                              <a:cs typeface="Times New Roman" panose="02020603050405020304" pitchFamily="18" charset="0"/>
                            </a:rPr>
                          </m:ctrlPr>
                        </m:sSupPr>
                        <m:e>
                          <m:r>
                            <a:rPr lang="en-US" sz="3200" b="1" i="1" dirty="0">
                              <a:solidFill>
                                <a:srgbClr val="0000FF"/>
                              </a:solidFill>
                              <a:latin typeface="Cambria Math"/>
                              <a:cs typeface="Times New Roman" panose="02020603050405020304" pitchFamily="18" charset="0"/>
                            </a:rPr>
                            <m:t>𝑨</m:t>
                          </m:r>
                        </m:e>
                        <m:sup>
                          <m:r>
                            <a:rPr lang="en-US" sz="3200" b="1" i="1" dirty="0">
                              <a:solidFill>
                                <a:srgbClr val="0000FF"/>
                              </a:solidFill>
                              <a:latin typeface="Cambria Math"/>
                              <a:cs typeface="Times New Roman" panose="02020603050405020304" pitchFamily="18" charset="0"/>
                            </a:rPr>
                            <m:t>−</m:t>
                          </m:r>
                          <m:r>
                            <a:rPr lang="en-US" sz="3200" b="1" i="1" dirty="0">
                              <a:solidFill>
                                <a:srgbClr val="0000FF"/>
                              </a:solidFill>
                              <a:latin typeface="Cambria Math"/>
                              <a:cs typeface="Times New Roman" panose="02020603050405020304" pitchFamily="18" charset="0"/>
                            </a:rPr>
                            <m:t>𝟏</m:t>
                          </m:r>
                        </m:sup>
                      </m:sSup>
                      <m:r>
                        <a:rPr lang="en-US" sz="3200" b="1" i="1" dirty="0">
                          <a:solidFill>
                            <a:srgbClr val="0000FF"/>
                          </a:solidFill>
                          <a:latin typeface="Cambria Math"/>
                          <a:cs typeface="Times New Roman" panose="02020603050405020304" pitchFamily="18" charset="0"/>
                        </a:rPr>
                        <m:t> </m:t>
                      </m:r>
                      <m:r>
                        <a:rPr lang="en-US" sz="3200" b="1" i="1" dirty="0" smtClean="0">
                          <a:solidFill>
                            <a:srgbClr val="0000FF"/>
                          </a:solidFill>
                          <a:latin typeface="Cambria Math"/>
                          <a:cs typeface="Times New Roman" panose="02020603050405020304" pitchFamily="18" charset="0"/>
                        </a:rPr>
                        <m:t>𝟎</m:t>
                      </m:r>
                    </m:oMath>
                  </m:oMathPara>
                </a14:m>
                <a:endParaRPr lang="en-US" sz="3200" b="1" dirty="0">
                  <a:solidFill>
                    <a:srgbClr val="0000FF"/>
                  </a:solidFill>
                  <a:latin typeface="Times New Roman" panose="02020603050405020304" pitchFamily="18" charset="0"/>
                  <a:cs typeface="Times New Roman" panose="020206030504050203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US" sz="3200" b="1" i="1" dirty="0">
                          <a:solidFill>
                            <a:srgbClr val="0000FF"/>
                          </a:solidFill>
                          <a:latin typeface="Cambria Math"/>
                          <a:cs typeface="Times New Roman" panose="02020603050405020304" pitchFamily="18" charset="0"/>
                        </a:rPr>
                        <m:t>𝒙</m:t>
                      </m:r>
                      <m:r>
                        <a:rPr lang="en-US" sz="3200" b="1" i="1" dirty="0">
                          <a:solidFill>
                            <a:srgbClr val="0000FF"/>
                          </a:solidFill>
                          <a:latin typeface="Cambria Math"/>
                          <a:cs typeface="Times New Roman" panose="02020603050405020304" pitchFamily="18" charset="0"/>
                        </a:rPr>
                        <m:t>=</m:t>
                      </m:r>
                      <m:r>
                        <a:rPr lang="en-US" sz="3200" b="1" i="1" dirty="0" smtClean="0">
                          <a:solidFill>
                            <a:srgbClr val="0000FF"/>
                          </a:solidFill>
                          <a:latin typeface="Cambria Math"/>
                          <a:cs typeface="Times New Roman" panose="02020603050405020304" pitchFamily="18" charset="0"/>
                        </a:rPr>
                        <m:t>𝟎</m:t>
                      </m:r>
                    </m:oMath>
                  </m:oMathPara>
                </a14:m>
                <a:endParaRPr lang="en-US" sz="3200" dirty="0">
                  <a:solidFill>
                    <a:srgbClr val="FF0066"/>
                  </a:solidFill>
                  <a:latin typeface="Times New Roman" panose="02020603050405020304" pitchFamily="18" charset="0"/>
                  <a:cs typeface="Times New Roman" panose="02020603050405020304" pitchFamily="18" charset="0"/>
                </a:endParaRPr>
              </a:p>
              <a:p>
                <a:r>
                  <a:rPr lang="en-US" sz="3200" dirty="0" smtClean="0">
                    <a:solidFill>
                      <a:srgbClr val="FF3300"/>
                    </a:solidFill>
                    <a:latin typeface="Times New Roman" panose="02020603050405020304" pitchFamily="18" charset="0"/>
                    <a:cs typeface="Times New Roman" panose="02020603050405020304" pitchFamily="18" charset="0"/>
                  </a:rPr>
                  <a:t>Thus, </a:t>
                </a:r>
                <a:r>
                  <a:rPr lang="en-US" sz="3200" dirty="0">
                    <a:solidFill>
                      <a:srgbClr val="FF3300"/>
                    </a:solidFill>
                    <a:latin typeface="Times New Roman" panose="02020603050405020304" pitchFamily="18" charset="0"/>
                    <a:cs typeface="Times New Roman" panose="02020603050405020304" pitchFamily="18" charset="0"/>
                  </a:rPr>
                  <a:t>if </a:t>
                </a:r>
                <a:r>
                  <a:rPr lang="en-US" sz="3200" dirty="0" smtClean="0">
                    <a:solidFill>
                      <a:srgbClr val="0000FF"/>
                    </a:solidFill>
                    <a:latin typeface="Times New Roman" panose="02020603050405020304" pitchFamily="18" charset="0"/>
                    <a:cs typeface="Times New Roman" panose="02020603050405020304" pitchFamily="18" charset="0"/>
                  </a:rPr>
                  <a:t>A</a:t>
                </a:r>
                <a:r>
                  <a:rPr lang="en-US" sz="3200" dirty="0" smtClean="0">
                    <a:solidFill>
                      <a:srgbClr val="FF3300"/>
                    </a:solidFill>
                    <a:latin typeface="Times New Roman" panose="02020603050405020304" pitchFamily="18" charset="0"/>
                    <a:cs typeface="Times New Roman" panose="02020603050405020304" pitchFamily="18" charset="0"/>
                  </a:rPr>
                  <a:t> is </a:t>
                </a:r>
                <a:r>
                  <a:rPr lang="en-US" sz="3200" dirty="0">
                    <a:solidFill>
                      <a:srgbClr val="FF3300"/>
                    </a:solidFill>
                    <a:latin typeface="Times New Roman" panose="02020603050405020304" pitchFamily="18" charset="0"/>
                    <a:cs typeface="Times New Roman" panose="02020603050405020304" pitchFamily="18" charset="0"/>
                  </a:rPr>
                  <a:t>nonsingular, then the only solution to </a:t>
                </a:r>
                <a14:m>
                  <m:oMath xmlns:m="http://schemas.openxmlformats.org/officeDocument/2006/math">
                    <m:r>
                      <a:rPr lang="en-US" sz="3200" b="1" i="1" dirty="0" smtClean="0">
                        <a:solidFill>
                          <a:srgbClr val="0000FF"/>
                        </a:solidFill>
                        <a:latin typeface="Cambria Math"/>
                        <a:cs typeface="Times New Roman" panose="02020603050405020304" pitchFamily="18" charset="0"/>
                      </a:rPr>
                      <m:t>𝑨𝒙</m:t>
                    </m:r>
                    <m:r>
                      <a:rPr lang="en-US" sz="3200" b="1" i="1" dirty="0" smtClean="0">
                        <a:solidFill>
                          <a:srgbClr val="0000FF"/>
                        </a:solidFill>
                        <a:latin typeface="Cambria Math"/>
                        <a:cs typeface="Times New Roman" panose="02020603050405020304" pitchFamily="18" charset="0"/>
                      </a:rPr>
                      <m:t>= </m:t>
                    </m:r>
                    <m:r>
                      <a:rPr lang="en-US" sz="3200" b="1" i="1" dirty="0" smtClean="0">
                        <a:solidFill>
                          <a:srgbClr val="0000FF"/>
                        </a:solidFill>
                        <a:latin typeface="Cambria Math"/>
                        <a:cs typeface="Times New Roman" panose="02020603050405020304" pitchFamily="18" charset="0"/>
                      </a:rPr>
                      <m:t>𝟎</m:t>
                    </m:r>
                    <m:r>
                      <a:rPr lang="en-US" sz="3200" b="1" i="1" dirty="0" smtClean="0">
                        <a:solidFill>
                          <a:srgbClr val="0000FF"/>
                        </a:solidFill>
                        <a:latin typeface="Cambria Math"/>
                        <a:cs typeface="Times New Roman" panose="02020603050405020304" pitchFamily="18" charset="0"/>
                      </a:rPr>
                      <m:t> </m:t>
                    </m:r>
                  </m:oMath>
                </a14:m>
                <a:r>
                  <a:rPr lang="en-US" sz="3200" dirty="0" smtClean="0">
                    <a:solidFill>
                      <a:srgbClr val="FF3300"/>
                    </a:solidFill>
                    <a:latin typeface="Times New Roman" panose="02020603050405020304" pitchFamily="18" charset="0"/>
                    <a:cs typeface="Times New Roman" panose="02020603050405020304" pitchFamily="18" charset="0"/>
                  </a:rPr>
                  <a:t>is </a:t>
                </a:r>
                <a:r>
                  <a:rPr lang="en-US" sz="3200" dirty="0">
                    <a:solidFill>
                      <a:srgbClr val="FF3300"/>
                    </a:solidFill>
                    <a:latin typeface="Times New Roman" panose="02020603050405020304" pitchFamily="18" charset="0"/>
                    <a:cs typeface="Times New Roman" panose="02020603050405020304" pitchFamily="18" charset="0"/>
                  </a:rPr>
                  <a:t>the trivial solution </a:t>
                </a:r>
                <a14:m>
                  <m:oMath xmlns:m="http://schemas.openxmlformats.org/officeDocument/2006/math">
                    <m:r>
                      <a:rPr lang="en-US" sz="3200" b="1" i="1" dirty="0">
                        <a:solidFill>
                          <a:srgbClr val="0000FF"/>
                        </a:solidFill>
                        <a:latin typeface="Cambria Math"/>
                        <a:cs typeface="Times New Roman" panose="02020603050405020304" pitchFamily="18" charset="0"/>
                      </a:rPr>
                      <m:t>𝒙</m:t>
                    </m:r>
                    <m:r>
                      <a:rPr lang="en-US" sz="3200" b="1" i="1" dirty="0">
                        <a:solidFill>
                          <a:srgbClr val="0000FF"/>
                        </a:solidFill>
                        <a:latin typeface="Cambria Math"/>
                        <a:cs typeface="Times New Roman" panose="02020603050405020304" pitchFamily="18" charset="0"/>
                      </a:rPr>
                      <m:t>=</m:t>
                    </m:r>
                    <m:r>
                      <a:rPr lang="en-US" sz="3200" b="1" i="1" dirty="0">
                        <a:solidFill>
                          <a:srgbClr val="0000FF"/>
                        </a:solidFill>
                        <a:latin typeface="Cambria Math"/>
                        <a:cs typeface="Times New Roman" panose="02020603050405020304" pitchFamily="18" charset="0"/>
                      </a:rPr>
                      <m:t>𝟎</m:t>
                    </m:r>
                  </m:oMath>
                </a14:m>
                <a:endParaRPr lang="en-US" sz="3200" dirty="0">
                  <a:solidFill>
                    <a:srgbClr val="FF0066"/>
                  </a:solidFill>
                  <a:latin typeface="Times New Roman" panose="02020603050405020304" pitchFamily="18" charset="0"/>
                  <a:cs typeface="Times New Roman" panose="02020603050405020304" pitchFamily="18" charset="0"/>
                </a:endParaRPr>
              </a:p>
              <a:p>
                <a:r>
                  <a:rPr lang="en-US" sz="3200" dirty="0">
                    <a:solidFill>
                      <a:srgbClr val="FF3300"/>
                    </a:solidFill>
                    <a:latin typeface="Times New Roman" panose="02020603050405020304" pitchFamily="18" charset="0"/>
                    <a:cs typeface="Times New Roman" panose="02020603050405020304" pitchFamily="18" charset="0"/>
                  </a:rPr>
                  <a:t>. </a:t>
                </a:r>
                <a:endParaRPr lang="en-US" sz="3200" dirty="0">
                  <a:solidFill>
                    <a:srgbClr val="FF3300"/>
                  </a:solidFill>
                  <a:latin typeface="Times New Roman" panose="02020603050405020304" pitchFamily="18" charset="0"/>
                  <a:cs typeface="Times New Roman" panose="02020603050405020304" pitchFamily="18" charset="0"/>
                </a:endParaRPr>
              </a:p>
            </p:txBody>
          </p:sp>
        </mc:Choice>
        <mc:Fallback>
          <p:sp>
            <p:nvSpPr>
              <p:cNvPr id="15" name="Rectangle 14"/>
              <p:cNvSpPr>
                <a:spLocks noRot="1" noChangeAspect="1" noMove="1" noResize="1" noEditPoints="1" noAdjustHandles="1" noChangeArrowheads="1" noChangeShapeType="1" noTextEdit="1"/>
              </p:cNvSpPr>
              <p:nvPr/>
            </p:nvSpPr>
            <p:spPr>
              <a:xfrm>
                <a:off x="186690" y="1717967"/>
                <a:ext cx="10584180" cy="5788892"/>
              </a:xfrm>
              <a:prstGeom prst="rect">
                <a:avLst/>
              </a:prstGeom>
              <a:blipFill rotWithShape="1">
                <a:blip r:embed="rId3"/>
                <a:stretch>
                  <a:fillRect l="-1498" t="-1475" b="-2529"/>
                </a:stretch>
              </a:blipFill>
            </p:spPr>
            <p:txBody>
              <a:bodyPr/>
              <a:lstStyle/>
              <a:p>
                <a:r>
                  <a:rPr lang="en-US">
                    <a:noFill/>
                  </a:rPr>
                  <a:t> </a:t>
                </a:r>
              </a:p>
            </p:txBody>
          </p:sp>
        </mc:Fallback>
      </mc:AlternateContent>
    </p:spTree>
    <p:extLst>
      <p:ext uri="{BB962C8B-B14F-4D97-AF65-F5344CB8AC3E}">
        <p14:creationId xmlns:p14="http://schemas.microsoft.com/office/powerpoint/2010/main" val="140240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5</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p:sp>
        <p:nvSpPr>
          <p:cNvPr id="15" name="Rectangle 14"/>
          <p:cNvSpPr/>
          <p:nvPr/>
        </p:nvSpPr>
        <p:spPr>
          <a:xfrm>
            <a:off x="186690" y="1848592"/>
            <a:ext cx="10584180" cy="1077218"/>
          </a:xfrm>
          <a:prstGeom prst="rect">
            <a:avLst/>
          </a:prstGeom>
        </p:spPr>
        <p:txBody>
          <a:bodyPr wrap="square">
            <a:spAutoFit/>
          </a:bodyPr>
          <a:lstStyle/>
          <a:p>
            <a:pPr algn="just"/>
            <a:r>
              <a:rPr lang="en-US" sz="3200" b="1" dirty="0">
                <a:solidFill>
                  <a:srgbClr val="002060"/>
                </a:solidFill>
                <a:latin typeface="Times New Roman" panose="02020603050405020304" pitchFamily="18" charset="0"/>
                <a:cs typeface="Times New Roman" panose="02020603050405020304" pitchFamily="18" charset="0"/>
              </a:rPr>
              <a:t>A system of linear (algebraic) equations, Ax = b, could have zero, exactly one, or infinitely many solutions. </a:t>
            </a:r>
            <a:endParaRPr lang="en-US" sz="3200" dirty="0">
              <a:solidFill>
                <a:srgbClr val="002060"/>
              </a:solidFill>
            </a:endParaRPr>
          </a:p>
        </p:txBody>
      </p:sp>
      <p:graphicFrame>
        <p:nvGraphicFramePr>
          <p:cNvPr id="10" name="Group 85"/>
          <p:cNvGraphicFramePr>
            <a:graphicFrameLocks noGrp="1"/>
          </p:cNvGraphicFramePr>
          <p:nvPr>
            <p:extLst>
              <p:ext uri="{D42A27DB-BD31-4B8C-83A1-F6EECF244321}">
                <p14:modId xmlns:p14="http://schemas.microsoft.com/office/powerpoint/2010/main" val="1944279447"/>
              </p:ext>
            </p:extLst>
          </p:nvPr>
        </p:nvGraphicFramePr>
        <p:xfrm>
          <a:off x="186690" y="3022828"/>
          <a:ext cx="10584180" cy="4081022"/>
        </p:xfrm>
        <a:graphic>
          <a:graphicData uri="http://schemas.openxmlformats.org/drawingml/2006/table">
            <a:tbl>
              <a:tblPr>
                <a:tableStyleId>{5DA37D80-6434-44D0-A028-1B22A696006F}</a:tableStyleId>
              </a:tblPr>
              <a:tblGrid>
                <a:gridCol w="2486302"/>
                <a:gridCol w="3317292"/>
                <a:gridCol w="4780586"/>
              </a:tblGrid>
              <a:tr h="105664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Type of Linear Equation</a:t>
                      </a:r>
                      <a:endParaRPr kumimoji="0" lang="en-US" sz="2100" b="1"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Number of Solutions</a:t>
                      </a:r>
                      <a:endParaRPr kumimoji="0" lang="en-US" sz="2100" b="1"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c>
                  <a:txBody>
                    <a:bodyPr/>
                    <a:lstStyle/>
                    <a:p>
                      <a:pPr marL="342900" marR="0" lvl="0" indent="-34290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Indication when Solving</a:t>
                      </a:r>
                      <a:endParaRPr kumimoji="0" lang="en-US" sz="2100" b="1"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r>
              <a:tr h="731520">
                <a:tc>
                  <a:txBody>
                    <a:bodyPr/>
                    <a:lstStyle/>
                    <a:p>
                      <a:pPr marL="342900" marR="0" lvl="0" indent="-34290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Conditional</a:t>
                      </a:r>
                      <a:endParaRPr kumimoji="0" lang="en-US" sz="2100" b="1"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c>
                  <a:txBody>
                    <a:bodyPr/>
                    <a:lstStyle/>
                    <a:p>
                      <a:pPr marL="342900" marR="0" lvl="0" indent="-34290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One</a:t>
                      </a:r>
                      <a:endParaRPr kumimoji="0" lang="en-US" sz="2100" b="0"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c>
                  <a:txBody>
                    <a:bodyPr/>
                    <a:lstStyle/>
                    <a:p>
                      <a:pPr marL="342900" marR="0" lvl="0" indent="-34290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Final line is x = a number.</a:t>
                      </a:r>
                      <a:endParaRPr kumimoji="0" lang="en-US" sz="2100" b="0"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r>
              <a:tr h="1056640">
                <a:tc>
                  <a:txBody>
                    <a:bodyPr/>
                    <a:lstStyle/>
                    <a:p>
                      <a:pPr marL="342900" marR="0" lvl="0" indent="-34290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Identity</a:t>
                      </a:r>
                      <a:endParaRPr kumimoji="0" lang="en-US" sz="2100" b="1"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Infinite; solution set {all real numbers}</a:t>
                      </a:r>
                      <a:endParaRPr kumimoji="0" lang="en-US" sz="2100" b="0"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c>
                  <a:txBody>
                    <a:bodyPr/>
                    <a:lstStyle/>
                    <a:p>
                      <a:pPr marL="342900" marR="0" lvl="0" indent="-34290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Final line is true, such as 0 = 0.</a:t>
                      </a:r>
                      <a:endParaRPr kumimoji="0" lang="en-US" sz="2100" b="0"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r>
              <a:tr h="1236222">
                <a:tc>
                  <a:txBody>
                    <a:bodyPr/>
                    <a:lstStyle/>
                    <a:p>
                      <a:pPr marL="342900" marR="0" lvl="0" indent="-34290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Contradiction</a:t>
                      </a:r>
                      <a:endParaRPr kumimoji="0" lang="en-US" sz="2100" b="1"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None; solution set </a:t>
                      </a:r>
                      <a:r>
                        <a:rPr kumimoji="0" lang="en-US" sz="2100" u="none" strike="noStrike" cap="none" normalizeH="0" baseline="0" dirty="0" smtClean="0">
                          <a:ln>
                            <a:noFill/>
                          </a:ln>
                          <a:effectLst/>
                          <a:sym typeface="Symbol" pitchFamily="18" charset="2"/>
                        </a:rPr>
                        <a:t></a:t>
                      </a:r>
                      <a:endParaRPr kumimoji="0" lang="en-US" sz="2100" b="0" i="0" u="none" strike="noStrike" cap="none" normalizeH="0" baseline="0" dirty="0" smtClean="0">
                        <a:ln>
                          <a:noFill/>
                        </a:ln>
                        <a:solidFill>
                          <a:srgbClr val="1E144B"/>
                        </a:solidFill>
                        <a:effectLst/>
                        <a:latin typeface="Arial" charset="0"/>
                        <a:sym typeface="Symbol" pitchFamily="18" charset="2"/>
                      </a:endParaRPr>
                    </a:p>
                  </a:txBody>
                  <a:tcPr marL="109728" marR="109728" marT="48777" marB="48777" anchor="ctr" horzOverflow="overflow">
                    <a:solidFill>
                      <a:schemeClr val="accent4">
                        <a:lumMod val="20000"/>
                        <a:lumOff val="80000"/>
                      </a:schemeClr>
                    </a:solidFill>
                  </a:tcPr>
                </a:tc>
                <a:tc>
                  <a:txBody>
                    <a:bodyPr/>
                    <a:lstStyle/>
                    <a:p>
                      <a:pPr marL="342900" marR="0" lvl="0" indent="-34290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Final line is false, such as</a:t>
                      </a:r>
                    </a:p>
                    <a:p>
                      <a:pPr marL="342900" marR="0" lvl="0" indent="-342900" algn="ctr" defTabSz="914400" rtl="0" eaLnBrk="0" fontAlgn="base" latinLnBrk="0" hangingPunct="0">
                        <a:lnSpc>
                          <a:spcPct val="100000"/>
                        </a:lnSpc>
                        <a:spcBef>
                          <a:spcPct val="20000"/>
                        </a:spcBef>
                        <a:spcAft>
                          <a:spcPct val="0"/>
                        </a:spcAft>
                        <a:buClrTx/>
                        <a:buSzTx/>
                        <a:buFont typeface="Arial" charset="0"/>
                        <a:buNone/>
                        <a:tabLst/>
                      </a:pPr>
                      <a:r>
                        <a:rPr kumimoji="0" lang="en-US" sz="2100" u="none" strike="noStrike" cap="none" normalizeH="0" baseline="0" dirty="0" smtClean="0">
                          <a:ln>
                            <a:noFill/>
                          </a:ln>
                          <a:effectLst/>
                        </a:rPr>
                        <a:t>0 = –20 .</a:t>
                      </a:r>
                      <a:endParaRPr kumimoji="0" lang="en-US" sz="2100" b="0" i="0" u="none" strike="noStrike" cap="none" normalizeH="0" baseline="0" dirty="0" smtClean="0">
                        <a:ln>
                          <a:noFill/>
                        </a:ln>
                        <a:solidFill>
                          <a:srgbClr val="1E144B"/>
                        </a:solidFill>
                        <a:effectLst/>
                        <a:latin typeface="Arial" charset="0"/>
                      </a:endParaRPr>
                    </a:p>
                  </a:txBody>
                  <a:tcPr marL="109728" marR="109728" marT="48777" marB="48777" anchor="ctr" horzOverflow="overflow">
                    <a:solidFill>
                      <a:schemeClr val="accent4">
                        <a:lumMod val="20000"/>
                        <a:lumOff val="80000"/>
                      </a:schemeClr>
                    </a:solidFill>
                  </a:tcPr>
                </a:tc>
              </a:tr>
            </a:tbl>
          </a:graphicData>
        </a:graphic>
      </p:graphicFrame>
    </p:spTree>
    <p:extLst>
      <p:ext uri="{BB962C8B-B14F-4D97-AF65-F5344CB8AC3E}">
        <p14:creationId xmlns:p14="http://schemas.microsoft.com/office/powerpoint/2010/main" val="3293488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6</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15" name="Rectangle 14"/>
              <p:cNvSpPr/>
              <p:nvPr/>
            </p:nvSpPr>
            <p:spPr>
              <a:xfrm>
                <a:off x="186690" y="1848592"/>
                <a:ext cx="10584180" cy="5016758"/>
              </a:xfrm>
              <a:prstGeom prst="rect">
                <a:avLst/>
              </a:prstGeom>
            </p:spPr>
            <p:txBody>
              <a:bodyPr wrap="square">
                <a:spAutoFit/>
              </a:bodyPr>
              <a:lstStyle/>
              <a:p>
                <a:pPr algn="just">
                  <a:spcBef>
                    <a:spcPct val="0"/>
                  </a:spcBef>
                </a:pPr>
                <a:r>
                  <a:rPr lang="en-US" sz="3200" b="1" dirty="0" smtClean="0">
                    <a:solidFill>
                      <a:srgbClr val="002060"/>
                    </a:solidFill>
                    <a:latin typeface="Times New Roman" panose="02020603050405020304" pitchFamily="18" charset="0"/>
                    <a:cs typeface="Times New Roman" panose="02020603050405020304" pitchFamily="18" charset="0"/>
                  </a:rPr>
                  <a:t>Example: </a:t>
                </a:r>
                <a:r>
                  <a:rPr lang="en-US" sz="3200" dirty="0">
                    <a:solidFill>
                      <a:srgbClr val="002060"/>
                    </a:solidFill>
                    <a:latin typeface="Times New Roman" panose="02020603050405020304" pitchFamily="18" charset="0"/>
                    <a:cs typeface="Times New Roman" panose="02020603050405020304" pitchFamily="18" charset="0"/>
                  </a:rPr>
                  <a:t>Solve </a:t>
                </a:r>
                <a:r>
                  <a:rPr lang="en-US" sz="3200" dirty="0" smtClean="0">
                    <a:solidFill>
                      <a:srgbClr val="002060"/>
                    </a:solidFill>
                    <a:latin typeface="Times New Roman" panose="02020603050405020304" pitchFamily="18" charset="0"/>
                    <a:cs typeface="Times New Roman" panose="02020603050405020304" pitchFamily="18" charset="0"/>
                  </a:rPr>
                  <a:t>linear equation</a:t>
                </a:r>
                <a:r>
                  <a:rPr lang="en-US" sz="3200" dirty="0">
                    <a:solidFill>
                      <a:srgbClr val="002060"/>
                    </a:solidFill>
                    <a:latin typeface="Times New Roman" panose="02020603050405020304" pitchFamily="18" charset="0"/>
                    <a:cs typeface="Times New Roman" panose="02020603050405020304" pitchFamily="18" charset="0"/>
                  </a:rPr>
                  <a:t>, Decide whether it is conditional, identity, or contradiction. </a:t>
                </a:r>
              </a:p>
              <a:p>
                <a:pPr>
                  <a:lnSpc>
                    <a:spcPct val="150000"/>
                  </a:lnSpc>
                  <a:spcBef>
                    <a:spcPct val="0"/>
                  </a:spcBef>
                  <a:buClrTx/>
                </a:pPr>
                <a14:m>
                  <m:oMathPara xmlns:m="http://schemas.openxmlformats.org/officeDocument/2006/math">
                    <m:oMathParaPr>
                      <m:jc m:val="centerGroup"/>
                    </m:oMathParaPr>
                    <m:oMath xmlns:m="http://schemas.openxmlformats.org/officeDocument/2006/math">
                      <m:r>
                        <a:rPr lang="en-US" sz="3200" b="0" i="1">
                          <a:solidFill>
                            <a:srgbClr val="002060"/>
                          </a:solidFill>
                          <a:latin typeface="Cambria Math" panose="02040503050406030204" pitchFamily="18" charset="0"/>
                          <a:cs typeface="Times New Roman" panose="02020603050405020304" pitchFamily="18" charset="0"/>
                        </a:rPr>
                        <m:t>5</m:t>
                      </m:r>
                      <m:r>
                        <m:rPr>
                          <m:sty m:val="p"/>
                        </m:rPr>
                        <a:rPr lang="en-US" sz="3200" b="0" i="1">
                          <a:solidFill>
                            <a:srgbClr val="002060"/>
                          </a:solidFill>
                          <a:latin typeface="Cambria Math" panose="02040503050406030204" pitchFamily="18" charset="0"/>
                          <a:cs typeface="Times New Roman" panose="02020603050405020304" pitchFamily="18" charset="0"/>
                        </a:rPr>
                        <m:t>x</m:t>
                      </m:r>
                      <m:r>
                        <a:rPr lang="en-US" sz="3200" b="0">
                          <a:solidFill>
                            <a:srgbClr val="002060"/>
                          </a:solidFill>
                          <a:latin typeface="Cambria Math" panose="02040503050406030204" pitchFamily="18" charset="0"/>
                          <a:cs typeface="Times New Roman" panose="02020603050405020304" pitchFamily="18" charset="0"/>
                        </a:rPr>
                        <m:t>−</m:t>
                      </m:r>
                      <m:r>
                        <a:rPr lang="en-US" sz="3200" b="0" i="1">
                          <a:solidFill>
                            <a:srgbClr val="002060"/>
                          </a:solidFill>
                          <a:latin typeface="Cambria Math" panose="02040503050406030204" pitchFamily="18" charset="0"/>
                          <a:cs typeface="Times New Roman" panose="02020603050405020304" pitchFamily="18" charset="0"/>
                        </a:rPr>
                        <m:t>9</m:t>
                      </m:r>
                      <m:r>
                        <a:rPr lang="en-US" sz="3200" b="0">
                          <a:solidFill>
                            <a:srgbClr val="002060"/>
                          </a:solidFill>
                          <a:latin typeface="Cambria Math" panose="02040503050406030204" pitchFamily="18" charset="0"/>
                          <a:cs typeface="Times New Roman" panose="02020603050405020304" pitchFamily="18" charset="0"/>
                        </a:rPr>
                        <m:t>=</m:t>
                      </m:r>
                      <m:r>
                        <a:rPr lang="en-US" sz="3200" b="0" i="1">
                          <a:solidFill>
                            <a:srgbClr val="002060"/>
                          </a:solidFill>
                          <a:latin typeface="Cambria Math" panose="02040503050406030204" pitchFamily="18" charset="0"/>
                          <a:cs typeface="Times New Roman" panose="02020603050405020304" pitchFamily="18" charset="0"/>
                        </a:rPr>
                        <m:t>4</m:t>
                      </m:r>
                      <m:d>
                        <m:dPr>
                          <m:ctrlPr>
                            <a:rPr lang="en-US" sz="3200" i="1">
                              <a:solidFill>
                                <a:srgbClr val="002060"/>
                              </a:solidFill>
                              <a:latin typeface="Cambria Math"/>
                              <a:cs typeface="Times New Roman" panose="02020603050405020304" pitchFamily="18" charset="0"/>
                            </a:rPr>
                          </m:ctrlPr>
                        </m:dPr>
                        <m:e>
                          <m:r>
                            <m:rPr>
                              <m:sty m:val="p"/>
                            </m:rPr>
                            <a:rPr lang="en-US" sz="3200" b="0" i="1">
                              <a:solidFill>
                                <a:srgbClr val="002060"/>
                              </a:solidFill>
                              <a:latin typeface="Cambria Math" panose="02040503050406030204" pitchFamily="18" charset="0"/>
                              <a:cs typeface="Times New Roman" panose="02020603050405020304" pitchFamily="18" charset="0"/>
                            </a:rPr>
                            <m:t>x</m:t>
                          </m:r>
                          <m:r>
                            <a:rPr lang="en-US" sz="3200" b="0">
                              <a:solidFill>
                                <a:srgbClr val="002060"/>
                              </a:solidFill>
                              <a:latin typeface="Cambria Math" panose="02040503050406030204" pitchFamily="18" charset="0"/>
                              <a:cs typeface="Times New Roman" panose="02020603050405020304" pitchFamily="18" charset="0"/>
                            </a:rPr>
                            <m:t>−</m:t>
                          </m:r>
                          <m:r>
                            <a:rPr lang="en-US" sz="3200" b="0" i="1">
                              <a:solidFill>
                                <a:srgbClr val="002060"/>
                              </a:solidFill>
                              <a:latin typeface="Cambria Math" panose="02040503050406030204" pitchFamily="18" charset="0"/>
                              <a:cs typeface="Times New Roman" panose="02020603050405020304" pitchFamily="18" charset="0"/>
                            </a:rPr>
                            <m:t>3</m:t>
                          </m:r>
                        </m:e>
                      </m:d>
                    </m:oMath>
                    <m:oMath xmlns:m="http://schemas.openxmlformats.org/officeDocument/2006/math">
                      <m:r>
                        <a:rPr lang="en-US" sz="3200" b="0" i="1">
                          <a:solidFill>
                            <a:srgbClr val="0070C0"/>
                          </a:solidFill>
                          <a:latin typeface="Cambria Math" panose="02040503050406030204" pitchFamily="18" charset="0"/>
                          <a:cs typeface="Times New Roman" panose="02020603050405020304" pitchFamily="18" charset="0"/>
                        </a:rPr>
                        <m:t>5</m:t>
                      </m:r>
                      <m:r>
                        <a:rPr lang="en-US" sz="3200" b="0" i="1">
                          <a:solidFill>
                            <a:srgbClr val="0070C0"/>
                          </a:solidFill>
                          <a:latin typeface="Cambria Math" panose="02040503050406030204" pitchFamily="18" charset="0"/>
                          <a:cs typeface="Times New Roman" panose="02020603050405020304" pitchFamily="18" charset="0"/>
                        </a:rPr>
                        <m:t>𝑥</m:t>
                      </m:r>
                      <m:r>
                        <a:rPr lang="en-US" sz="3200" b="0" i="1">
                          <a:solidFill>
                            <a:srgbClr val="0070C0"/>
                          </a:solidFill>
                          <a:latin typeface="Cambria Math" panose="02040503050406030204" pitchFamily="18" charset="0"/>
                          <a:cs typeface="Times New Roman" panose="02020603050405020304" pitchFamily="18" charset="0"/>
                        </a:rPr>
                        <m:t>−9=4</m:t>
                      </m:r>
                      <m:r>
                        <a:rPr lang="en-US" sz="3200" b="0" i="1">
                          <a:solidFill>
                            <a:srgbClr val="0070C0"/>
                          </a:solidFill>
                          <a:latin typeface="Cambria Math" panose="02040503050406030204" pitchFamily="18" charset="0"/>
                          <a:cs typeface="Times New Roman" panose="02020603050405020304" pitchFamily="18" charset="0"/>
                        </a:rPr>
                        <m:t>𝑥</m:t>
                      </m:r>
                      <m:r>
                        <a:rPr lang="en-US" sz="3200" b="0" i="1">
                          <a:solidFill>
                            <a:srgbClr val="0070C0"/>
                          </a:solidFill>
                          <a:latin typeface="Cambria Math" panose="02040503050406030204" pitchFamily="18" charset="0"/>
                          <a:cs typeface="Times New Roman" panose="02020603050405020304" pitchFamily="18" charset="0"/>
                        </a:rPr>
                        <m:t>−12</m:t>
                      </m:r>
                    </m:oMath>
                    <m:oMath xmlns:m="http://schemas.openxmlformats.org/officeDocument/2006/math">
                      <m:r>
                        <a:rPr lang="en-US" sz="3200" b="0" i="1" smtClean="0">
                          <a:solidFill>
                            <a:srgbClr val="FF0066"/>
                          </a:solidFill>
                          <a:latin typeface="Cambria Math" panose="02040503050406030204" pitchFamily="18" charset="0"/>
                          <a:cs typeface="Times New Roman" panose="02020603050405020304" pitchFamily="18" charset="0"/>
                        </a:rPr>
                        <m:t>5</m:t>
                      </m:r>
                      <m:r>
                        <a:rPr lang="en-US" sz="3200" b="0" i="1" smtClean="0">
                          <a:solidFill>
                            <a:srgbClr val="FF0066"/>
                          </a:solidFill>
                          <a:latin typeface="Cambria Math" panose="02040503050406030204" pitchFamily="18" charset="0"/>
                          <a:cs typeface="Times New Roman" panose="02020603050405020304" pitchFamily="18" charset="0"/>
                        </a:rPr>
                        <m:t>𝑥</m:t>
                      </m:r>
                      <m:r>
                        <a:rPr lang="en-US" sz="3200" b="0" i="1" smtClean="0">
                          <a:solidFill>
                            <a:srgbClr val="FF0066"/>
                          </a:solidFill>
                          <a:latin typeface="Cambria Math" panose="02040503050406030204" pitchFamily="18" charset="0"/>
                          <a:cs typeface="Times New Roman" panose="02020603050405020304" pitchFamily="18" charset="0"/>
                        </a:rPr>
                        <m:t>−4</m:t>
                      </m:r>
                      <m:r>
                        <a:rPr lang="en-US" sz="3200" b="0" i="1" smtClean="0">
                          <a:solidFill>
                            <a:srgbClr val="FF0066"/>
                          </a:solidFill>
                          <a:latin typeface="Cambria Math" panose="02040503050406030204" pitchFamily="18" charset="0"/>
                          <a:cs typeface="Times New Roman" panose="02020603050405020304" pitchFamily="18" charset="0"/>
                        </a:rPr>
                        <m:t>𝑥</m:t>
                      </m:r>
                      <m:r>
                        <a:rPr lang="en-US" sz="3200" b="0" i="1" smtClean="0">
                          <a:solidFill>
                            <a:srgbClr val="FF0066"/>
                          </a:solidFill>
                          <a:latin typeface="Cambria Math"/>
                          <a:cs typeface="Times New Roman" panose="02020603050405020304" pitchFamily="18" charset="0"/>
                        </a:rPr>
                        <m:t>−</m:t>
                      </m:r>
                      <m:r>
                        <a:rPr lang="en-US" sz="3200" b="0" i="1">
                          <a:solidFill>
                            <a:srgbClr val="FF0066"/>
                          </a:solidFill>
                          <a:latin typeface="Cambria Math" panose="02040503050406030204" pitchFamily="18" charset="0"/>
                          <a:cs typeface="Times New Roman" panose="02020603050405020304" pitchFamily="18" charset="0"/>
                        </a:rPr>
                        <m:t>9</m:t>
                      </m:r>
                      <m:r>
                        <a:rPr lang="en-US" sz="3200" b="0" i="1" smtClean="0">
                          <a:solidFill>
                            <a:srgbClr val="FF0066"/>
                          </a:solidFill>
                          <a:latin typeface="Cambria Math"/>
                          <a:cs typeface="Times New Roman" panose="02020603050405020304" pitchFamily="18" charset="0"/>
                        </a:rPr>
                        <m:t>+</m:t>
                      </m:r>
                      <m:r>
                        <a:rPr lang="en-US" sz="3200" b="0" i="1">
                          <a:solidFill>
                            <a:srgbClr val="FF0066"/>
                          </a:solidFill>
                          <a:latin typeface="Cambria Math" panose="02040503050406030204" pitchFamily="18" charset="0"/>
                          <a:cs typeface="Times New Roman" panose="02020603050405020304" pitchFamily="18" charset="0"/>
                        </a:rPr>
                        <m:t>12</m:t>
                      </m:r>
                      <m:r>
                        <a:rPr lang="en-US" sz="3200" b="0" i="1" smtClean="0">
                          <a:solidFill>
                            <a:srgbClr val="FF0066"/>
                          </a:solidFill>
                          <a:latin typeface="Cambria Math"/>
                          <a:cs typeface="Times New Roman" panose="02020603050405020304" pitchFamily="18" charset="0"/>
                        </a:rPr>
                        <m:t>=0</m:t>
                      </m:r>
                    </m:oMath>
                    <m:oMath xmlns:m="http://schemas.openxmlformats.org/officeDocument/2006/math">
                      <m:r>
                        <a:rPr lang="en-US" sz="3200" b="0" i="1">
                          <a:solidFill>
                            <a:srgbClr val="0070C0"/>
                          </a:solidFill>
                          <a:latin typeface="Cambria Math" panose="02040503050406030204" pitchFamily="18" charset="0"/>
                          <a:cs typeface="Times New Roman" panose="02020603050405020304" pitchFamily="18" charset="0"/>
                        </a:rPr>
                        <m:t>𝑥</m:t>
                      </m:r>
                      <m:r>
                        <a:rPr lang="en-US" sz="3200" b="0" i="1">
                          <a:solidFill>
                            <a:srgbClr val="0070C0"/>
                          </a:solidFill>
                          <a:latin typeface="Cambria Math" panose="02040503050406030204" pitchFamily="18" charset="0"/>
                          <a:cs typeface="Times New Roman" panose="02020603050405020304" pitchFamily="18" charset="0"/>
                        </a:rPr>
                        <m:t>=−3</m:t>
                      </m:r>
                    </m:oMath>
                  </m:oMathPara>
                </a14:m>
                <a:endParaRPr lang="en-US" sz="3200" dirty="0">
                  <a:solidFill>
                    <a:srgbClr val="0070C0"/>
                  </a:solidFill>
                  <a:latin typeface="Times New Roman" panose="02020603050405020304" pitchFamily="18" charset="0"/>
                  <a:cs typeface="Times New Roman" panose="02020603050405020304" pitchFamily="18" charset="0"/>
                </a:endParaRPr>
              </a:p>
              <a:p>
                <a:pPr>
                  <a:spcBef>
                    <a:spcPct val="0"/>
                  </a:spcBef>
                </a:pPr>
                <a:r>
                  <a:rPr lang="en-US" sz="3200" b="1" dirty="0">
                    <a:solidFill>
                      <a:srgbClr val="FF5050"/>
                    </a:solidFill>
                    <a:latin typeface="Times New Roman" panose="02020603050405020304" pitchFamily="18" charset="0"/>
                    <a:cs typeface="Times New Roman" panose="02020603050405020304" pitchFamily="18" charset="0"/>
                  </a:rPr>
                  <a:t>So, this equation is Conditional </a:t>
                </a:r>
              </a:p>
              <a:p>
                <a:pPr>
                  <a:spcBef>
                    <a:spcPct val="0"/>
                  </a:spcBef>
                </a:pPr>
                <a:r>
                  <a:rPr lang="en-US" sz="3200" dirty="0">
                    <a:solidFill>
                      <a:srgbClr val="FF5050"/>
                    </a:solidFill>
                    <a:latin typeface="Times New Roman" panose="02020603050405020304" pitchFamily="18" charset="0"/>
                    <a:cs typeface="Times New Roman" panose="02020603050405020304" pitchFamily="18" charset="0"/>
                  </a:rPr>
                  <a:t>And solution set = {-3}</a:t>
                </a:r>
              </a:p>
            </p:txBody>
          </p:sp>
        </mc:Choice>
        <mc:Fallback>
          <p:sp>
            <p:nvSpPr>
              <p:cNvPr id="15" name="Rectangle 14"/>
              <p:cNvSpPr>
                <a:spLocks noRot="1" noChangeAspect="1" noMove="1" noResize="1" noEditPoints="1" noAdjustHandles="1" noChangeArrowheads="1" noChangeShapeType="1" noTextEdit="1"/>
              </p:cNvSpPr>
              <p:nvPr/>
            </p:nvSpPr>
            <p:spPr>
              <a:xfrm>
                <a:off x="186690" y="1848592"/>
                <a:ext cx="10584180" cy="5016758"/>
              </a:xfrm>
              <a:prstGeom prst="rect">
                <a:avLst/>
              </a:prstGeom>
              <a:blipFill rotWithShape="1">
                <a:blip r:embed="rId3"/>
                <a:stretch>
                  <a:fillRect l="-1498" t="-1701" r="-1440" b="-2916"/>
                </a:stretch>
              </a:blipFill>
            </p:spPr>
            <p:txBody>
              <a:bodyPr/>
              <a:lstStyle/>
              <a:p>
                <a:r>
                  <a:rPr lang="en-US">
                    <a:noFill/>
                  </a:rPr>
                  <a:t> </a:t>
                </a:r>
              </a:p>
            </p:txBody>
          </p:sp>
        </mc:Fallback>
      </mc:AlternateContent>
    </p:spTree>
    <p:extLst>
      <p:ext uri="{BB962C8B-B14F-4D97-AF65-F5344CB8AC3E}">
        <p14:creationId xmlns:p14="http://schemas.microsoft.com/office/powerpoint/2010/main" val="348420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7</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15" name="Rectangle 14"/>
              <p:cNvSpPr/>
              <p:nvPr/>
            </p:nvSpPr>
            <p:spPr>
              <a:xfrm>
                <a:off x="186690" y="1848592"/>
                <a:ext cx="10584180" cy="5016758"/>
              </a:xfrm>
              <a:prstGeom prst="rect">
                <a:avLst/>
              </a:prstGeom>
            </p:spPr>
            <p:txBody>
              <a:bodyPr wrap="square">
                <a:spAutoFit/>
              </a:bodyPr>
              <a:lstStyle/>
              <a:p>
                <a:pPr algn="just">
                  <a:spcBef>
                    <a:spcPct val="0"/>
                  </a:spcBef>
                </a:pPr>
                <a:r>
                  <a:rPr lang="en-US" sz="3200" b="1" dirty="0" smtClean="0">
                    <a:solidFill>
                      <a:srgbClr val="002060"/>
                    </a:solidFill>
                    <a:latin typeface="Times New Roman" panose="02020603050405020304" pitchFamily="18" charset="0"/>
                    <a:cs typeface="Times New Roman" panose="02020603050405020304" pitchFamily="18" charset="0"/>
                  </a:rPr>
                  <a:t>Example: </a:t>
                </a:r>
                <a:r>
                  <a:rPr lang="en-US" sz="3200" dirty="0">
                    <a:solidFill>
                      <a:srgbClr val="002060"/>
                    </a:solidFill>
                    <a:latin typeface="Times New Roman" panose="02020603050405020304" pitchFamily="18" charset="0"/>
                    <a:cs typeface="Times New Roman" panose="02020603050405020304" pitchFamily="18" charset="0"/>
                  </a:rPr>
                  <a:t>Solve </a:t>
                </a:r>
                <a:r>
                  <a:rPr lang="en-US" sz="3200" dirty="0" smtClean="0">
                    <a:solidFill>
                      <a:srgbClr val="002060"/>
                    </a:solidFill>
                    <a:latin typeface="Times New Roman" panose="02020603050405020304" pitchFamily="18" charset="0"/>
                    <a:cs typeface="Times New Roman" panose="02020603050405020304" pitchFamily="18" charset="0"/>
                  </a:rPr>
                  <a:t>linear equation</a:t>
                </a:r>
                <a:r>
                  <a:rPr lang="en-US" sz="3200" dirty="0">
                    <a:solidFill>
                      <a:srgbClr val="002060"/>
                    </a:solidFill>
                    <a:latin typeface="Times New Roman" panose="02020603050405020304" pitchFamily="18" charset="0"/>
                    <a:cs typeface="Times New Roman" panose="02020603050405020304" pitchFamily="18" charset="0"/>
                  </a:rPr>
                  <a:t>, Decide whether it is conditional, identity, or contradiction. </a:t>
                </a:r>
              </a:p>
              <a:p>
                <a:pPr>
                  <a:lnSpc>
                    <a:spcPct val="150000"/>
                  </a:lnSpc>
                  <a:spcBef>
                    <a:spcPct val="0"/>
                  </a:spcBef>
                  <a:buClrTx/>
                </a:pPr>
                <a14:m>
                  <m:oMathPara xmlns:m="http://schemas.openxmlformats.org/officeDocument/2006/math">
                    <m:oMathParaPr>
                      <m:jc m:val="centerGroup"/>
                    </m:oMathParaPr>
                    <m:oMath xmlns:m="http://schemas.openxmlformats.org/officeDocument/2006/math">
                      <m:r>
                        <a:rPr lang="en-US" sz="3200" b="1">
                          <a:solidFill>
                            <a:srgbClr val="002060"/>
                          </a:solidFill>
                          <a:latin typeface="Cambria Math" panose="02040503050406030204" pitchFamily="18" charset="0"/>
                          <a:cs typeface="Times New Roman" panose="02020603050405020304" pitchFamily="18" charset="0"/>
                        </a:rPr>
                        <m:t>𝟓𝐱</m:t>
                      </m:r>
                      <m:r>
                        <a:rPr lang="en-US" sz="3200" b="1">
                          <a:solidFill>
                            <a:srgbClr val="002060"/>
                          </a:solidFill>
                          <a:latin typeface="Cambria Math" panose="02040503050406030204" pitchFamily="18" charset="0"/>
                          <a:cs typeface="Times New Roman" panose="02020603050405020304" pitchFamily="18" charset="0"/>
                        </a:rPr>
                        <m:t>−</m:t>
                      </m:r>
                      <m:r>
                        <a:rPr lang="en-US" sz="3200" b="1">
                          <a:solidFill>
                            <a:srgbClr val="002060"/>
                          </a:solidFill>
                          <a:latin typeface="Cambria Math" panose="02040503050406030204" pitchFamily="18" charset="0"/>
                          <a:cs typeface="Times New Roman" panose="02020603050405020304" pitchFamily="18" charset="0"/>
                        </a:rPr>
                        <m:t>𝟏𝟓</m:t>
                      </m:r>
                      <m:r>
                        <a:rPr lang="en-US" sz="3200" b="1">
                          <a:solidFill>
                            <a:srgbClr val="002060"/>
                          </a:solidFill>
                          <a:latin typeface="Cambria Math" panose="02040503050406030204" pitchFamily="18" charset="0"/>
                          <a:cs typeface="Times New Roman" panose="02020603050405020304" pitchFamily="18" charset="0"/>
                        </a:rPr>
                        <m:t>=</m:t>
                      </m:r>
                      <m:r>
                        <a:rPr lang="en-US" sz="3200" b="1">
                          <a:solidFill>
                            <a:srgbClr val="002060"/>
                          </a:solidFill>
                          <a:latin typeface="Cambria Math" panose="02040503050406030204" pitchFamily="18" charset="0"/>
                          <a:cs typeface="Times New Roman" panose="02020603050405020304" pitchFamily="18" charset="0"/>
                        </a:rPr>
                        <m:t>𝟓</m:t>
                      </m:r>
                      <m:d>
                        <m:dPr>
                          <m:ctrlPr>
                            <a:rPr lang="en-US" sz="3200" b="1" i="1">
                              <a:solidFill>
                                <a:srgbClr val="002060"/>
                              </a:solidFill>
                              <a:latin typeface="Cambria Math"/>
                              <a:cs typeface="Times New Roman" panose="02020603050405020304" pitchFamily="18" charset="0"/>
                            </a:rPr>
                          </m:ctrlPr>
                        </m:dPr>
                        <m:e>
                          <m:r>
                            <a:rPr lang="en-US" sz="3200" b="1">
                              <a:solidFill>
                                <a:srgbClr val="002060"/>
                              </a:solidFill>
                              <a:latin typeface="Cambria Math" panose="02040503050406030204" pitchFamily="18" charset="0"/>
                              <a:cs typeface="Times New Roman" panose="02020603050405020304" pitchFamily="18" charset="0"/>
                            </a:rPr>
                            <m:t>𝐱</m:t>
                          </m:r>
                          <m:r>
                            <a:rPr lang="en-US" sz="3200" b="1">
                              <a:solidFill>
                                <a:srgbClr val="002060"/>
                              </a:solidFill>
                              <a:latin typeface="Cambria Math" panose="02040503050406030204" pitchFamily="18" charset="0"/>
                              <a:cs typeface="Times New Roman" panose="02020603050405020304" pitchFamily="18" charset="0"/>
                            </a:rPr>
                            <m:t>−</m:t>
                          </m:r>
                          <m:r>
                            <a:rPr lang="en-US" sz="3200" b="1">
                              <a:solidFill>
                                <a:srgbClr val="002060"/>
                              </a:solidFill>
                              <a:latin typeface="Cambria Math" panose="02040503050406030204" pitchFamily="18" charset="0"/>
                              <a:cs typeface="Times New Roman" panose="02020603050405020304" pitchFamily="18" charset="0"/>
                            </a:rPr>
                            <m:t>𝟑</m:t>
                          </m:r>
                        </m:e>
                      </m:d>
                    </m:oMath>
                    <m:oMath xmlns:m="http://schemas.openxmlformats.org/officeDocument/2006/math">
                      <m:r>
                        <a:rPr lang="en-US" sz="3200" b="1" i="1">
                          <a:solidFill>
                            <a:srgbClr val="0070C0"/>
                          </a:solidFill>
                          <a:latin typeface="Cambria Math" panose="02040503050406030204" pitchFamily="18" charset="0"/>
                          <a:cs typeface="Times New Roman" panose="02020603050405020304" pitchFamily="18" charset="0"/>
                        </a:rPr>
                        <m:t>𝟓</m:t>
                      </m:r>
                      <m:r>
                        <a:rPr lang="en-US" sz="3200" b="1" i="1">
                          <a:solidFill>
                            <a:srgbClr val="0070C0"/>
                          </a:solidFill>
                          <a:latin typeface="Cambria Math" panose="02040503050406030204" pitchFamily="18" charset="0"/>
                          <a:cs typeface="Times New Roman" panose="02020603050405020304" pitchFamily="18" charset="0"/>
                        </a:rPr>
                        <m:t>𝒙</m:t>
                      </m:r>
                      <m:r>
                        <a:rPr lang="en-US" sz="3200" b="1" i="1">
                          <a:solidFill>
                            <a:srgbClr val="0070C0"/>
                          </a:solidFill>
                          <a:latin typeface="Cambria Math" panose="02040503050406030204" pitchFamily="18" charset="0"/>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𝟏𝟓</m:t>
                      </m:r>
                      <m:r>
                        <a:rPr lang="en-US" sz="3200" b="1" i="1">
                          <a:solidFill>
                            <a:srgbClr val="0070C0"/>
                          </a:solidFill>
                          <a:latin typeface="Cambria Math" panose="02040503050406030204" pitchFamily="18" charset="0"/>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𝟓</m:t>
                      </m:r>
                      <m:r>
                        <a:rPr lang="en-US" sz="3200" b="1" i="1">
                          <a:solidFill>
                            <a:srgbClr val="0070C0"/>
                          </a:solidFill>
                          <a:latin typeface="Cambria Math" panose="02040503050406030204" pitchFamily="18" charset="0"/>
                          <a:cs typeface="Times New Roman" panose="02020603050405020304" pitchFamily="18" charset="0"/>
                        </a:rPr>
                        <m:t>𝒙</m:t>
                      </m:r>
                      <m:r>
                        <a:rPr lang="en-US" sz="3200" b="1" i="1">
                          <a:solidFill>
                            <a:srgbClr val="0070C0"/>
                          </a:solidFill>
                          <a:latin typeface="Cambria Math" panose="02040503050406030204" pitchFamily="18" charset="0"/>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𝟏𝟓</m:t>
                      </m:r>
                    </m:oMath>
                    <m:oMath xmlns:m="http://schemas.openxmlformats.org/officeDocument/2006/math">
                      <m:r>
                        <a:rPr lang="en-US" sz="3200" b="1" i="1" smtClean="0">
                          <a:solidFill>
                            <a:srgbClr val="FF0066"/>
                          </a:solidFill>
                          <a:latin typeface="Cambria Math" panose="02040503050406030204" pitchFamily="18" charset="0"/>
                          <a:cs typeface="Times New Roman" panose="02020603050405020304" pitchFamily="18" charset="0"/>
                        </a:rPr>
                        <m:t>𝟓</m:t>
                      </m:r>
                      <m:r>
                        <a:rPr lang="en-US" sz="3200" b="1" i="1" smtClean="0">
                          <a:solidFill>
                            <a:srgbClr val="FF0066"/>
                          </a:solidFill>
                          <a:latin typeface="Cambria Math" panose="02040503050406030204" pitchFamily="18" charset="0"/>
                          <a:cs typeface="Times New Roman" panose="02020603050405020304" pitchFamily="18" charset="0"/>
                        </a:rPr>
                        <m:t>𝒙</m:t>
                      </m:r>
                      <m:r>
                        <a:rPr lang="en-US" sz="3200" b="1" i="1" smtClean="0">
                          <a:solidFill>
                            <a:srgbClr val="FF0066"/>
                          </a:solidFill>
                          <a:latin typeface="Cambria Math" panose="02040503050406030204" pitchFamily="18" charset="0"/>
                          <a:cs typeface="Times New Roman" panose="02020603050405020304" pitchFamily="18" charset="0"/>
                        </a:rPr>
                        <m:t>−</m:t>
                      </m:r>
                      <m:r>
                        <a:rPr lang="en-US" sz="3200" b="1" i="1" smtClean="0">
                          <a:solidFill>
                            <a:srgbClr val="FF0066"/>
                          </a:solidFill>
                          <a:latin typeface="Cambria Math" panose="02040503050406030204" pitchFamily="18" charset="0"/>
                          <a:cs typeface="Times New Roman" panose="02020603050405020304" pitchFamily="18" charset="0"/>
                        </a:rPr>
                        <m:t>𝟓</m:t>
                      </m:r>
                      <m:r>
                        <a:rPr lang="en-US" sz="3200" b="1" i="1" smtClean="0">
                          <a:solidFill>
                            <a:srgbClr val="FF0066"/>
                          </a:solidFill>
                          <a:latin typeface="Cambria Math" panose="02040503050406030204" pitchFamily="18" charset="0"/>
                          <a:cs typeface="Times New Roman" panose="02020603050405020304" pitchFamily="18" charset="0"/>
                        </a:rPr>
                        <m:t>𝒙</m:t>
                      </m:r>
                      <m:r>
                        <a:rPr lang="en-US" sz="3200" b="1" i="1" smtClean="0">
                          <a:solidFill>
                            <a:srgbClr val="FF0066"/>
                          </a:solidFill>
                          <a:latin typeface="Cambria Math"/>
                          <a:cs typeface="Times New Roman" panose="02020603050405020304" pitchFamily="18" charset="0"/>
                        </a:rPr>
                        <m:t>−</m:t>
                      </m:r>
                      <m:r>
                        <a:rPr lang="en-US" sz="3200" b="1" i="1">
                          <a:solidFill>
                            <a:srgbClr val="FF0066"/>
                          </a:solidFill>
                          <a:latin typeface="Cambria Math" panose="02040503050406030204" pitchFamily="18" charset="0"/>
                          <a:cs typeface="Times New Roman" panose="02020603050405020304" pitchFamily="18" charset="0"/>
                        </a:rPr>
                        <m:t>𝟏𝟓</m:t>
                      </m:r>
                      <m:r>
                        <a:rPr lang="en-US" sz="3200" b="1" i="1" smtClean="0">
                          <a:solidFill>
                            <a:srgbClr val="FF0066"/>
                          </a:solidFill>
                          <a:latin typeface="Cambria Math"/>
                          <a:cs typeface="Times New Roman" panose="02020603050405020304" pitchFamily="18" charset="0"/>
                        </a:rPr>
                        <m:t>+</m:t>
                      </m:r>
                      <m:r>
                        <a:rPr lang="en-US" sz="3200" b="1" i="1">
                          <a:solidFill>
                            <a:srgbClr val="FF0066"/>
                          </a:solidFill>
                          <a:latin typeface="Cambria Math" panose="02040503050406030204" pitchFamily="18" charset="0"/>
                          <a:cs typeface="Times New Roman" panose="02020603050405020304" pitchFamily="18" charset="0"/>
                        </a:rPr>
                        <m:t>𝟏𝟓</m:t>
                      </m:r>
                      <m:r>
                        <a:rPr lang="en-US" sz="3200" b="1" i="1" smtClean="0">
                          <a:solidFill>
                            <a:srgbClr val="FF0066"/>
                          </a:solidFill>
                          <a:latin typeface="Cambria Math"/>
                          <a:cs typeface="Times New Roman" panose="02020603050405020304" pitchFamily="18" charset="0"/>
                        </a:rPr>
                        <m:t>=</m:t>
                      </m:r>
                      <m:r>
                        <a:rPr lang="en-US" sz="3200" b="1" i="1" smtClean="0">
                          <a:solidFill>
                            <a:srgbClr val="FF0066"/>
                          </a:solidFill>
                          <a:latin typeface="Cambria Math"/>
                          <a:cs typeface="Times New Roman" panose="02020603050405020304" pitchFamily="18" charset="0"/>
                        </a:rPr>
                        <m:t>𝟎</m:t>
                      </m:r>
                    </m:oMath>
                    <m:oMath xmlns:m="http://schemas.openxmlformats.org/officeDocument/2006/math">
                      <m:r>
                        <a:rPr lang="en-US" sz="3200" b="1">
                          <a:solidFill>
                            <a:srgbClr val="0070C0"/>
                          </a:solidFill>
                          <a:latin typeface="Cambria Math" panose="02040503050406030204" pitchFamily="18" charset="0"/>
                          <a:cs typeface="Times New Roman" panose="02020603050405020304" pitchFamily="18" charset="0"/>
                        </a:rPr>
                        <m:t>𝟎</m:t>
                      </m:r>
                      <m:r>
                        <a:rPr lang="en-US" sz="3200" b="1" i="1">
                          <a:solidFill>
                            <a:srgbClr val="0070C0"/>
                          </a:solidFill>
                          <a:latin typeface="Cambria Math" panose="02040503050406030204" pitchFamily="18" charset="0"/>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𝟎</m:t>
                      </m:r>
                    </m:oMath>
                  </m:oMathPara>
                </a14:m>
                <a:endParaRPr lang="en-US" sz="3200" b="1" dirty="0">
                  <a:solidFill>
                    <a:srgbClr val="0070C0"/>
                  </a:solidFill>
                  <a:latin typeface="Times New Roman" panose="02020603050405020304" pitchFamily="18" charset="0"/>
                  <a:cs typeface="Times New Roman" panose="02020603050405020304" pitchFamily="18" charset="0"/>
                </a:endParaRPr>
              </a:p>
              <a:p>
                <a:pPr>
                  <a:spcBef>
                    <a:spcPct val="0"/>
                  </a:spcBef>
                </a:pPr>
                <a:r>
                  <a:rPr lang="en-US" sz="3200" b="1" dirty="0">
                    <a:solidFill>
                      <a:srgbClr val="FF5050"/>
                    </a:solidFill>
                    <a:latin typeface="Times New Roman" panose="02020603050405020304" pitchFamily="18" charset="0"/>
                    <a:cs typeface="Times New Roman" panose="02020603050405020304" pitchFamily="18" charset="0"/>
                  </a:rPr>
                  <a:t>So, this equation is Identity </a:t>
                </a:r>
              </a:p>
              <a:p>
                <a:pPr>
                  <a:spcBef>
                    <a:spcPct val="0"/>
                  </a:spcBef>
                </a:pPr>
                <a:r>
                  <a:rPr lang="en-US" sz="3200" dirty="0">
                    <a:solidFill>
                      <a:srgbClr val="FF5050"/>
                    </a:solidFill>
                    <a:latin typeface="Times New Roman" panose="02020603050405020304" pitchFamily="18" charset="0"/>
                    <a:cs typeface="Times New Roman" panose="02020603050405020304" pitchFamily="18" charset="0"/>
                  </a:rPr>
                  <a:t>And solution set = {real numbers}</a:t>
                </a:r>
              </a:p>
            </p:txBody>
          </p:sp>
        </mc:Choice>
        <mc:Fallback>
          <p:sp>
            <p:nvSpPr>
              <p:cNvPr id="15" name="Rectangle 14"/>
              <p:cNvSpPr>
                <a:spLocks noRot="1" noChangeAspect="1" noMove="1" noResize="1" noEditPoints="1" noAdjustHandles="1" noChangeArrowheads="1" noChangeShapeType="1" noTextEdit="1"/>
              </p:cNvSpPr>
              <p:nvPr/>
            </p:nvSpPr>
            <p:spPr>
              <a:xfrm>
                <a:off x="186690" y="1848592"/>
                <a:ext cx="10584180" cy="5016758"/>
              </a:xfrm>
              <a:prstGeom prst="rect">
                <a:avLst/>
              </a:prstGeom>
              <a:blipFill rotWithShape="1">
                <a:blip r:embed="rId3"/>
                <a:stretch>
                  <a:fillRect l="-1498" t="-1701" r="-1440" b="-2916"/>
                </a:stretch>
              </a:blipFill>
            </p:spPr>
            <p:txBody>
              <a:bodyPr/>
              <a:lstStyle/>
              <a:p>
                <a:r>
                  <a:rPr lang="en-US">
                    <a:noFill/>
                  </a:rPr>
                  <a:t> </a:t>
                </a:r>
              </a:p>
            </p:txBody>
          </p:sp>
        </mc:Fallback>
      </mc:AlternateContent>
    </p:spTree>
    <p:extLst>
      <p:ext uri="{BB962C8B-B14F-4D97-AF65-F5344CB8AC3E}">
        <p14:creationId xmlns:p14="http://schemas.microsoft.com/office/powerpoint/2010/main" val="359101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8</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mc:AlternateContent xmlns:mc="http://schemas.openxmlformats.org/markup-compatibility/2006">
        <mc:Choice xmlns:a14="http://schemas.microsoft.com/office/drawing/2010/main" Requires="a14">
          <p:sp>
            <p:nvSpPr>
              <p:cNvPr id="15" name="Rectangle 14"/>
              <p:cNvSpPr/>
              <p:nvPr/>
            </p:nvSpPr>
            <p:spPr>
              <a:xfrm>
                <a:off x="186690" y="1848592"/>
                <a:ext cx="10584180" cy="5016758"/>
              </a:xfrm>
              <a:prstGeom prst="rect">
                <a:avLst/>
              </a:prstGeom>
            </p:spPr>
            <p:txBody>
              <a:bodyPr wrap="square">
                <a:spAutoFit/>
              </a:bodyPr>
              <a:lstStyle/>
              <a:p>
                <a:pPr algn="just">
                  <a:spcBef>
                    <a:spcPct val="0"/>
                  </a:spcBef>
                </a:pPr>
                <a:r>
                  <a:rPr lang="en-US" sz="3200" b="1" dirty="0" smtClean="0">
                    <a:solidFill>
                      <a:srgbClr val="002060"/>
                    </a:solidFill>
                    <a:latin typeface="Times New Roman" panose="02020603050405020304" pitchFamily="18" charset="0"/>
                    <a:cs typeface="Times New Roman" panose="02020603050405020304" pitchFamily="18" charset="0"/>
                  </a:rPr>
                  <a:t>Example: </a:t>
                </a:r>
                <a:r>
                  <a:rPr lang="en-US" sz="3200" dirty="0">
                    <a:solidFill>
                      <a:srgbClr val="002060"/>
                    </a:solidFill>
                    <a:latin typeface="Times New Roman" panose="02020603050405020304" pitchFamily="18" charset="0"/>
                    <a:cs typeface="Times New Roman" panose="02020603050405020304" pitchFamily="18" charset="0"/>
                  </a:rPr>
                  <a:t>Solve </a:t>
                </a:r>
                <a:r>
                  <a:rPr lang="en-US" sz="3200" dirty="0" smtClean="0">
                    <a:solidFill>
                      <a:srgbClr val="002060"/>
                    </a:solidFill>
                    <a:latin typeface="Times New Roman" panose="02020603050405020304" pitchFamily="18" charset="0"/>
                    <a:cs typeface="Times New Roman" panose="02020603050405020304" pitchFamily="18" charset="0"/>
                  </a:rPr>
                  <a:t>linear equation</a:t>
                </a:r>
                <a:r>
                  <a:rPr lang="en-US" sz="3200" dirty="0">
                    <a:solidFill>
                      <a:srgbClr val="002060"/>
                    </a:solidFill>
                    <a:latin typeface="Times New Roman" panose="02020603050405020304" pitchFamily="18" charset="0"/>
                    <a:cs typeface="Times New Roman" panose="02020603050405020304" pitchFamily="18" charset="0"/>
                  </a:rPr>
                  <a:t>, Decide whether it is conditional, identity, or contradiction. </a:t>
                </a:r>
              </a:p>
              <a:p>
                <a:pPr>
                  <a:lnSpc>
                    <a:spcPct val="150000"/>
                  </a:lnSpc>
                  <a:spcBef>
                    <a:spcPct val="0"/>
                  </a:spcBef>
                  <a:buClrTx/>
                </a:pPr>
                <a14:m>
                  <m:oMathPara xmlns:m="http://schemas.openxmlformats.org/officeDocument/2006/math">
                    <m:oMathParaPr>
                      <m:jc m:val="centerGroup"/>
                    </m:oMathParaPr>
                    <m:oMath xmlns:m="http://schemas.openxmlformats.org/officeDocument/2006/math">
                      <m:r>
                        <a:rPr lang="en-US" sz="3200" b="1">
                          <a:solidFill>
                            <a:srgbClr val="002060"/>
                          </a:solidFill>
                          <a:latin typeface="Cambria Math" panose="02040503050406030204" pitchFamily="18" charset="0"/>
                          <a:cs typeface="Times New Roman" panose="02020603050405020304" pitchFamily="18" charset="0"/>
                        </a:rPr>
                        <m:t>𝟓𝐱</m:t>
                      </m:r>
                      <m:r>
                        <a:rPr lang="en-US" sz="3200" b="1">
                          <a:solidFill>
                            <a:srgbClr val="002060"/>
                          </a:solidFill>
                          <a:latin typeface="Cambria Math" panose="02040503050406030204" pitchFamily="18" charset="0"/>
                          <a:cs typeface="Times New Roman" panose="02020603050405020304" pitchFamily="18" charset="0"/>
                        </a:rPr>
                        <m:t>−</m:t>
                      </m:r>
                      <m:r>
                        <a:rPr lang="en-US" sz="3200" b="1">
                          <a:solidFill>
                            <a:srgbClr val="002060"/>
                          </a:solidFill>
                          <a:latin typeface="Cambria Math" panose="02040503050406030204" pitchFamily="18" charset="0"/>
                          <a:cs typeface="Times New Roman" panose="02020603050405020304" pitchFamily="18" charset="0"/>
                        </a:rPr>
                        <m:t>𝟏𝟓</m:t>
                      </m:r>
                      <m:r>
                        <a:rPr lang="en-US" sz="3200" b="1">
                          <a:solidFill>
                            <a:srgbClr val="002060"/>
                          </a:solidFill>
                          <a:latin typeface="Cambria Math" panose="02040503050406030204" pitchFamily="18" charset="0"/>
                          <a:cs typeface="Times New Roman" panose="02020603050405020304" pitchFamily="18" charset="0"/>
                        </a:rPr>
                        <m:t>=</m:t>
                      </m:r>
                      <m:r>
                        <a:rPr lang="en-US" sz="3200" b="1">
                          <a:solidFill>
                            <a:srgbClr val="002060"/>
                          </a:solidFill>
                          <a:latin typeface="Cambria Math" panose="02040503050406030204" pitchFamily="18" charset="0"/>
                          <a:cs typeface="Times New Roman" panose="02020603050405020304" pitchFamily="18" charset="0"/>
                        </a:rPr>
                        <m:t>𝟓</m:t>
                      </m:r>
                      <m:d>
                        <m:dPr>
                          <m:ctrlPr>
                            <a:rPr lang="en-US" sz="3200" b="1" i="1">
                              <a:solidFill>
                                <a:srgbClr val="002060"/>
                              </a:solidFill>
                              <a:latin typeface="Cambria Math"/>
                              <a:cs typeface="Times New Roman" panose="02020603050405020304" pitchFamily="18" charset="0"/>
                            </a:rPr>
                          </m:ctrlPr>
                        </m:dPr>
                        <m:e>
                          <m:r>
                            <a:rPr lang="en-US" sz="3200" b="1">
                              <a:solidFill>
                                <a:srgbClr val="002060"/>
                              </a:solidFill>
                              <a:latin typeface="Cambria Math" panose="02040503050406030204" pitchFamily="18" charset="0"/>
                              <a:cs typeface="Times New Roman" panose="02020603050405020304" pitchFamily="18" charset="0"/>
                            </a:rPr>
                            <m:t>𝐱</m:t>
                          </m:r>
                          <m:r>
                            <a:rPr lang="en-US" sz="3200" b="1">
                              <a:solidFill>
                                <a:srgbClr val="002060"/>
                              </a:solidFill>
                              <a:latin typeface="Cambria Math" panose="02040503050406030204" pitchFamily="18" charset="0"/>
                              <a:cs typeface="Times New Roman" panose="02020603050405020304" pitchFamily="18" charset="0"/>
                            </a:rPr>
                            <m:t>−</m:t>
                          </m:r>
                          <m:r>
                            <a:rPr lang="en-US" sz="3200" b="1">
                              <a:solidFill>
                                <a:srgbClr val="002060"/>
                              </a:solidFill>
                              <a:latin typeface="Cambria Math" panose="02040503050406030204" pitchFamily="18" charset="0"/>
                              <a:cs typeface="Times New Roman" panose="02020603050405020304" pitchFamily="18" charset="0"/>
                            </a:rPr>
                            <m:t>𝟒</m:t>
                          </m:r>
                        </m:e>
                      </m:d>
                    </m:oMath>
                    <m:oMath xmlns:m="http://schemas.openxmlformats.org/officeDocument/2006/math">
                      <m:r>
                        <a:rPr lang="en-US" sz="3200" b="1" i="1">
                          <a:solidFill>
                            <a:srgbClr val="0070C0"/>
                          </a:solidFill>
                          <a:latin typeface="Cambria Math" panose="02040503050406030204" pitchFamily="18" charset="0"/>
                          <a:cs typeface="Times New Roman" panose="02020603050405020304" pitchFamily="18" charset="0"/>
                        </a:rPr>
                        <m:t>𝟓</m:t>
                      </m:r>
                      <m:r>
                        <a:rPr lang="en-US" sz="3200" b="1" i="1">
                          <a:solidFill>
                            <a:srgbClr val="0070C0"/>
                          </a:solidFill>
                          <a:latin typeface="Cambria Math" panose="02040503050406030204" pitchFamily="18" charset="0"/>
                          <a:cs typeface="Times New Roman" panose="02020603050405020304" pitchFamily="18" charset="0"/>
                        </a:rPr>
                        <m:t>𝒙</m:t>
                      </m:r>
                      <m:r>
                        <a:rPr lang="en-US" sz="3200" b="1" i="1">
                          <a:solidFill>
                            <a:srgbClr val="0070C0"/>
                          </a:solidFill>
                          <a:latin typeface="Cambria Math" panose="02040503050406030204" pitchFamily="18" charset="0"/>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𝟏𝟓</m:t>
                      </m:r>
                      <m:r>
                        <a:rPr lang="en-US" sz="3200" b="1" i="1">
                          <a:solidFill>
                            <a:srgbClr val="0070C0"/>
                          </a:solidFill>
                          <a:latin typeface="Cambria Math" panose="02040503050406030204" pitchFamily="18" charset="0"/>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𝟓</m:t>
                      </m:r>
                      <m:r>
                        <a:rPr lang="en-US" sz="3200" b="1" i="1">
                          <a:solidFill>
                            <a:srgbClr val="0070C0"/>
                          </a:solidFill>
                          <a:latin typeface="Cambria Math" panose="02040503050406030204" pitchFamily="18" charset="0"/>
                          <a:cs typeface="Times New Roman" panose="02020603050405020304" pitchFamily="18" charset="0"/>
                        </a:rPr>
                        <m:t>𝒙</m:t>
                      </m:r>
                      <m:r>
                        <a:rPr lang="en-US" sz="3200" b="1" i="1">
                          <a:solidFill>
                            <a:srgbClr val="0070C0"/>
                          </a:solidFill>
                          <a:latin typeface="Cambria Math" panose="02040503050406030204" pitchFamily="18" charset="0"/>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𝟐𝟎</m:t>
                      </m:r>
                    </m:oMath>
                    <m:oMath xmlns:m="http://schemas.openxmlformats.org/officeDocument/2006/math">
                      <m:r>
                        <a:rPr lang="en-US" sz="3200" b="1" i="1">
                          <a:solidFill>
                            <a:srgbClr val="0070C0"/>
                          </a:solidFill>
                          <a:latin typeface="Cambria Math" panose="02040503050406030204" pitchFamily="18" charset="0"/>
                          <a:cs typeface="Times New Roman" panose="02020603050405020304" pitchFamily="18" charset="0"/>
                        </a:rPr>
                        <m:t>𝟓</m:t>
                      </m:r>
                      <m:r>
                        <a:rPr lang="en-US" sz="3200" b="1" i="1">
                          <a:solidFill>
                            <a:srgbClr val="0070C0"/>
                          </a:solidFill>
                          <a:latin typeface="Cambria Math" panose="02040503050406030204" pitchFamily="18" charset="0"/>
                          <a:cs typeface="Times New Roman" panose="02020603050405020304" pitchFamily="18" charset="0"/>
                        </a:rPr>
                        <m:t>𝒙</m:t>
                      </m:r>
                      <m:r>
                        <a:rPr lang="en-US" sz="3200" b="1" i="1">
                          <a:solidFill>
                            <a:srgbClr val="0070C0"/>
                          </a:solidFill>
                          <a:latin typeface="Cambria Math" panose="02040503050406030204" pitchFamily="18" charset="0"/>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𝟓</m:t>
                      </m:r>
                      <m:r>
                        <a:rPr lang="en-US" sz="3200" b="1" i="1">
                          <a:solidFill>
                            <a:srgbClr val="0070C0"/>
                          </a:solidFill>
                          <a:latin typeface="Cambria Math" panose="02040503050406030204" pitchFamily="18" charset="0"/>
                          <a:cs typeface="Times New Roman" panose="02020603050405020304" pitchFamily="18" charset="0"/>
                        </a:rPr>
                        <m:t>𝒙</m:t>
                      </m:r>
                      <m:r>
                        <a:rPr lang="en-US" sz="3200" b="1" i="1" smtClean="0">
                          <a:solidFill>
                            <a:srgbClr val="0070C0"/>
                          </a:solidFill>
                          <a:latin typeface="Cambria Math"/>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𝟏𝟓</m:t>
                      </m:r>
                      <m:r>
                        <a:rPr lang="en-US" sz="3200" b="1" i="1" smtClean="0">
                          <a:solidFill>
                            <a:srgbClr val="0070C0"/>
                          </a:solidFill>
                          <a:latin typeface="Cambria Math"/>
                          <a:cs typeface="Times New Roman" panose="02020603050405020304" pitchFamily="18" charset="0"/>
                        </a:rPr>
                        <m:t>+</m:t>
                      </m:r>
                      <m:r>
                        <a:rPr lang="en-US" sz="3200" b="1" i="1">
                          <a:solidFill>
                            <a:srgbClr val="0070C0"/>
                          </a:solidFill>
                          <a:latin typeface="Cambria Math" panose="02040503050406030204" pitchFamily="18" charset="0"/>
                          <a:cs typeface="Times New Roman" panose="02020603050405020304" pitchFamily="18" charset="0"/>
                        </a:rPr>
                        <m:t>𝟐𝟎</m:t>
                      </m:r>
                      <m:r>
                        <a:rPr lang="en-US" sz="3200" b="1" i="1" smtClean="0">
                          <a:solidFill>
                            <a:srgbClr val="0070C0"/>
                          </a:solidFill>
                          <a:latin typeface="Cambria Math"/>
                          <a:cs typeface="Times New Roman" panose="02020603050405020304" pitchFamily="18" charset="0"/>
                        </a:rPr>
                        <m:t>=</m:t>
                      </m:r>
                      <m:r>
                        <a:rPr lang="en-US" sz="3200" b="1" i="1" smtClean="0">
                          <a:solidFill>
                            <a:srgbClr val="0070C0"/>
                          </a:solidFill>
                          <a:latin typeface="Cambria Math"/>
                          <a:cs typeface="Times New Roman" panose="02020603050405020304" pitchFamily="18" charset="0"/>
                        </a:rPr>
                        <m:t>𝟎</m:t>
                      </m:r>
                    </m:oMath>
                    <m:oMath xmlns:m="http://schemas.openxmlformats.org/officeDocument/2006/math">
                      <m:r>
                        <a:rPr lang="en-US" sz="3200" b="1" i="0" smtClean="0">
                          <a:solidFill>
                            <a:srgbClr val="FF0066"/>
                          </a:solidFill>
                          <a:latin typeface="Cambria Math"/>
                          <a:cs typeface="Times New Roman" panose="02020603050405020304" pitchFamily="18" charset="0"/>
                        </a:rPr>
                        <m:t>𝟓</m:t>
                      </m:r>
                      <m:r>
                        <a:rPr lang="en-US" sz="3200" b="1" i="1">
                          <a:solidFill>
                            <a:srgbClr val="FF0066"/>
                          </a:solidFill>
                          <a:latin typeface="Cambria Math" panose="02040503050406030204" pitchFamily="18" charset="0"/>
                          <a:cs typeface="Times New Roman" panose="02020603050405020304" pitchFamily="18" charset="0"/>
                        </a:rPr>
                        <m:t>=</m:t>
                      </m:r>
                      <m:r>
                        <a:rPr lang="en-US" sz="3200" b="1" i="1" smtClean="0">
                          <a:solidFill>
                            <a:srgbClr val="FF0066"/>
                          </a:solidFill>
                          <a:latin typeface="Cambria Math"/>
                          <a:cs typeface="Times New Roman" panose="02020603050405020304" pitchFamily="18" charset="0"/>
                        </a:rPr>
                        <m:t>𝟎</m:t>
                      </m:r>
                    </m:oMath>
                  </m:oMathPara>
                </a14:m>
                <a:endParaRPr lang="en-US" sz="3200" b="1" dirty="0">
                  <a:solidFill>
                    <a:srgbClr val="FF0066"/>
                  </a:solidFill>
                  <a:latin typeface="Times New Roman" panose="02020603050405020304" pitchFamily="18" charset="0"/>
                  <a:cs typeface="Times New Roman" panose="02020603050405020304" pitchFamily="18" charset="0"/>
                </a:endParaRPr>
              </a:p>
              <a:p>
                <a:pPr>
                  <a:spcBef>
                    <a:spcPct val="0"/>
                  </a:spcBef>
                </a:pPr>
                <a:r>
                  <a:rPr lang="en-US" sz="3200" b="1" dirty="0">
                    <a:solidFill>
                      <a:srgbClr val="FF5050"/>
                    </a:solidFill>
                    <a:latin typeface="Times New Roman" panose="02020603050405020304" pitchFamily="18" charset="0"/>
                    <a:cs typeface="Times New Roman" panose="02020603050405020304" pitchFamily="18" charset="0"/>
                  </a:rPr>
                  <a:t>So, this equation is Contradiction </a:t>
                </a:r>
              </a:p>
              <a:p>
                <a:pPr>
                  <a:spcBef>
                    <a:spcPct val="0"/>
                  </a:spcBef>
                </a:pPr>
                <a:r>
                  <a:rPr lang="en-US" sz="3200" dirty="0">
                    <a:solidFill>
                      <a:srgbClr val="FF5050"/>
                    </a:solidFill>
                    <a:latin typeface="Times New Roman" panose="02020603050405020304" pitchFamily="18" charset="0"/>
                    <a:cs typeface="Times New Roman" panose="02020603050405020304" pitchFamily="18" charset="0"/>
                  </a:rPr>
                  <a:t>And solution set = {} or no solution </a:t>
                </a:r>
              </a:p>
            </p:txBody>
          </p:sp>
        </mc:Choice>
        <mc:Fallback>
          <p:sp>
            <p:nvSpPr>
              <p:cNvPr id="15" name="Rectangle 14"/>
              <p:cNvSpPr>
                <a:spLocks noRot="1" noChangeAspect="1" noMove="1" noResize="1" noEditPoints="1" noAdjustHandles="1" noChangeArrowheads="1" noChangeShapeType="1" noTextEdit="1"/>
              </p:cNvSpPr>
              <p:nvPr/>
            </p:nvSpPr>
            <p:spPr>
              <a:xfrm>
                <a:off x="186690" y="1848592"/>
                <a:ext cx="10584180" cy="5016758"/>
              </a:xfrm>
              <a:prstGeom prst="rect">
                <a:avLst/>
              </a:prstGeom>
              <a:blipFill rotWithShape="1">
                <a:blip r:embed="rId3"/>
                <a:stretch>
                  <a:fillRect l="-1498" t="-1701" r="-1440" b="-2916"/>
                </a:stretch>
              </a:blipFill>
            </p:spPr>
            <p:txBody>
              <a:bodyPr/>
              <a:lstStyle/>
              <a:p>
                <a:r>
                  <a:rPr lang="en-US">
                    <a:noFill/>
                  </a:rPr>
                  <a:t> </a:t>
                </a:r>
              </a:p>
            </p:txBody>
          </p:sp>
        </mc:Fallback>
      </mc:AlternateContent>
    </p:spTree>
    <p:extLst>
      <p:ext uri="{BB962C8B-B14F-4D97-AF65-F5344CB8AC3E}">
        <p14:creationId xmlns:p14="http://schemas.microsoft.com/office/powerpoint/2010/main" val="359101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ISHIK UNIVERSITY"/>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981" t="13373" r="40910" b="12781"/>
          <a:stretch/>
        </p:blipFill>
        <p:spPr bwMode="auto">
          <a:xfrm>
            <a:off x="9744891" y="0"/>
            <a:ext cx="1227908" cy="9927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62102" y="272034"/>
            <a:ext cx="10057964" cy="860146"/>
          </a:xfrm>
        </p:spPr>
        <p:txBody>
          <a:bodyPr anchor="ctr">
            <a:noAutofit/>
          </a:bodyPr>
          <a:lstStyle/>
          <a:p>
            <a:pPr marL="0" indent="12700">
              <a:lnSpc>
                <a:spcPct val="150000"/>
              </a:lnSpc>
            </a:pPr>
            <a:r>
              <a:rPr lang="en-US" altLang="en-US" sz="3600" b="1" dirty="0" smtClean="0">
                <a:solidFill>
                  <a:schemeClr val="accent3">
                    <a:lumMod val="75000"/>
                  </a:schemeClr>
                </a:solidFill>
              </a:rPr>
              <a:t>Linear System </a:t>
            </a:r>
            <a:endParaRPr lang="en-US" altLang="en-US" sz="3600" b="1" dirty="0">
              <a:solidFill>
                <a:schemeClr val="accent3">
                  <a:lumMod val="75000"/>
                </a:schemeClr>
              </a:solidFill>
            </a:endParaRPr>
          </a:p>
        </p:txBody>
      </p:sp>
      <p:cxnSp>
        <p:nvCxnSpPr>
          <p:cNvPr id="7" name="Straight Connector 6"/>
          <p:cNvCxnSpPr/>
          <p:nvPr/>
        </p:nvCxnSpPr>
        <p:spPr>
          <a:xfrm>
            <a:off x="186690" y="7215378"/>
            <a:ext cx="10607040" cy="0"/>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1430" y="36838"/>
            <a:ext cx="2146742" cy="369332"/>
          </a:xfrm>
          <a:prstGeom prst="rect">
            <a:avLst/>
          </a:prstGeom>
          <a:solidFill>
            <a:schemeClr val="bg1"/>
          </a:solidFill>
        </p:spPr>
        <p:txBody>
          <a:bodyPr wrap="none">
            <a:spAutoFit/>
          </a:bodyPr>
          <a:lstStyle/>
          <a:p>
            <a:r>
              <a:rPr lang="en-US" b="1" dirty="0" err="1">
                <a:solidFill>
                  <a:srgbClr val="002060"/>
                </a:solidFill>
              </a:rPr>
              <a:t>Ishik</a:t>
            </a:r>
            <a:r>
              <a:rPr lang="en-US" b="1" dirty="0">
                <a:solidFill>
                  <a:srgbClr val="002060"/>
                </a:solidFill>
              </a:rPr>
              <a:t> University </a:t>
            </a:r>
          </a:p>
        </p:txBody>
      </p:sp>
      <p:sp>
        <p:nvSpPr>
          <p:cNvPr id="14" name="Slide Number Placeholder 2"/>
          <p:cNvSpPr>
            <a:spLocks noGrp="1"/>
          </p:cNvSpPr>
          <p:nvPr>
            <p:ph type="sldNum" sz="quarter" idx="12"/>
          </p:nvPr>
        </p:nvSpPr>
        <p:spPr>
          <a:xfrm>
            <a:off x="10222230" y="7241286"/>
            <a:ext cx="548640" cy="397256"/>
          </a:xfrm>
          <a:ln>
            <a:noFill/>
          </a:ln>
        </p:spPr>
        <p:txBody>
          <a:bodyPr/>
          <a:lstStyle/>
          <a:p>
            <a:fld id="{FE6A4550-FEA3-42B1-9811-A39177F5FC3B}" type="slidenum">
              <a:rPr lang="en-US" smtClean="0">
                <a:solidFill>
                  <a:srgbClr val="002060"/>
                </a:solidFill>
              </a:rPr>
              <a:t>9</a:t>
            </a:fld>
            <a:endParaRPr lang="en-US" dirty="0">
              <a:solidFill>
                <a:srgbClr val="002060"/>
              </a:solidFill>
            </a:endParaRPr>
          </a:p>
        </p:txBody>
      </p:sp>
      <p:sp>
        <p:nvSpPr>
          <p:cNvPr id="9" name="Footer Placeholder 5"/>
          <p:cNvSpPr>
            <a:spLocks noGrp="1"/>
          </p:cNvSpPr>
          <p:nvPr>
            <p:ph type="ftr" sz="quarter" idx="11"/>
          </p:nvPr>
        </p:nvSpPr>
        <p:spPr>
          <a:xfrm>
            <a:off x="102869" y="7293822"/>
            <a:ext cx="9642021" cy="413808"/>
          </a:xfrm>
        </p:spPr>
        <p:txBody>
          <a:bodyPr/>
          <a:lstStyle/>
          <a:p>
            <a:pPr algn="l"/>
            <a:r>
              <a:rPr lang="en-US" sz="1400" b="1" dirty="0" smtClean="0">
                <a:solidFill>
                  <a:srgbClr val="CC0066"/>
                </a:solidFill>
                <a:latin typeface="+mj-lt"/>
              </a:rPr>
              <a:t> Faculty of Engineering – Differential Equations – Lecture </a:t>
            </a:r>
            <a:r>
              <a:rPr lang="en-US" sz="1400" b="1" dirty="0">
                <a:solidFill>
                  <a:srgbClr val="CC0066"/>
                </a:solidFill>
                <a:latin typeface="+mj-lt"/>
              </a:rPr>
              <a:t> </a:t>
            </a:r>
            <a:r>
              <a:rPr lang="en-US" sz="1400" b="1" dirty="0" smtClean="0">
                <a:solidFill>
                  <a:srgbClr val="CC0066"/>
                </a:solidFill>
                <a:latin typeface="+mj-lt"/>
              </a:rPr>
              <a:t>9 </a:t>
            </a:r>
            <a:r>
              <a:rPr lang="en-US" sz="1400" b="1" dirty="0" smtClean="0">
                <a:solidFill>
                  <a:srgbClr val="CC0066"/>
                </a:solidFill>
                <a:latin typeface="+mj-lt"/>
              </a:rPr>
              <a:t>– </a:t>
            </a:r>
            <a:r>
              <a:rPr lang="en-US" sz="1400" b="1" dirty="0" smtClean="0">
                <a:solidFill>
                  <a:srgbClr val="CC0066"/>
                </a:solidFill>
                <a:latin typeface="+mj-lt"/>
              </a:rPr>
              <a:t>System of Linear Differential Equations  </a:t>
            </a:r>
            <a:endParaRPr lang="en-US" sz="1400" b="1" dirty="0">
              <a:solidFill>
                <a:srgbClr val="CC0066"/>
              </a:solidFill>
              <a:latin typeface="+mj-lt"/>
            </a:endParaRPr>
          </a:p>
        </p:txBody>
      </p:sp>
      <p:sp>
        <p:nvSpPr>
          <p:cNvPr id="15" name="Rectangle 14"/>
          <p:cNvSpPr/>
          <p:nvPr/>
        </p:nvSpPr>
        <p:spPr>
          <a:xfrm>
            <a:off x="186690" y="1848592"/>
            <a:ext cx="10584180" cy="4278094"/>
          </a:xfrm>
          <a:prstGeom prst="rect">
            <a:avLst/>
          </a:prstGeom>
        </p:spPr>
        <p:txBody>
          <a:bodyPr wrap="square">
            <a:spAutoFit/>
          </a:bodyPr>
          <a:lstStyle/>
          <a:p>
            <a:pPr algn="ctr">
              <a:lnSpc>
                <a:spcPct val="150000"/>
              </a:lnSpc>
            </a:pPr>
            <a:r>
              <a:rPr lang="en-US" sz="3200" b="1" dirty="0">
                <a:solidFill>
                  <a:srgbClr val="FF0066"/>
                </a:solidFill>
                <a:latin typeface="Times New Roman" panose="02020603050405020304" pitchFamily="18" charset="0"/>
                <a:cs typeface="Times New Roman" panose="02020603050405020304" pitchFamily="18" charset="0"/>
              </a:rPr>
              <a:t>Ax = </a:t>
            </a:r>
            <a:r>
              <a:rPr lang="en-US" sz="3200" b="1" dirty="0" smtClean="0">
                <a:solidFill>
                  <a:srgbClr val="FF0066"/>
                </a:solidFill>
                <a:latin typeface="Times New Roman" panose="02020603050405020304" pitchFamily="18" charset="0"/>
                <a:cs typeface="Times New Roman" panose="02020603050405020304" pitchFamily="18" charset="0"/>
              </a:rPr>
              <a:t>b</a:t>
            </a:r>
          </a:p>
          <a:p>
            <a:pPr algn="ctr"/>
            <a:endParaRPr lang="en-US" sz="3200" dirty="0" smtClean="0">
              <a:solidFill>
                <a:srgbClr val="FF0066"/>
              </a:solidFill>
              <a:latin typeface="Times New Roman" panose="02020603050405020304" pitchFamily="18" charset="0"/>
              <a:cs typeface="Times New Roman" panose="02020603050405020304" pitchFamily="18" charset="0"/>
            </a:endParaRPr>
          </a:p>
          <a:p>
            <a:pPr algn="just"/>
            <a:r>
              <a:rPr lang="en-US" sz="3200" dirty="0" smtClean="0">
                <a:solidFill>
                  <a:srgbClr val="002060"/>
                </a:solidFill>
                <a:latin typeface="Times New Roman" panose="02020603050405020304" pitchFamily="18" charset="0"/>
                <a:cs typeface="Times New Roman" panose="02020603050405020304" pitchFamily="18" charset="0"/>
              </a:rPr>
              <a:t>If </a:t>
            </a:r>
            <a:r>
              <a:rPr lang="en-US" sz="3200" dirty="0">
                <a:solidFill>
                  <a:srgbClr val="002060"/>
                </a:solidFill>
                <a:latin typeface="Times New Roman" panose="02020603050405020304" pitchFamily="18" charset="0"/>
                <a:cs typeface="Times New Roman" panose="02020603050405020304" pitchFamily="18" charset="0"/>
              </a:rPr>
              <a:t>the vector b on the right-hand side is the zero vector, then the system is called </a:t>
            </a:r>
            <a:r>
              <a:rPr lang="en-US" sz="3200" b="1" dirty="0">
                <a:solidFill>
                  <a:srgbClr val="FF0066"/>
                </a:solidFill>
                <a:latin typeface="Times New Roman" panose="02020603050405020304" pitchFamily="18" charset="0"/>
                <a:cs typeface="Times New Roman" panose="02020603050405020304" pitchFamily="18" charset="0"/>
              </a:rPr>
              <a:t>homogeneous</a:t>
            </a:r>
            <a:r>
              <a:rPr lang="en-US" sz="3200" dirty="0">
                <a:solidFill>
                  <a:srgbClr val="002060"/>
                </a:solidFill>
                <a:latin typeface="Times New Roman" panose="02020603050405020304" pitchFamily="18" charset="0"/>
                <a:cs typeface="Times New Roman" panose="02020603050405020304" pitchFamily="18" charset="0"/>
              </a:rPr>
              <a:t>.  A homogeneous linear system </a:t>
            </a:r>
            <a:r>
              <a:rPr lang="en-US" sz="3200" dirty="0">
                <a:solidFill>
                  <a:srgbClr val="FF3300"/>
                </a:solidFill>
                <a:latin typeface="Times New Roman" panose="02020603050405020304" pitchFamily="18" charset="0"/>
                <a:cs typeface="Times New Roman" panose="02020603050405020304" pitchFamily="18" charset="0"/>
              </a:rPr>
              <a:t>always has a solution</a:t>
            </a:r>
            <a:r>
              <a:rPr lang="en-US" sz="3200" dirty="0">
                <a:solidFill>
                  <a:srgbClr val="002060"/>
                </a:solidFill>
                <a:latin typeface="Times New Roman" panose="02020603050405020304" pitchFamily="18" charset="0"/>
                <a:cs typeface="Times New Roman" panose="02020603050405020304" pitchFamily="18" charset="0"/>
              </a:rPr>
              <a:t>, namely the all-zero solution (that is, the origin).  This solution is called the </a:t>
            </a:r>
            <a:r>
              <a:rPr lang="en-US" sz="3200" b="1" dirty="0">
                <a:solidFill>
                  <a:srgbClr val="0000FF"/>
                </a:solidFill>
                <a:latin typeface="Times New Roman" panose="02020603050405020304" pitchFamily="18" charset="0"/>
                <a:cs typeface="Times New Roman" panose="02020603050405020304" pitchFamily="18" charset="0"/>
              </a:rPr>
              <a:t>trivial solution</a:t>
            </a:r>
            <a:r>
              <a:rPr lang="en-US" sz="3200" dirty="0">
                <a:solidFill>
                  <a:srgbClr val="002060"/>
                </a:solidFill>
                <a:latin typeface="Times New Roman" panose="02020603050405020304" pitchFamily="18" charset="0"/>
                <a:cs typeface="Times New Roman" panose="02020603050405020304" pitchFamily="18" charset="0"/>
              </a:rPr>
              <a:t> of the system.  Therefore, a homogeneous linear system </a:t>
            </a:r>
            <a:r>
              <a:rPr lang="en-US" sz="3200" b="1" dirty="0">
                <a:solidFill>
                  <a:srgbClr val="0000FF"/>
                </a:solidFill>
                <a:latin typeface="Times New Roman" panose="02020603050405020304" pitchFamily="18" charset="0"/>
                <a:cs typeface="Times New Roman" panose="02020603050405020304" pitchFamily="18" charset="0"/>
              </a:rPr>
              <a:t>Ax = 0 </a:t>
            </a:r>
            <a:r>
              <a:rPr lang="en-US" sz="3200" dirty="0">
                <a:solidFill>
                  <a:srgbClr val="002060"/>
                </a:solidFill>
                <a:latin typeface="Times New Roman" panose="02020603050405020304" pitchFamily="18" charset="0"/>
                <a:cs typeface="Times New Roman" panose="02020603050405020304" pitchFamily="18" charset="0"/>
              </a:rPr>
              <a:t>could have </a:t>
            </a:r>
            <a:r>
              <a:rPr lang="en-US" sz="3200" dirty="0">
                <a:solidFill>
                  <a:srgbClr val="FF0066"/>
                </a:solidFill>
                <a:latin typeface="Times New Roman" panose="02020603050405020304" pitchFamily="18" charset="0"/>
                <a:cs typeface="Times New Roman" panose="02020603050405020304" pitchFamily="18" charset="0"/>
              </a:rPr>
              <a:t>either exactly one solution, or infinitely many solutions</a:t>
            </a:r>
            <a:r>
              <a:rPr lang="en-US" sz="3200" dirty="0">
                <a:solidFill>
                  <a:srgbClr val="002060"/>
                </a:solidFill>
                <a:latin typeface="Times New Roman" panose="02020603050405020304" pitchFamily="18" charset="0"/>
                <a:cs typeface="Times New Roman" panose="02020603050405020304" pitchFamily="18" charset="0"/>
              </a:rPr>
              <a:t>. </a:t>
            </a:r>
            <a:endParaRPr lang="en-US" sz="3200" dirty="0">
              <a:solidFill>
                <a:srgbClr val="002060"/>
              </a:solidFill>
            </a:endParaRPr>
          </a:p>
        </p:txBody>
      </p:sp>
    </p:spTree>
    <p:extLst>
      <p:ext uri="{BB962C8B-B14F-4D97-AF65-F5344CB8AC3E}">
        <p14:creationId xmlns:p14="http://schemas.microsoft.com/office/powerpoint/2010/main" val="952074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p:cTn id="10" dur="1000" fill="hold"/>
                                        <p:tgtEl>
                                          <p:spTgt spid="14"/>
                                        </p:tgtEl>
                                        <p:attrNameLst>
                                          <p:attrName>ppt_w</p:attrName>
                                        </p:attrNameLst>
                                      </p:cBhvr>
                                      <p:tavLst>
                                        <p:tav tm="0">
                                          <p:val>
                                            <p:fltVal val="0"/>
                                          </p:val>
                                        </p:tav>
                                        <p:tav tm="100000">
                                          <p:val>
                                            <p:strVal val="#ppt_w"/>
                                          </p:val>
                                        </p:tav>
                                      </p:tavLst>
                                    </p:anim>
                                    <p:anim calcmode="lin" valueType="num">
                                      <p:cBhvr>
                                        <p:cTn id="11" dur="1000" fill="hold"/>
                                        <p:tgtEl>
                                          <p:spTgt spid="14"/>
                                        </p:tgtEl>
                                        <p:attrNameLst>
                                          <p:attrName>ppt_h</p:attrName>
                                        </p:attrNameLst>
                                      </p:cBhvr>
                                      <p:tavLst>
                                        <p:tav tm="0">
                                          <p:val>
                                            <p:fltVal val="0"/>
                                          </p:val>
                                        </p:tav>
                                        <p:tav tm="100000">
                                          <p:val>
                                            <p:strVal val="#ppt_h"/>
                                          </p:val>
                                        </p:tav>
                                      </p:tavLst>
                                    </p:anim>
                                    <p:anim calcmode="lin" valueType="num">
                                      <p:cBhvr>
                                        <p:cTn id="12" dur="1000" fill="hold"/>
                                        <p:tgtEl>
                                          <p:spTgt spid="14"/>
                                        </p:tgtEl>
                                        <p:attrNameLst>
                                          <p:attrName>style.rotation</p:attrName>
                                        </p:attrNameLst>
                                      </p:cBhvr>
                                      <p:tavLst>
                                        <p:tav tm="0">
                                          <p:val>
                                            <p:fltVal val="90"/>
                                          </p:val>
                                        </p:tav>
                                        <p:tav tm="100000">
                                          <p:val>
                                            <p:fltVal val="0"/>
                                          </p:val>
                                        </p:tav>
                                      </p:tavLst>
                                    </p:anim>
                                    <p:animEffect transition="in" filter="fade">
                                      <p:cBhvr>
                                        <p:cTn id="13" dur="1000"/>
                                        <p:tgtEl>
                                          <p:spTgt spid="14"/>
                                        </p:tgtEl>
                                      </p:cBhvr>
                                    </p:animEffect>
                                  </p:childTnLst>
                                </p:cTn>
                              </p:par>
                              <p:par>
                                <p:cTn id="14" presetID="3" presetClass="emph" presetSubtype="6" fill="hold" grpId="0" nodeType="withEffect">
                                  <p:stCondLst>
                                    <p:cond delay="0"/>
                                  </p:stCondLst>
                                  <p:childTnLst>
                                    <p:animClr clrSpc="hsl" dir="cw">
                                      <p:cBhvr override="childStyle">
                                        <p:cTn id="15" dur="2000" fill="hold"/>
                                        <p:tgtEl>
                                          <p:spTgt spid="9"/>
                                        </p:tgtEl>
                                        <p:attrNameLst>
                                          <p:attrName>style.color</p:attrName>
                                        </p:attrNameLst>
                                      </p:cBhvr>
                                      <p:to>
                                        <a:srgbClr val="00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5526</TotalTime>
  <Words>953</Words>
  <Application>Microsoft Office PowerPoint</Application>
  <PresentationFormat>Custom</PresentationFormat>
  <Paragraphs>114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Civic</vt:lpstr>
      <vt:lpstr>Lecture 9 System of Linear Differential Equations  fall semester </vt:lpstr>
      <vt:lpstr>Linear System </vt:lpstr>
      <vt:lpstr>Linear System </vt:lpstr>
      <vt:lpstr>Linear System </vt:lpstr>
      <vt:lpstr>Linear System </vt:lpstr>
      <vt:lpstr>Linear System </vt:lpstr>
      <vt:lpstr>Linear System </vt:lpstr>
      <vt:lpstr>Linear System </vt:lpstr>
      <vt:lpstr>Linear System </vt:lpstr>
      <vt:lpstr>Linear System </vt:lpstr>
      <vt:lpstr>Linear System </vt:lpstr>
      <vt:lpstr>Eigenvalues and Eigenvectors </vt:lpstr>
      <vt:lpstr>Eigenvalues and Eigenvectors </vt:lpstr>
    </vt:vector>
  </TitlesOfParts>
  <Company>University of Notre Dame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Diogo Bolster</dc:creator>
  <cp:lastModifiedBy>DR.Ahmed Saker 2o1O</cp:lastModifiedBy>
  <cp:revision>437</cp:revision>
  <dcterms:created xsi:type="dcterms:W3CDTF">2017-01-16T20:27:33Z</dcterms:created>
  <dcterms:modified xsi:type="dcterms:W3CDTF">2018-12-23T11:14:34Z</dcterms:modified>
</cp:coreProperties>
</file>