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7" r:id="rId1"/>
  </p:sldMasterIdLst>
  <p:notesMasterIdLst>
    <p:notesMasterId r:id="rId40"/>
  </p:notes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7" r:id="rId10"/>
    <p:sldId id="316" r:id="rId11"/>
    <p:sldId id="315" r:id="rId12"/>
    <p:sldId id="301" r:id="rId13"/>
    <p:sldId id="299" r:id="rId14"/>
    <p:sldId id="298" r:id="rId15"/>
    <p:sldId id="300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7" r:id="rId29"/>
    <p:sldId id="314" r:id="rId30"/>
    <p:sldId id="318" r:id="rId31"/>
    <p:sldId id="319" r:id="rId32"/>
    <p:sldId id="320" r:id="rId33"/>
    <p:sldId id="321" r:id="rId34"/>
    <p:sldId id="322" r:id="rId35"/>
    <p:sldId id="326" r:id="rId36"/>
    <p:sldId id="323" r:id="rId37"/>
    <p:sldId id="324" r:id="rId38"/>
    <p:sldId id="325" r:id="rId39"/>
  </p:sldIdLst>
  <p:sldSz cx="109728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FF006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118" autoAdjust="0"/>
  </p:normalViewPr>
  <p:slideViewPr>
    <p:cSldViewPr snapToGrid="0" snapToObjects="1">
      <p:cViewPr>
        <p:scale>
          <a:sx n="70" d="100"/>
          <a:sy n="70" d="100"/>
        </p:scale>
        <p:origin x="-1488" y="-228"/>
      </p:cViewPr>
      <p:guideLst>
        <p:guide orient="horz" pos="2448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0548-F036-4068-9273-1FA2875DB50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685800"/>
            <a:ext cx="4841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FA95A-5437-4AB8-8044-C36AA0234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60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Kurdistan Technical Institute (KTI)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Petroleum Refining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EE5AB-F325-462C-9B9B-61A776239C9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90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Kurdistan Technical Institute (KTI)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Petroleum Refining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EE5AB-F325-462C-9B9B-61A776239C9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90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Kurdistan Technical Institute (KTI)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Petroleum Refining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EE5AB-F325-462C-9B9B-61A776239C9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90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Kurdistan Technical Institute (KTI)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Petroleum Refining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EE5AB-F325-462C-9B9B-61A776239C9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90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3454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284988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45920" y="3195320"/>
            <a:ext cx="7680960" cy="198628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12/23/2018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86539" y="2742794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22960" y="431800"/>
            <a:ext cx="9326880" cy="198628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8412480" y="0"/>
            <a:ext cx="256032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5034381" y="3715207"/>
            <a:ext cx="707806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207654" y="3315865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8321041" y="3422951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99094" y="3411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345440"/>
            <a:ext cx="7863840" cy="659754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9680" y="345443"/>
            <a:ext cx="1737360" cy="6631728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34026" y="1163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62102" y="1730654"/>
            <a:ext cx="10204704" cy="5181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2159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82881" y="2590800"/>
            <a:ext cx="10599725" cy="3454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6539" y="161332"/>
            <a:ext cx="10599725" cy="2424989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2112" y="3108960"/>
            <a:ext cx="7776209" cy="1896322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12/23/2018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82881" y="2763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604520"/>
            <a:ext cx="9326880" cy="17272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9440" y="7264603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5475698" y="1785740"/>
            <a:ext cx="10705" cy="546216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62102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760720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5486400" y="2493645"/>
            <a:ext cx="0" cy="474634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0972800" cy="16408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82881" y="1554480"/>
            <a:ext cx="10599725" cy="10363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109" y="7243877"/>
            <a:ext cx="10599725" cy="35234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4848226" cy="83070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749597" y="1727200"/>
            <a:ext cx="4850130" cy="82905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5760" y="7264603"/>
            <a:ext cx="4297680" cy="41452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82881" y="1450848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62102" y="2800901"/>
            <a:ext cx="4849978" cy="432752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5760720" y="2800901"/>
            <a:ext cx="4846320" cy="433181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212080" y="1181407"/>
            <a:ext cx="548640" cy="500168"/>
          </a:xfrm>
        </p:spPr>
        <p:txBody>
          <a:bodyPr/>
          <a:lstStyle>
            <a:lvl1pPr algn="ctr">
              <a:defRPr/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12080" y="117415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82881" y="179629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120640" y="7167880"/>
            <a:ext cx="731520" cy="50016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82881" y="172720"/>
            <a:ext cx="10599725" cy="34544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3472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6320"/>
            <a:ext cx="2834640" cy="112268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245362"/>
            <a:ext cx="2834640" cy="4697625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749040" y="777240"/>
            <a:ext cx="6766560" cy="61315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059936" cy="414528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82881" y="172720"/>
            <a:ext cx="10599725" cy="34198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0" y="5699760"/>
            <a:ext cx="7040880" cy="138176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00450" y="690880"/>
            <a:ext cx="7040880" cy="483616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22680"/>
            <a:ext cx="2926080" cy="595884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5783" y="7258982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301338" cy="41452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2"/>
            <a:ext cx="10972800" cy="15791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949440" y="7258982"/>
            <a:ext cx="3653942" cy="414528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B5EB318-0218-7040-9152-9F98C24A2F5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5760" y="7265628"/>
            <a:ext cx="4297680" cy="414528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82881" y="1446975"/>
            <a:ext cx="105997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212080" y="1178866"/>
            <a:ext cx="548640" cy="50016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10241280" cy="52126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310" y="2900976"/>
            <a:ext cx="10595610" cy="1929341"/>
          </a:xfrm>
        </p:spPr>
        <p:txBody>
          <a:bodyPr anchor="t">
            <a:normAutofit fontScale="90000"/>
          </a:bodyPr>
          <a:lstStyle/>
          <a:p>
            <a:pPr>
              <a:spcBef>
                <a:spcPts val="1200"/>
              </a:spcBef>
            </a:pPr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Lecture 8</a:t>
            </a:r>
            <a:b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</a:br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System of Linear Differential Equations </a:t>
            </a:r>
            <a:r>
              <a:rPr lang="en-US" sz="4400" b="1" dirty="0" smtClean="0">
                <a:latin typeface="Agency FB" panose="020B0503020202020204" pitchFamily="34" charset="0"/>
              </a:rPr>
              <a:t/>
            </a:r>
            <a:br>
              <a:rPr lang="en-US" sz="4400" b="1" dirty="0" smtClean="0">
                <a:latin typeface="Agency FB" panose="020B0503020202020204" pitchFamily="34" charset="0"/>
              </a:rPr>
            </a:br>
            <a:r>
              <a:rPr lang="en-US" sz="3100" b="1" dirty="0" smtClean="0">
                <a:solidFill>
                  <a:schemeClr val="accent6">
                    <a:lumMod val="75000"/>
                  </a:schemeClr>
                </a:solidFill>
                <a:latin typeface="Agency FB" panose="020B0503020202020204" pitchFamily="34" charset="0"/>
              </a:rPr>
              <a:t>fall semester </a:t>
            </a:r>
            <a:endParaRPr lang="en-US" sz="4400" b="1" dirty="0">
              <a:solidFill>
                <a:schemeClr val="accent6">
                  <a:lumMod val="7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94310" y="354882"/>
            <a:ext cx="10595610" cy="1937977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lgerian" panose="04020705040A02060702" pitchFamily="82" charset="0"/>
              </a:rPr>
              <a:t>Differential Equations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9550" y="6126479"/>
            <a:ext cx="10595610" cy="1101851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Instructor: A. S. </a:t>
            </a:r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Brwa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/ MSc. In Structural Engineering</a:t>
            </a:r>
          </a:p>
          <a:p>
            <a:pPr algn="l" defTabSz="914400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College of Engineering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/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Ishik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University </a:t>
            </a:r>
            <a:endParaRPr lang="en-US" sz="3200" b="1" dirty="0">
              <a:solidFill>
                <a:schemeClr val="accent6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5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10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</a:t>
            </a:r>
            <a:r>
              <a:rPr lang="en-US" sz="1400" b="1" dirty="0">
                <a:solidFill>
                  <a:srgbClr val="CC0066"/>
                </a:solidFill>
                <a:latin typeface="+mj-lt"/>
              </a:rPr>
              <a:t> 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Zero </a:t>
            </a:r>
            <a:r>
              <a:rPr lang="en-US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Matrix:</a:t>
            </a:r>
            <a:r>
              <a:rPr lang="en-US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zero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matrix is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defined to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 0 =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(0), whose dimensions depend on the context.  For example,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9" t="56427" r="33545" b="26718"/>
          <a:stretch/>
        </p:blipFill>
        <p:spPr bwMode="auto">
          <a:xfrm>
            <a:off x="1313787" y="3241962"/>
            <a:ext cx="8235738" cy="2327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347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11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Identity matrix:</a:t>
            </a:r>
            <a:r>
              <a:rPr lang="en-US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is a diagonal matrix with 1’s and only 1’s on the diagonal and zeros everywhere else. The identity matrix is almost always denoted as I.</a:t>
            </a: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mage result for identity matrix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28" b="32251"/>
          <a:stretch/>
        </p:blipFill>
        <p:spPr bwMode="auto">
          <a:xfrm>
            <a:off x="914047" y="4016513"/>
            <a:ext cx="9444797" cy="186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30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n-US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Adding and Subtracting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Subtract Matrix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 and B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1" t="31156" r="68637" b="45777"/>
          <a:stretch/>
        </p:blipFill>
        <p:spPr bwMode="auto">
          <a:xfrm>
            <a:off x="1249443" y="3229672"/>
            <a:ext cx="3512561" cy="290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1" t="54640" r="68637" b="19404"/>
          <a:stretch/>
        </p:blipFill>
        <p:spPr bwMode="auto">
          <a:xfrm>
            <a:off x="6118445" y="3229672"/>
            <a:ext cx="3121584" cy="290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446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13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n-US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Adding and Subtracting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pPr lvl="0" algn="just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Adding and subtracting matrix is really easy,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SIZES MUST BE THE SAME!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3" t="32649" r="33821" b="20336"/>
          <a:stretch/>
        </p:blipFill>
        <p:spPr bwMode="auto">
          <a:xfrm>
            <a:off x="2461418" y="3577117"/>
            <a:ext cx="6508845" cy="3439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46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14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n-US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Adding and Subtracting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pPr lvl="0" algn="just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Adding and subtracting matrix is really easy, but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SIZES MUST BE THE SAME!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4" t="21642" r="55735" b="51843"/>
          <a:stretch/>
        </p:blipFill>
        <p:spPr bwMode="auto">
          <a:xfrm>
            <a:off x="4206576" y="4650575"/>
            <a:ext cx="4944723" cy="256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3" t="54912" r="49888" b="20165"/>
          <a:stretch/>
        </p:blipFill>
        <p:spPr bwMode="auto">
          <a:xfrm>
            <a:off x="4206576" y="2898395"/>
            <a:ext cx="3867368" cy="158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603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n-US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Adding and Subtracting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Add Matrix A and B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4" t="29011" r="71690" b="47948"/>
          <a:stretch/>
        </p:blipFill>
        <p:spPr bwMode="auto">
          <a:xfrm>
            <a:off x="223022" y="3037115"/>
            <a:ext cx="2535476" cy="252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8" t="34515" r="64546" b="16232"/>
          <a:stretch/>
        </p:blipFill>
        <p:spPr bwMode="auto">
          <a:xfrm>
            <a:off x="6890039" y="2399576"/>
            <a:ext cx="3903691" cy="480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90" t="29011" r="51726" b="47948"/>
          <a:stretch/>
        </p:blipFill>
        <p:spPr bwMode="auto">
          <a:xfrm>
            <a:off x="2968831" y="3037113"/>
            <a:ext cx="2462826" cy="252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130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54999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 of Matrices</a:t>
                </a:r>
                <a:r>
                  <a:rPr lang="en-US" sz="3200" dirty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pPr algn="just"/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Multiplication by scalar, A </a:t>
                </a:r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scalar is just a number like 3 or -5 or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3200" i="1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  or .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4. We </a:t>
                </a:r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can multiply a matrix by some value:</a:t>
                </a:r>
              </a:p>
              <a:p>
                <a:endParaRPr lang="en-US" sz="3200" b="1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>
                          <a:latin typeface="Cambria Math"/>
                        </a:rPr>
                        <m:t>𝑺𝒄𝒂𝒍𝒂𝒓</m:t>
                      </m:r>
                      <m:r>
                        <a:rPr lang="en-US" sz="3200" b="1" i="1">
                          <a:latin typeface="Cambria Math"/>
                        </a:rPr>
                        <m:t>(</m:t>
                      </m:r>
                      <m:r>
                        <a:rPr lang="en-US" sz="3200" i="1">
                          <a:latin typeface="Cambria Math"/>
                        </a:rPr>
                        <m:t>𝑎</m:t>
                      </m:r>
                      <m:r>
                        <a:rPr lang="en-US" sz="3200" b="1" i="1">
                          <a:latin typeface="Cambria Math"/>
                        </a:rPr>
                        <m:t>)=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1" i="1">
                              <a:solidFill>
                                <a:srgbClr val="D309BB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  <m:r>
                        <a:rPr lang="en-US" sz="3200" b="1">
                          <a:latin typeface="Cambria Math"/>
                        </a:rPr>
                        <m:t> </m:t>
                      </m:r>
                      <m:r>
                        <a:rPr lang="en-US" sz="3200" b="1">
                          <a:latin typeface="Cambria Math"/>
                        </a:rPr>
                        <m:t>𝐚𝐧𝐝</m:t>
                      </m:r>
                    </m:oMath>
                  </m:oMathPara>
                </a14:m>
                <a:endParaRPr lang="en-US" sz="3200" b="1" dirty="0">
                  <a:latin typeface="Cambria Math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1" dirty="0"/>
                        <m:t>Matrix</m:t>
                      </m:r>
                      <m:r>
                        <a:rPr lang="en-US" sz="2800" b="1" i="0" dirty="0" smtClean="0">
                          <a:latin typeface="Cambria Math"/>
                        </a:rPr>
                        <m:t> </m:t>
                      </m:r>
                      <m:r>
                        <a:rPr lang="en-US" sz="3600" b="1">
                          <a:latin typeface="Cambria Math"/>
                        </a:rPr>
                        <m:t>𝐀</m:t>
                      </m:r>
                      <m:r>
                        <a:rPr lang="en-US" sz="36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1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36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1" i="1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3600" b="1" i="1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𝟔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92D050"/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dirty="0">
                          <a:latin typeface="Cambria Math"/>
                        </a:rPr>
                        <m:t>𝑎</m:t>
                      </m:r>
                      <m:r>
                        <a:rPr lang="en-US" sz="3200" i="1" dirty="0">
                          <a:latin typeface="Cambria Math"/>
                        </a:rPr>
                        <m:t>∗</m:t>
                      </m:r>
                      <m:r>
                        <a:rPr lang="en-US" sz="3200" b="1" i="1" dirty="0">
                          <a:latin typeface="Cambria Math"/>
                        </a:rPr>
                        <m:t>𝑨</m:t>
                      </m:r>
                      <m:r>
                        <a:rPr lang="en-US" sz="3600" i="1">
                          <a:latin typeface="Cambria Math"/>
                        </a:rPr>
                        <m:t>=</m:t>
                      </m:r>
                      <m:r>
                        <a:rPr lang="en-US" sz="3600" b="1" i="1">
                          <a:solidFill>
                            <a:srgbClr val="D309BB"/>
                          </a:solidFill>
                          <a:latin typeface="Cambria Math"/>
                        </a:rPr>
                        <m:t>𝟑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1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36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1" i="1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3600" b="1" i="1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𝟔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92D050"/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5499904"/>
              </a:xfrm>
              <a:prstGeom prst="rect">
                <a:avLst/>
              </a:prstGeom>
              <a:blipFill rotWithShape="1">
                <a:blip r:embed="rId3"/>
                <a:stretch>
                  <a:fillRect l="-1522" t="-1552" r="-1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034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17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</a:t>
            </a:r>
            <a:r>
              <a:rPr lang="en-US" sz="1400" b="1" dirty="0">
                <a:solidFill>
                  <a:srgbClr val="CC0066"/>
                </a:solidFill>
                <a:latin typeface="+mj-lt"/>
              </a:rPr>
              <a:t> 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 startAt="2"/>
            </a:pPr>
            <a:r>
              <a:rPr lang="en-US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Multiplication of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pPr algn="just"/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Multiplication by scalar.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Matrix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A... (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times 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0" t="45759" r="53540" b="37101"/>
          <a:stretch/>
        </p:blipFill>
        <p:spPr bwMode="auto">
          <a:xfrm>
            <a:off x="7528956" y="1919446"/>
            <a:ext cx="2475172" cy="11725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 rotWithShape="1">
          <a:blip r:embed="rId4"/>
          <a:srcRect l="23618" t="39053" r="50589" b="45168"/>
          <a:stretch/>
        </p:blipFill>
        <p:spPr bwMode="auto">
          <a:xfrm>
            <a:off x="3732036" y="3562737"/>
            <a:ext cx="3109297" cy="10457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4"/>
          <a:srcRect l="24949" t="54634" r="52098" b="29193"/>
          <a:stretch/>
        </p:blipFill>
        <p:spPr bwMode="auto">
          <a:xfrm>
            <a:off x="4409283" y="4750721"/>
            <a:ext cx="2432050" cy="10880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/>
          <p:cNvPicPr/>
          <p:nvPr/>
        </p:nvPicPr>
        <p:blipFill rotWithShape="1">
          <a:blip r:embed="rId5"/>
          <a:srcRect l="28386" t="73964" r="53001" b="9073"/>
          <a:stretch/>
        </p:blipFill>
        <p:spPr bwMode="auto">
          <a:xfrm>
            <a:off x="4409283" y="5966585"/>
            <a:ext cx="2432050" cy="10315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7433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18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21552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</a:t>
                </a:r>
                <a:r>
                  <a:rPr lang="en-US" sz="3200" b="1" dirty="0" smtClean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 of Matrices</a:t>
                </a:r>
                <a:r>
                  <a:rPr lang="en-US" sz="3200" dirty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r>
                  <a:rPr lang="en-US" sz="32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Multiplication by scalar. </a:t>
                </a:r>
                <a:r>
                  <a:rPr lang="en-US" sz="2800" b="1" dirty="0"/>
                  <a:t> 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Example: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𝐼𝑓</m:t>
                    </m:r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𝑀𝑎𝑡𝑟𝑖𝑥</m:t>
                    </m:r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𝐴</m:t>
                    </m:r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548DD4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𝟑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ea typeface="SimSun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Find 5A.</a:t>
                </a:r>
                <a:endParaRPr lang="en-US" sz="2800" dirty="0">
                  <a:latin typeface="Times New Roman" panose="02020603050405020304" pitchFamily="18" charset="0"/>
                  <a:ea typeface="SimSun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2155270"/>
              </a:xfrm>
              <a:prstGeom prst="rect">
                <a:avLst/>
              </a:prstGeom>
              <a:blipFill rotWithShape="1">
                <a:blip r:embed="rId3"/>
                <a:stretch>
                  <a:fillRect l="-1522" t="-3966" b="-7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3" t="49580" r="50000" b="39075"/>
          <a:stretch/>
        </p:blipFill>
        <p:spPr bwMode="auto">
          <a:xfrm>
            <a:off x="2297208" y="3536089"/>
            <a:ext cx="7305177" cy="1676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3" t="60925" r="64371" b="27822"/>
          <a:stretch/>
        </p:blipFill>
        <p:spPr bwMode="auto">
          <a:xfrm>
            <a:off x="2391840" y="5366868"/>
            <a:ext cx="3317544" cy="157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976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19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</a:t>
            </a:r>
            <a:r>
              <a:rPr lang="en-US" sz="1400" b="1" dirty="0">
                <a:solidFill>
                  <a:srgbClr val="CC0066"/>
                </a:solidFill>
                <a:latin typeface="+mj-lt"/>
              </a:rPr>
              <a:t> 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2216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 of Matrices</a:t>
                </a:r>
                <a:r>
                  <a:rPr lang="en-US" sz="3200" dirty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r>
                  <a:rPr lang="en-US" sz="32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Multiplication by scalar. 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Example:</a:t>
                </a:r>
                <a:r>
                  <a:rPr lang="en-US" sz="2800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Now, let’s try more difficult </a:t>
                </a:r>
                <a:r>
                  <a:rPr lang="en-US" sz="2800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one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𝑰𝒇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𝑴𝒂𝒕𝒓𝒊𝒙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𝟑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𝑩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𝟕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𝟏𝟏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,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𝐟𝐢𝐧𝐝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en-US" sz="2800" b="1" i="1">
                        <a:solidFill>
                          <a:srgbClr val="C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𝟓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𝐀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𝐁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. </m:t>
                    </m:r>
                  </m:oMath>
                </a14:m>
                <a:endParaRPr lang="en-US" sz="2800" b="1" dirty="0"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2216825"/>
              </a:xfrm>
              <a:prstGeom prst="rect">
                <a:avLst/>
              </a:prstGeom>
              <a:blipFill rotWithShape="1">
                <a:blip r:embed="rId3"/>
                <a:stretch>
                  <a:fillRect l="-1522"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77" t="54721" r="36760" b="21440"/>
          <a:stretch/>
        </p:blipFill>
        <p:spPr bwMode="auto">
          <a:xfrm>
            <a:off x="2505693" y="4096987"/>
            <a:ext cx="5695961" cy="301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99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86690" y="1848592"/>
                <a:ext cx="10584180" cy="40734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32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Definitions</a:t>
                </a:r>
                <a:r>
                  <a:rPr lang="en-US" sz="320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sz="3200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matrix is a collection of numbers ordered by rows and columns. It is customary to enclose the elements of a matrix in parentheses, brackets, or braces. Matrices with more than one row and one column denoted by bold, upper case letters (e.g., </a:t>
                </a:r>
                <a:r>
                  <a:rPr lang="en-U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endParaRPr lang="en-US" sz="3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b="1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1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4000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</m:e>
                              <m:e>
                                <m:r>
                                  <a:rPr lang="en-US" sz="4000" b="1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1" i="1" smtClean="0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4000" b="1" i="1" smtClean="0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4000" b="1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𝟔</m:t>
                                </m:r>
                              </m:e>
                              <m:e>
                                <m:r>
                                  <a:rPr lang="en-US" sz="4000" b="1" i="1" smtClean="0">
                                    <a:solidFill>
                                      <a:srgbClr val="92D050"/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90" y="1848592"/>
                <a:ext cx="10584180" cy="4073423"/>
              </a:xfrm>
              <a:prstGeom prst="rect">
                <a:avLst/>
              </a:prstGeom>
              <a:blipFill rotWithShape="1">
                <a:blip r:embed="rId3"/>
                <a:stretch>
                  <a:fillRect l="-1498" t="-2096" r="-14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348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20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2216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 of Matrices</a:t>
                </a:r>
                <a:r>
                  <a:rPr lang="en-US" sz="3200" dirty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r>
                  <a:rPr lang="en-US" sz="32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Multiplication by scalar. 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Example:</a:t>
                </a:r>
                <a:r>
                  <a:rPr lang="en-US" sz="2800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Now, let’s try more difficult </a:t>
                </a:r>
                <a:r>
                  <a:rPr lang="en-US" sz="2800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one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𝑰𝒇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𝑴𝒂𝒕𝒓𝒊𝒙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𝟑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𝑩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𝟕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𝟏𝟏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,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𝐟𝐢𝐧𝐝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en-US" sz="2800" b="1" i="1">
                        <a:solidFill>
                          <a:srgbClr val="C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𝟓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𝐀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𝐁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. </m:t>
                    </m:r>
                  </m:oMath>
                </a14:m>
                <a:endParaRPr lang="en-US" sz="2800" b="1" dirty="0"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2216825"/>
              </a:xfrm>
              <a:prstGeom prst="rect">
                <a:avLst/>
              </a:prstGeom>
              <a:blipFill rotWithShape="1">
                <a:blip r:embed="rId3"/>
                <a:stretch>
                  <a:fillRect l="-1522"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3" t="50000" r="35065" b="21270"/>
          <a:stretch/>
        </p:blipFill>
        <p:spPr bwMode="auto">
          <a:xfrm>
            <a:off x="5288975" y="3960504"/>
            <a:ext cx="5504755" cy="323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3" t="37204" r="37078" b="51355"/>
          <a:stretch/>
        </p:blipFill>
        <p:spPr bwMode="auto">
          <a:xfrm>
            <a:off x="186690" y="4346369"/>
            <a:ext cx="5102285" cy="1286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05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21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 startAt="2"/>
            </a:pPr>
            <a:r>
              <a:rPr lang="en-US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Multiplication of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pPr algn="just"/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Multiplication of two matrices.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dirty="0">
                <a:latin typeface="Times New Roman"/>
                <a:ea typeface="SimSun"/>
                <a:cs typeface="Arial"/>
              </a:rPr>
              <a:t>To multiply two matrices together is a bit more difficult. First of all, the size of the two matrices you are multiplying is super important!</a:t>
            </a:r>
          </a:p>
          <a:p>
            <a:endParaRPr lang="en-US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/>
                <a:ea typeface="SimSun"/>
                <a:cs typeface="Arial"/>
              </a:rPr>
              <a:t>If the size of matrix </a:t>
            </a:r>
            <a:r>
              <a:rPr lang="en-US" sz="2800" b="1" dirty="0">
                <a:solidFill>
                  <a:srgbClr val="0070C0"/>
                </a:solidFill>
                <a:latin typeface="Times New Roman"/>
                <a:ea typeface="SimSun"/>
                <a:cs typeface="Arial"/>
              </a:rPr>
              <a:t>A</a:t>
            </a:r>
            <a:r>
              <a:rPr lang="en-US" sz="2800" dirty="0">
                <a:solidFill>
                  <a:srgbClr val="0070C0"/>
                </a:solidFill>
                <a:latin typeface="Times New Roman"/>
                <a:ea typeface="SimSun"/>
                <a:cs typeface="Arial"/>
              </a:rPr>
              <a:t> </a:t>
            </a:r>
            <a:r>
              <a:rPr lang="en-US" sz="2800" dirty="0">
                <a:latin typeface="Times New Roman"/>
                <a:ea typeface="SimSun"/>
                <a:cs typeface="Arial"/>
              </a:rPr>
              <a:t>is </a:t>
            </a:r>
            <a:r>
              <a:rPr lang="en-US" sz="2800" b="1" dirty="0" smtClean="0">
                <a:solidFill>
                  <a:srgbClr val="0070C0"/>
                </a:solidFill>
                <a:latin typeface="Times New Roman"/>
                <a:ea typeface="SimSun"/>
                <a:cs typeface="Arial"/>
              </a:rPr>
              <a:t>3 </a:t>
            </a:r>
            <a:r>
              <a:rPr lang="en-US" sz="2800" b="1" dirty="0">
                <a:solidFill>
                  <a:srgbClr val="0070C0"/>
                </a:solidFill>
                <a:latin typeface="Times New Roman"/>
                <a:ea typeface="SimSun"/>
                <a:cs typeface="Arial"/>
              </a:rPr>
              <a:t>x </a:t>
            </a:r>
            <a:r>
              <a:rPr lang="en-US" sz="2800" b="1" dirty="0" smtClean="0">
                <a:solidFill>
                  <a:srgbClr val="0070C0"/>
                </a:solidFill>
                <a:latin typeface="Times New Roman"/>
                <a:ea typeface="SimSun"/>
                <a:cs typeface="Arial"/>
              </a:rPr>
              <a:t>4</a:t>
            </a:r>
            <a:r>
              <a:rPr lang="en-US" sz="2800" dirty="0">
                <a:latin typeface="Times New Roman"/>
                <a:ea typeface="SimSun"/>
                <a:cs typeface="Arial"/>
              </a:rPr>
              <a:t/>
            </a:r>
            <a:br>
              <a:rPr lang="en-US" sz="2800" dirty="0">
                <a:latin typeface="Times New Roman"/>
                <a:ea typeface="SimSun"/>
                <a:cs typeface="Arial"/>
              </a:rPr>
            </a:br>
            <a:r>
              <a:rPr lang="en-US" sz="2800" dirty="0">
                <a:latin typeface="Times New Roman"/>
                <a:ea typeface="SimSun"/>
                <a:cs typeface="Arial"/>
              </a:rPr>
              <a:t>and the size of matrix 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SimSun"/>
                <a:cs typeface="Arial"/>
              </a:rPr>
              <a:t>B</a:t>
            </a:r>
            <a:r>
              <a:rPr lang="en-US" sz="2800" dirty="0">
                <a:solidFill>
                  <a:srgbClr val="FF0000"/>
                </a:solidFill>
                <a:latin typeface="Times New Roman"/>
                <a:ea typeface="SimSun"/>
                <a:cs typeface="Arial"/>
              </a:rPr>
              <a:t> </a:t>
            </a:r>
            <a:r>
              <a:rPr lang="en-US" sz="2800" dirty="0">
                <a:latin typeface="Times New Roman"/>
                <a:ea typeface="SimSun"/>
                <a:cs typeface="Arial"/>
              </a:rPr>
              <a:t>is 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ea typeface="SimSun"/>
                <a:cs typeface="Arial"/>
              </a:rPr>
              <a:t>4 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SimSun"/>
                <a:cs typeface="Arial"/>
              </a:rPr>
              <a:t>x 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ea typeface="SimSun"/>
                <a:cs typeface="Arial"/>
              </a:rPr>
              <a:t>1</a:t>
            </a:r>
            <a:endParaRPr lang="en-US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/>
          <p:nvPr/>
        </p:nvPicPr>
        <p:blipFill rotWithShape="1">
          <a:blip r:embed="rId3"/>
          <a:srcRect l="27499" t="45562" r="41232" b="27837"/>
          <a:stretch/>
        </p:blipFill>
        <p:spPr bwMode="auto">
          <a:xfrm>
            <a:off x="5704113" y="3675908"/>
            <a:ext cx="4936178" cy="22855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 Box 69"/>
          <p:cNvSpPr txBox="1"/>
          <p:nvPr/>
        </p:nvSpPr>
        <p:spPr>
          <a:xfrm>
            <a:off x="2762992" y="6300272"/>
            <a:ext cx="7877299" cy="673100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effectLst/>
                <a:ea typeface="SimSun"/>
                <a:cs typeface="Arial"/>
              </a:rPr>
              <a:t>And the </a:t>
            </a:r>
            <a:r>
              <a:rPr lang="en-US" sz="2800" b="1" dirty="0">
                <a:solidFill>
                  <a:srgbClr val="7030A0"/>
                </a:solidFill>
                <a:effectLst/>
                <a:ea typeface="SimSun"/>
                <a:cs typeface="Arial"/>
              </a:rPr>
              <a:t>answer </a:t>
            </a:r>
            <a:r>
              <a:rPr lang="en-US" sz="2800" b="1" dirty="0">
                <a:effectLst/>
                <a:ea typeface="SimSun"/>
                <a:cs typeface="Arial"/>
              </a:rPr>
              <a:t>will be a </a:t>
            </a:r>
            <a:r>
              <a:rPr lang="en-US" sz="2800" b="1" dirty="0">
                <a:solidFill>
                  <a:srgbClr val="7030A0"/>
                </a:solidFill>
                <a:effectLst/>
                <a:ea typeface="SimSun"/>
                <a:cs typeface="Arial"/>
              </a:rPr>
              <a:t>3 x 1 </a:t>
            </a:r>
            <a:r>
              <a:rPr lang="en-US" sz="2800" b="1" dirty="0">
                <a:effectLst/>
                <a:ea typeface="SimSun"/>
                <a:cs typeface="Arial"/>
              </a:rPr>
              <a:t>matrix</a:t>
            </a:r>
            <a:endParaRPr lang="en-US" sz="2400" dirty="0">
              <a:effectLst/>
              <a:ea typeface="SimSu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690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2414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 of Matrices</a:t>
                </a:r>
                <a:r>
                  <a:rPr lang="en-US" sz="3200" dirty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Multiplication of two matrices. 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Example:</a:t>
                </a:r>
                <a:r>
                  <a:rPr lang="en-US" sz="2800" b="1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 If </a:t>
                </a:r>
                <a:r>
                  <a:rPr lang="en-US" sz="2800" b="1" dirty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Matrix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𝟑</m:t>
                              </m:r>
                            </m:e>
                          </m:mr>
                        </m:m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</m:t>
                              </m:r>
                            </m:e>
                          </m:mr>
                        </m:m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𝑭𝒊𝒏𝒅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∙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</m:oMath>
                </a14:m>
                <a:endParaRPr lang="en-US" sz="2800" dirty="0">
                  <a:latin typeface="Times New Roman" panose="02020603050405020304" pitchFamily="18" charset="0"/>
                  <a:ea typeface="SimSun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2414315"/>
              </a:xfrm>
              <a:prstGeom prst="rect">
                <a:avLst/>
              </a:prstGeom>
              <a:blipFill rotWithShape="1">
                <a:blip r:embed="rId3"/>
                <a:stretch>
                  <a:fillRect l="-1522" t="-35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306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40080" y="7167880"/>
            <a:ext cx="93268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" y="7167880"/>
            <a:ext cx="10058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2" descr="https://www.mathsisfun.com/calculus/images/integral-tap-tank.jpg"/>
          <p:cNvSpPr>
            <a:spLocks noChangeAspect="1" noChangeArrowheads="1"/>
          </p:cNvSpPr>
          <p:nvPr/>
        </p:nvSpPr>
        <p:spPr bwMode="auto">
          <a:xfrm>
            <a:off x="186690" y="-163724"/>
            <a:ext cx="365760" cy="34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7113" tIns="53556" rIns="107113" bIns="5355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8412480" y="6408632"/>
            <a:ext cx="2560320" cy="413808"/>
          </a:xfrm>
          <a:prstGeom prst="rect">
            <a:avLst/>
          </a:prstGeom>
        </p:spPr>
        <p:txBody>
          <a:bodyPr vert="horz" lIns="107113" tIns="53556" rIns="107113" bIns="53556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07DF8A-EE33-457B-97B8-E8ADB5380B7C}" type="slidenum">
              <a:rPr lang="en-US" sz="2100" b="1">
                <a:solidFill>
                  <a:schemeClr val="bg1"/>
                </a:solidFill>
              </a:rPr>
              <a:t>23</a:t>
            </a:fld>
            <a:r>
              <a:rPr lang="en-US" sz="2100" b="1" dirty="0">
                <a:solidFill>
                  <a:schemeClr val="bg1"/>
                </a:solidFill>
              </a:rPr>
              <a:t>/27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3" t="32837" r="26680" b="24439"/>
          <a:stretch/>
        </p:blipFill>
        <p:spPr bwMode="auto">
          <a:xfrm>
            <a:off x="0" y="2360683"/>
            <a:ext cx="10149840" cy="4461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91441" y="1295400"/>
                <a:ext cx="8098866" cy="1199034"/>
              </a:xfrm>
              <a:prstGeom prst="rect">
                <a:avLst/>
              </a:prstGeom>
            </p:spPr>
            <p:txBody>
              <a:bodyPr wrap="square" lIns="107113" tIns="53556" rIns="107113" bIns="53556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𝑨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DE12CF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𝟓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𝟑</m:t>
                                </m:r>
                              </m:e>
                            </m:mr>
                          </m:m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</m:e>
                      </m:d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𝒂𝒏𝒅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𝑩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DE12CF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𝟓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𝟏</m:t>
                                </m:r>
                              </m:e>
                            </m:mr>
                          </m:m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</m:e>
                      </m:d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𝑭𝒊𝒏𝒅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𝑨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∙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𝑩</m:t>
                      </m:r>
                    </m:oMath>
                  </m:oMathPara>
                </a14:m>
                <a:endParaRPr lang="en-US" dirty="0">
                  <a:ea typeface="SimSun"/>
                  <a:cs typeface="Arial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1143000"/>
                <a:ext cx="6749055" cy="102733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86691" y="5786121"/>
            <a:ext cx="9871710" cy="949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82881" y="4836161"/>
            <a:ext cx="9871710" cy="20726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82881" y="3799841"/>
            <a:ext cx="9871710" cy="32816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82881" y="2418081"/>
            <a:ext cx="9871710" cy="46634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200401" y="2632432"/>
            <a:ext cx="6854190" cy="1167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2102" y="4058920"/>
            <a:ext cx="7828203" cy="2693481"/>
          </a:xfrm>
          <a:prstGeom prst="rect">
            <a:avLst/>
          </a:prstGeom>
          <a:noFill/>
        </p:spPr>
        <p:txBody>
          <a:bodyPr wrap="square" lIns="107113" tIns="53556" rIns="107113" bIns="53556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A is 2 by 2 </a:t>
            </a:r>
            <a:r>
              <a:rPr lang="en-US" sz="2800" b="1" dirty="0">
                <a:solidFill>
                  <a:srgbClr val="7030A0"/>
                </a:solidFill>
              </a:rPr>
              <a:t>and</a:t>
            </a:r>
            <a:r>
              <a:rPr lang="en-US" sz="2800" b="1" dirty="0">
                <a:solidFill>
                  <a:srgbClr val="FF0000"/>
                </a:solidFill>
              </a:rPr>
              <a:t> B is 2 by 2. </a:t>
            </a:r>
            <a:r>
              <a:rPr lang="en-US" sz="2800" b="1" dirty="0">
                <a:solidFill>
                  <a:srgbClr val="7030A0"/>
                </a:solidFill>
              </a:rPr>
              <a:t>So, the result is</a:t>
            </a:r>
          </a:p>
          <a:p>
            <a:endParaRPr lang="en-US" sz="2800" b="1" dirty="0">
              <a:solidFill>
                <a:srgbClr val="7030A0"/>
              </a:solidFill>
            </a:endParaRPr>
          </a:p>
          <a:p>
            <a:endParaRPr lang="en-US" sz="2800" b="1" dirty="0">
              <a:solidFill>
                <a:srgbClr val="7030A0"/>
              </a:solidFill>
            </a:endParaRPr>
          </a:p>
          <a:p>
            <a:endParaRPr lang="en-US" sz="2800" b="1" dirty="0">
              <a:solidFill>
                <a:srgbClr val="7030A0"/>
              </a:solidFill>
            </a:endParaRPr>
          </a:p>
          <a:p>
            <a:r>
              <a:rPr lang="en-US" sz="2800" b="1" dirty="0">
                <a:solidFill>
                  <a:srgbClr val="7030A0"/>
                </a:solidFill>
              </a:rPr>
              <a:t>The result is </a:t>
            </a:r>
            <a:r>
              <a:rPr lang="en-US" sz="2800" b="1" dirty="0">
                <a:solidFill>
                  <a:srgbClr val="0070C0"/>
                </a:solidFill>
              </a:rPr>
              <a:t>2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7030A0"/>
                </a:solidFill>
              </a:rPr>
              <a:t>by</a:t>
            </a:r>
            <a:r>
              <a:rPr lang="en-US" sz="2800" b="1" dirty="0">
                <a:solidFill>
                  <a:srgbClr val="FF0000"/>
                </a:solidFill>
              </a:rPr>
              <a:t> 2</a:t>
            </a:r>
          </a:p>
          <a:p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255124" y="4591562"/>
            <a:ext cx="548640" cy="1194559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895106" y="4567136"/>
            <a:ext cx="909650" cy="121898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 descr="ISHIK UNIVERSITY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933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6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40080" y="7167880"/>
            <a:ext cx="93268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" y="7167880"/>
            <a:ext cx="10058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2" descr="https://www.mathsisfun.com/calculus/images/integral-tap-tank.jpg"/>
          <p:cNvSpPr>
            <a:spLocks noChangeAspect="1" noChangeArrowheads="1"/>
          </p:cNvSpPr>
          <p:nvPr/>
        </p:nvSpPr>
        <p:spPr bwMode="auto">
          <a:xfrm>
            <a:off x="186690" y="-163724"/>
            <a:ext cx="365760" cy="34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7113" tIns="53556" rIns="107113" bIns="5355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8412480" y="6408632"/>
            <a:ext cx="2560320" cy="413808"/>
          </a:xfrm>
          <a:prstGeom prst="rect">
            <a:avLst/>
          </a:prstGeom>
        </p:spPr>
        <p:txBody>
          <a:bodyPr vert="horz" lIns="107113" tIns="53556" rIns="107113" bIns="53556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07DF8A-EE33-457B-97B8-E8ADB5380B7C}" type="slidenum">
              <a:rPr lang="en-US" sz="2100" b="1">
                <a:solidFill>
                  <a:schemeClr val="bg1"/>
                </a:solidFill>
              </a:rPr>
              <a:t>24</a:t>
            </a:fld>
            <a:r>
              <a:rPr lang="en-US" sz="2100" b="1" dirty="0">
                <a:solidFill>
                  <a:schemeClr val="bg1"/>
                </a:solidFill>
              </a:rPr>
              <a:t>/27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3" t="32837" r="26680" b="24439"/>
          <a:stretch/>
        </p:blipFill>
        <p:spPr bwMode="auto">
          <a:xfrm>
            <a:off x="344375" y="2360683"/>
            <a:ext cx="10149840" cy="4461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91441" y="1295400"/>
                <a:ext cx="8098866" cy="1199034"/>
              </a:xfrm>
              <a:prstGeom prst="rect">
                <a:avLst/>
              </a:prstGeom>
            </p:spPr>
            <p:txBody>
              <a:bodyPr wrap="square" lIns="107113" tIns="53556" rIns="107113" bIns="53556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𝑨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DE12CF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𝟓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𝟑</m:t>
                                </m:r>
                              </m:e>
                            </m:mr>
                          </m:m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</m:e>
                      </m:d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𝒂𝒏𝒅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𝑩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DE12CF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𝟓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𝟏</m:t>
                                </m:r>
                              </m:e>
                            </m:mr>
                          </m:m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</m:e>
                      </m:d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𝑭𝒊𝒏𝒅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𝑨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∙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𝑩</m:t>
                      </m:r>
                    </m:oMath>
                  </m:oMathPara>
                </a14:m>
                <a:endParaRPr lang="en-US" dirty="0">
                  <a:ea typeface="SimSun"/>
                  <a:cs typeface="Arial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1143000"/>
                <a:ext cx="6749055" cy="102733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86691" y="5786121"/>
            <a:ext cx="9871710" cy="949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13506" y="4836161"/>
            <a:ext cx="9871710" cy="20726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7256" y="3799841"/>
            <a:ext cx="9871710" cy="32816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7256" y="4058920"/>
            <a:ext cx="8399573" cy="2693481"/>
          </a:xfrm>
          <a:prstGeom prst="rect">
            <a:avLst/>
          </a:prstGeom>
          <a:noFill/>
        </p:spPr>
        <p:txBody>
          <a:bodyPr wrap="square" lIns="107113" tIns="53556" rIns="107113" bIns="53556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is 2 by 2 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 is 2 by 2. 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So, the result is</a:t>
            </a:r>
          </a:p>
          <a:p>
            <a:endParaRPr lang="en-US" sz="2800" b="1" dirty="0">
              <a:solidFill>
                <a:srgbClr val="7030A0"/>
              </a:solidFill>
            </a:endParaRPr>
          </a:p>
          <a:p>
            <a:endParaRPr lang="en-US" sz="2800" b="1" dirty="0">
              <a:solidFill>
                <a:srgbClr val="7030A0"/>
              </a:solidFill>
            </a:endParaRPr>
          </a:p>
          <a:p>
            <a:endParaRPr lang="en-US" sz="2800" b="1" dirty="0">
              <a:solidFill>
                <a:srgbClr val="7030A0"/>
              </a:solidFill>
            </a:endParaRPr>
          </a:p>
          <a:p>
            <a:r>
              <a:rPr lang="en-US" sz="2800" b="1" dirty="0">
                <a:solidFill>
                  <a:srgbClr val="7030A0"/>
                </a:solidFill>
              </a:rPr>
              <a:t>The result is </a:t>
            </a:r>
            <a:r>
              <a:rPr lang="en-US" sz="2800" b="1" dirty="0">
                <a:solidFill>
                  <a:srgbClr val="0070C0"/>
                </a:solidFill>
              </a:rPr>
              <a:t>2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7030A0"/>
                </a:solidFill>
              </a:rPr>
              <a:t>by</a:t>
            </a:r>
            <a:r>
              <a:rPr lang="en-US" sz="2800" b="1" dirty="0">
                <a:solidFill>
                  <a:srgbClr val="FF0000"/>
                </a:solidFill>
              </a:rPr>
              <a:t> 2</a:t>
            </a:r>
          </a:p>
          <a:p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371600" y="4582141"/>
            <a:ext cx="1549730" cy="120398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930732" y="4522227"/>
            <a:ext cx="549828" cy="126389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829339" y="5440680"/>
            <a:ext cx="3291840" cy="8160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107113" tIns="53556" rIns="107113" bIns="53556" rtlCol="0">
            <a:spAutoFit/>
          </a:bodyPr>
          <a:lstStyle/>
          <a:p>
            <a:r>
              <a:rPr lang="en-US" sz="2300" b="1" dirty="0">
                <a:solidFill>
                  <a:srgbClr val="7030A0"/>
                </a:solidFill>
              </a:rPr>
              <a:t>2 rows and 2 columns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8823960" y="3799840"/>
            <a:ext cx="205740" cy="138429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ISHIK UNIVERSITY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738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6" grpId="0"/>
      <p:bldP spid="5" grpId="0" animBg="1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</a:t>
            </a:r>
            <a:r>
              <a:rPr lang="en-US" sz="1400" b="1" dirty="0">
                <a:solidFill>
                  <a:srgbClr val="CC0066"/>
                </a:solidFill>
                <a:latin typeface="+mj-lt"/>
              </a:rPr>
              <a:t> 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31574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 of Matrices</a:t>
                </a:r>
                <a:r>
                  <a:rPr lang="en-US" sz="3200" dirty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Multiplication of two matrices. 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1000"/>
                  </a:spcBef>
                  <a:spcAft>
                    <a:spcPts val="1000"/>
                  </a:spcAft>
                </a:pP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Example:</a:t>
                </a:r>
                <a:r>
                  <a:rPr lang="en-US" sz="2800" b="1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 If </a:t>
                </a:r>
                <a:r>
                  <a:rPr lang="en-US" sz="2800" b="1" dirty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Matrix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𝟗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𝟔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𝟕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𝟑</m:t>
                              </m:r>
                            </m:e>
                          </m:mr>
                        </m:m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𝑭𝒊𝒏𝒅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∙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</m:oMath>
                </a14:m>
                <a:endParaRPr lang="en-US" sz="2400" dirty="0">
                  <a:ea typeface="SimSun"/>
                  <a:cs typeface="Arial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3157467"/>
              </a:xfrm>
              <a:prstGeom prst="rect">
                <a:avLst/>
              </a:prstGeom>
              <a:blipFill rotWithShape="1">
                <a:blip r:embed="rId3"/>
                <a:stretch>
                  <a:fillRect l="-1522" t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366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40080" y="7167880"/>
            <a:ext cx="93268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" y="7167880"/>
            <a:ext cx="10058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49565" y="1619260"/>
                <a:ext cx="9989482" cy="1245329"/>
              </a:xfrm>
              <a:prstGeom prst="rect">
                <a:avLst/>
              </a:prstGeom>
            </p:spPr>
            <p:txBody>
              <a:bodyPr wrap="square" lIns="107113" tIns="53556" rIns="107113" bIns="53556">
                <a:spAutoFit/>
              </a:bodyPr>
              <a:lstStyle/>
              <a:p>
                <a:pPr>
                  <a:spcBef>
                    <a:spcPts val="1171"/>
                  </a:spcBef>
                  <a:spcAft>
                    <a:spcPts val="1171"/>
                  </a:spcAft>
                </a:pP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𝟗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𝟔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𝟕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𝟑</m:t>
                              </m:r>
                            </m:e>
                          </m:mr>
                        </m:m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𝑭𝒊𝒏𝒅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∙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</m:oMath>
                </a14:m>
                <a:r>
                  <a:rPr lang="en-US" sz="2300" dirty="0">
                    <a:ea typeface="SimSun"/>
                    <a:cs typeface="Arial"/>
                  </a:rPr>
                  <a:t>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565" y="1619260"/>
                <a:ext cx="9989482" cy="1245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utoShape 2" descr="https://www.mathsisfun.com/calculus/images/integral-tap-tank.jpg"/>
          <p:cNvSpPr>
            <a:spLocks noChangeAspect="1" noChangeArrowheads="1"/>
          </p:cNvSpPr>
          <p:nvPr/>
        </p:nvSpPr>
        <p:spPr bwMode="auto">
          <a:xfrm>
            <a:off x="186690" y="-163724"/>
            <a:ext cx="365760" cy="34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7113" tIns="53556" rIns="107113" bIns="5355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8412480" y="6408632"/>
            <a:ext cx="2560320" cy="413808"/>
          </a:xfrm>
          <a:prstGeom prst="rect">
            <a:avLst/>
          </a:prstGeom>
        </p:spPr>
        <p:txBody>
          <a:bodyPr vert="horz" lIns="107113" tIns="53556" rIns="107113" bIns="53556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07DF8A-EE33-457B-97B8-E8ADB5380B7C}" type="slidenum">
              <a:rPr lang="en-US" sz="2100" b="1">
                <a:solidFill>
                  <a:schemeClr val="bg1"/>
                </a:solidFill>
              </a:rPr>
              <a:t>26</a:t>
            </a:fld>
            <a:r>
              <a:rPr lang="en-US" sz="2100" b="1" dirty="0">
                <a:solidFill>
                  <a:schemeClr val="bg1"/>
                </a:solidFill>
              </a:rPr>
              <a:t>/27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1" t="27985" r="39092" b="40672"/>
          <a:stretch/>
        </p:blipFill>
        <p:spPr bwMode="auto">
          <a:xfrm>
            <a:off x="678070" y="2870395"/>
            <a:ext cx="9623278" cy="4145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78070" y="5656580"/>
            <a:ext cx="9780270" cy="1468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57770" y="4102100"/>
            <a:ext cx="9780270" cy="302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22145" y="2870395"/>
            <a:ext cx="9780270" cy="431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pic>
        <p:nvPicPr>
          <p:cNvPr id="18" name="Picture 2" descr="ISHIK UNIVERSITY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677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7" grpId="0" animBg="1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40080" y="7167880"/>
            <a:ext cx="93268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" y="7167880"/>
            <a:ext cx="10058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56460" y="1684441"/>
                <a:ext cx="9989482" cy="1245329"/>
              </a:xfrm>
              <a:prstGeom prst="rect">
                <a:avLst/>
              </a:prstGeom>
            </p:spPr>
            <p:txBody>
              <a:bodyPr wrap="square" lIns="107113" tIns="53556" rIns="107113" bIns="53556">
                <a:spAutoFit/>
              </a:bodyPr>
              <a:lstStyle/>
              <a:p>
                <a:pPr>
                  <a:spcBef>
                    <a:spcPts val="1171"/>
                  </a:spcBef>
                  <a:spcAft>
                    <a:spcPts val="1171"/>
                  </a:spcAft>
                </a:pP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𝟗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𝟔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𝟕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𝟑</m:t>
                              </m:r>
                            </m:e>
                          </m:mr>
                        </m:m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𝑭𝒊𝒏𝒅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∙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</m:oMath>
                </a14:m>
                <a:r>
                  <a:rPr lang="en-US" sz="2300" dirty="0">
                    <a:ea typeface="SimSun"/>
                    <a:cs typeface="Arial"/>
                  </a:rPr>
                  <a:t>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460" y="1684441"/>
                <a:ext cx="9989482" cy="1245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utoShape 2" descr="https://www.mathsisfun.com/calculus/images/integral-tap-tank.jpg"/>
          <p:cNvSpPr>
            <a:spLocks noChangeAspect="1" noChangeArrowheads="1"/>
          </p:cNvSpPr>
          <p:nvPr/>
        </p:nvSpPr>
        <p:spPr bwMode="auto">
          <a:xfrm>
            <a:off x="186690" y="-163724"/>
            <a:ext cx="365760" cy="34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7113" tIns="53556" rIns="107113" bIns="5355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8412480" y="6408632"/>
            <a:ext cx="2560320" cy="413808"/>
          </a:xfrm>
          <a:prstGeom prst="rect">
            <a:avLst/>
          </a:prstGeom>
        </p:spPr>
        <p:txBody>
          <a:bodyPr vert="horz" lIns="107113" tIns="53556" rIns="107113" bIns="53556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07DF8A-EE33-457B-97B8-E8ADB5380B7C}" type="slidenum">
              <a:rPr lang="en-US" sz="2100" b="1">
                <a:solidFill>
                  <a:schemeClr val="bg1"/>
                </a:solidFill>
              </a:rPr>
              <a:t>27</a:t>
            </a:fld>
            <a:r>
              <a:rPr lang="en-US" sz="2100" b="1" dirty="0">
                <a:solidFill>
                  <a:schemeClr val="bg1"/>
                </a:solidFill>
              </a:rPr>
              <a:t>/27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3" t="39738" r="27310" b="26119"/>
          <a:stretch/>
        </p:blipFill>
        <p:spPr bwMode="auto">
          <a:xfrm>
            <a:off x="540718" y="2975822"/>
            <a:ext cx="9879348" cy="405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2450" y="5699760"/>
            <a:ext cx="9780270" cy="1468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92580" y="4404360"/>
            <a:ext cx="9780270" cy="2763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6330" y="2975822"/>
            <a:ext cx="9780270" cy="431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pic>
        <p:nvPicPr>
          <p:cNvPr id="18" name="Picture 2" descr="ISHIK UNIVERSITY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5449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7" grpId="0" animBg="1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28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5509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3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Determinant Matrix </a:t>
                </a:r>
                <a:r>
                  <a:rPr lang="en-US" sz="3200" dirty="0" smtClean="0">
                    <a:solidFill>
                      <a:srgbClr val="002060"/>
                    </a:solidFill>
                  </a:rPr>
                  <a:t>The </a:t>
                </a:r>
                <a:r>
                  <a:rPr lang="en-US" sz="3200" dirty="0">
                    <a:solidFill>
                      <a:srgbClr val="002060"/>
                    </a:solidFill>
                  </a:rPr>
                  <a:t>determinant of a matrix is a </a:t>
                </a:r>
                <a:r>
                  <a:rPr lang="en-US" sz="3200" b="1" dirty="0">
                    <a:solidFill>
                      <a:srgbClr val="002060"/>
                    </a:solidFill>
                  </a:rPr>
                  <a:t>special number</a:t>
                </a:r>
                <a:r>
                  <a:rPr lang="en-US" sz="3200" dirty="0">
                    <a:solidFill>
                      <a:srgbClr val="002060"/>
                    </a:solidFill>
                  </a:rPr>
                  <a:t> that can be calculated from a square matrix</a:t>
                </a:r>
                <a:r>
                  <a:rPr lang="en-US" sz="3200" dirty="0" smtClean="0">
                    <a:solidFill>
                      <a:srgbClr val="002060"/>
                    </a:solidFill>
                  </a:rPr>
                  <a:t>. Its very helpful in solving the system of linear equations and inverse matrix</a:t>
                </a:r>
              </a:p>
              <a:p>
                <a:pPr lvl="0" algn="just"/>
                <a:endParaRPr lang="en-US" sz="3200" dirty="0">
                  <a:solidFill>
                    <a:srgbClr val="002060"/>
                  </a:solidFill>
                </a:endParaRPr>
              </a:p>
              <a:p>
                <a:pPr lvl="0" algn="just"/>
                <a:endParaRPr lang="en-US" sz="3200" b="1" dirty="0" smtClean="0">
                  <a:solidFill>
                    <a:srgbClr val="FF3300"/>
                  </a:solidFill>
                </a:endParaRPr>
              </a:p>
              <a:p>
                <a:pPr lvl="0" algn="just"/>
                <a:r>
                  <a:rPr lang="en-US" sz="3200" b="1" dirty="0" smtClean="0">
                    <a:solidFill>
                      <a:srgbClr val="FF3300"/>
                    </a:solidFill>
                  </a:rPr>
                  <a:t>Example</a:t>
                </a:r>
                <a:r>
                  <a:rPr lang="en-US" sz="3200" b="1" dirty="0">
                    <a:solidFill>
                      <a:srgbClr val="FF3300"/>
                    </a:solidFill>
                  </a:rPr>
                  <a:t>:</a:t>
                </a:r>
                <a:r>
                  <a:rPr lang="en-US" sz="3200" dirty="0">
                    <a:solidFill>
                      <a:srgbClr val="002060"/>
                    </a:solidFill>
                  </a:rPr>
                  <a:t> If matrix</a:t>
                </a:r>
              </a:p>
              <a:p>
                <a:pPr lvl="0" algn="just"/>
                <a:endParaRPr lang="en-US" sz="3200" dirty="0">
                  <a:solidFill>
                    <a:srgbClr val="002060"/>
                  </a:solidFill>
                </a:endParaRPr>
              </a:p>
              <a:p>
                <a:pPr lvl="0" algn="just"/>
                <a:endParaRPr lang="en-US" sz="3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Then, its determinate </a:t>
                </a:r>
                <a14:m>
                  <m:oMath xmlns:m="http://schemas.openxmlformats.org/officeDocument/2006/math">
                    <m:r>
                      <a:rPr lang="en-US" sz="3200" b="1" i="1" dirty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|</m:t>
                    </m:r>
                    <m:r>
                      <a:rPr lang="en-US" sz="3200" b="1" i="1" dirty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𝑨</m:t>
                    </m:r>
                    <m:r>
                      <a:rPr lang="en-US" sz="3200" b="1" i="1" dirty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| = </m:t>
                    </m:r>
                    <m:r>
                      <a:rPr lang="en-US" sz="3200" i="1" dirty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𝑎𝑑</m:t>
                    </m:r>
                    <m:r>
                      <a:rPr lang="en-US" sz="3200" i="1" dirty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−</m:t>
                    </m:r>
                    <m:r>
                      <a:rPr lang="en-US" sz="3200" i="1" dirty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𝑏𝑐</m:t>
                    </m:r>
                    <m:r>
                      <a:rPr lang="en-US" sz="3200" i="1" dirty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2400" dirty="0">
                  <a:solidFill>
                    <a:srgbClr val="002060"/>
                  </a:solidFill>
                  <a:ea typeface="SimSun"/>
                  <a:cs typeface="Arial"/>
                </a:endParaRPr>
              </a:p>
              <a:p>
                <a:pPr lvl="0" algn="just"/>
                <a:endParaRPr lang="en-US" sz="3200" dirty="0" smtClean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5509200"/>
              </a:xfrm>
              <a:prstGeom prst="rect">
                <a:avLst/>
              </a:prstGeom>
              <a:blipFill rotWithShape="1">
                <a:blip r:embed="rId3"/>
                <a:stretch>
                  <a:fillRect l="-1522" t="-1549" r="-1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4" descr="A Matri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054" y="4280847"/>
            <a:ext cx="3041549" cy="131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59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29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 startAt="3"/>
            </a:pPr>
            <a:r>
              <a:rPr lang="en-US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Determinant Matrix </a:t>
            </a:r>
            <a:endParaRPr lang="en-US" sz="32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r>
              <a:rPr lang="en-US" sz="3200" b="1" dirty="0" smtClean="0">
                <a:solidFill>
                  <a:srgbClr val="FF3300"/>
                </a:solidFill>
              </a:rPr>
              <a:t>Example</a:t>
            </a:r>
            <a:r>
              <a:rPr lang="en-US" sz="3200" b="1" dirty="0">
                <a:solidFill>
                  <a:srgbClr val="FF3300"/>
                </a:solidFill>
              </a:rPr>
              <a:t>: </a:t>
            </a:r>
            <a:r>
              <a:rPr lang="en-US" sz="3200" dirty="0">
                <a:solidFill>
                  <a:srgbClr val="002060"/>
                </a:solidFill>
              </a:rPr>
              <a:t>If matrix </a:t>
            </a:r>
            <a:r>
              <a:rPr lang="en-US" sz="3200" b="1" dirty="0">
                <a:solidFill>
                  <a:srgbClr val="0000FF"/>
                </a:solidFill>
              </a:rPr>
              <a:t>A =</a:t>
            </a: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Then, its determinate </a:t>
            </a:r>
            <a:r>
              <a:rPr 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|A| = </a:t>
            </a:r>
            <a:r>
              <a:rPr lang="en-US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3×6 − 8×4 = 18 − 32 = </a:t>
            </a:r>
            <a:r>
              <a:rPr 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−14</a:t>
            </a:r>
            <a:endParaRPr lang="en-US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3200" dirty="0">
              <a:solidFill>
                <a:srgbClr val="002060"/>
              </a:solidFill>
              <a:ea typeface="SimSun"/>
              <a:cs typeface="Arial"/>
            </a:endParaRPr>
          </a:p>
          <a:p>
            <a:pPr lvl="0" algn="just"/>
            <a:endParaRPr lang="en-US" sz="2400" dirty="0">
              <a:solidFill>
                <a:srgbClr val="002060"/>
              </a:solidFill>
              <a:ea typeface="SimSun"/>
              <a:cs typeface="Arial"/>
            </a:endParaRPr>
          </a:p>
        </p:txBody>
      </p:sp>
      <p:pic>
        <p:nvPicPr>
          <p:cNvPr id="11" name="Picture 2" descr="A Matri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638" y="2290461"/>
            <a:ext cx="1946180" cy="149548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13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0976" y="1827811"/>
            <a:ext cx="883366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Look at this Matrix: </a:t>
            </a:r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/>
              <a:t> </a:t>
            </a:r>
            <a:endParaRPr lang="en-US" sz="3200" dirty="0"/>
          </a:p>
          <a:p>
            <a:r>
              <a:rPr lang="en-US" sz="3200" dirty="0"/>
              <a:t/>
            </a:r>
            <a:br>
              <a:rPr lang="en-US" sz="3200" dirty="0"/>
            </a:b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/>
          <a:srcRect l="26526" t="18857" r="48068" b="57549"/>
          <a:stretch/>
        </p:blipFill>
        <p:spPr bwMode="auto">
          <a:xfrm>
            <a:off x="2570251" y="2782785"/>
            <a:ext cx="5649913" cy="25771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 Box 26"/>
          <p:cNvSpPr txBox="1"/>
          <p:nvPr/>
        </p:nvSpPr>
        <p:spPr>
          <a:xfrm>
            <a:off x="1084801" y="5722796"/>
            <a:ext cx="7924800" cy="127375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3200" b="1" dirty="0">
                <a:solidFill>
                  <a:srgbClr val="FF0000"/>
                </a:solidFill>
                <a:effectLst/>
                <a:latin typeface="Times New Roman"/>
                <a:ea typeface="SimSun"/>
                <a:cs typeface="Arial"/>
              </a:rPr>
              <a:t>These are called elements or entries.</a:t>
            </a:r>
            <a:endParaRPr lang="en-US" sz="2800" dirty="0">
              <a:solidFill>
                <a:srgbClr val="FF0000"/>
              </a:solidFill>
              <a:effectLst/>
              <a:ea typeface="SimSu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555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30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44012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3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Determinant Matrix </a:t>
                </a:r>
                <a:endParaRPr lang="en-US" sz="3200" b="1" dirty="0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 algn="just"/>
                <a:endParaRPr lang="en-US" sz="3200" dirty="0">
                  <a:solidFill>
                    <a:srgbClr val="002060"/>
                  </a:solidFill>
                </a:endParaRPr>
              </a:p>
              <a:p>
                <a:pPr lvl="0" algn="just"/>
                <a:r>
                  <a:rPr lang="en-US" sz="3200" b="1" dirty="0" smtClean="0">
                    <a:solidFill>
                      <a:srgbClr val="FF3300"/>
                    </a:solidFill>
                  </a:rPr>
                  <a:t>Example:</a:t>
                </a:r>
                <a:r>
                  <a:rPr lang="en-US" sz="3200" dirty="0" smtClean="0">
                    <a:solidFill>
                      <a:srgbClr val="002060"/>
                    </a:solidFill>
                  </a:rPr>
                  <a:t> If matrix</a:t>
                </a:r>
                <a:endParaRPr lang="en-US" sz="3200" dirty="0">
                  <a:solidFill>
                    <a:srgbClr val="002060"/>
                  </a:solidFill>
                </a:endParaRPr>
              </a:p>
              <a:p>
                <a:pPr lvl="0" algn="just"/>
                <a:endParaRPr lang="en-US" sz="3200" dirty="0" smtClean="0">
                  <a:solidFill>
                    <a:srgbClr val="002060"/>
                  </a:solidFill>
                </a:endParaRPr>
              </a:p>
              <a:p>
                <a:pPr lvl="0" algn="just"/>
                <a:endParaRPr lang="en-US" sz="32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:r>
                  <a:rPr lang="en-US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Then, its determinate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3200" b="1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1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en-US" sz="3200" b="1" i="1" dirty="0">
                        <a:solidFill>
                          <a:srgbClr val="0000FF"/>
                        </a:solidFill>
                        <a:latin typeface="Cambria Math"/>
                      </a:rPr>
                      <m:t>= </m:t>
                    </m:r>
                    <m:r>
                      <a:rPr lang="en-US" sz="3200" b="1" i="1" dirty="0">
                        <a:solidFill>
                          <a:srgbClr val="0000FF"/>
                        </a:solidFill>
                        <a:latin typeface="Cambria Math"/>
                      </a:rPr>
                      <m:t>𝟒</m:t>
                    </m:r>
                    <m:r>
                      <a:rPr lang="en-US" sz="3200" b="1" i="1" dirty="0">
                        <a:solidFill>
                          <a:srgbClr val="0000FF"/>
                        </a:solidFill>
                        <a:latin typeface="Cambria Math"/>
                      </a:rPr>
                      <m:t>×</m:t>
                    </m:r>
                    <m:r>
                      <a:rPr lang="en-US" sz="3200" b="1" i="1" dirty="0">
                        <a:solidFill>
                          <a:srgbClr val="0000FF"/>
                        </a:solidFill>
                        <a:latin typeface="Cambria Math"/>
                      </a:rPr>
                      <m:t>𝟖</m:t>
                    </m:r>
                    <m:r>
                      <a:rPr lang="en-US" sz="3200" b="1" i="1" dirty="0">
                        <a:solidFill>
                          <a:srgbClr val="0000FF"/>
                        </a:solidFill>
                        <a:latin typeface="Cambria Math"/>
                      </a:rPr>
                      <m:t> − </m:t>
                    </m:r>
                    <m:r>
                      <a:rPr lang="en-US" sz="3200" b="1" i="1" dirty="0">
                        <a:solidFill>
                          <a:srgbClr val="0000FF"/>
                        </a:solidFill>
                        <a:latin typeface="Cambria Math"/>
                      </a:rPr>
                      <m:t>𝟔</m:t>
                    </m:r>
                    <m:r>
                      <a:rPr lang="en-US" sz="3200" b="1" i="1" dirty="0">
                        <a:solidFill>
                          <a:srgbClr val="0000FF"/>
                        </a:solidFill>
                        <a:latin typeface="Cambria Math"/>
                      </a:rPr>
                      <m:t>×</m:t>
                    </m:r>
                    <m:r>
                      <a:rPr lang="en-US" sz="3200" b="1" i="1" dirty="0">
                        <a:solidFill>
                          <a:srgbClr val="0000FF"/>
                        </a:solidFill>
                        <a:latin typeface="Cambria Math"/>
                      </a:rPr>
                      <m:t>𝟑</m:t>
                    </m:r>
                  </m:oMath>
                </a14:m>
                <a:r>
                  <a:rPr lang="en-US" sz="3200" b="1" i="1" dirty="0" smtClean="0">
                    <a:solidFill>
                      <a:srgbClr val="0000FF"/>
                    </a:solidFill>
                    <a:latin typeface="Cambria Math"/>
                  </a:rPr>
                  <a:t/>
                </a:r>
                <a:br>
                  <a:rPr lang="en-US" sz="3200" b="1" i="1" dirty="0" smtClean="0">
                    <a:solidFill>
                      <a:srgbClr val="0000FF"/>
                    </a:solidFill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= </m:t>
                      </m:r>
                      <m:r>
                        <a:rPr lang="en-US" sz="3200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𝟑𝟐</m:t>
                      </m:r>
                      <m:r>
                        <a:rPr lang="en-US" sz="3200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3200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𝟏𝟖</m:t>
                      </m:r>
                    </m:oMath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= </m:t>
                      </m:r>
                      <m:r>
                        <a:rPr lang="en-US" sz="3200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𝟏𝟒</m:t>
                      </m:r>
                    </m:oMath>
                  </m:oMathPara>
                </a14:m>
                <a:endParaRPr lang="en-US" sz="3200" b="1" dirty="0">
                  <a:solidFill>
                    <a:srgbClr val="0000FF"/>
                  </a:solidFill>
                </a:endParaRPr>
              </a:p>
              <a:p>
                <a:pPr lvl="0" algn="just"/>
                <a:endParaRPr lang="en-US" sz="2400" dirty="0">
                  <a:solidFill>
                    <a:srgbClr val="002060"/>
                  </a:solidFill>
                  <a:ea typeface="SimSun"/>
                  <a:cs typeface="Arial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4401205"/>
              </a:xfrm>
              <a:prstGeom prst="rect">
                <a:avLst/>
              </a:prstGeom>
              <a:blipFill rotWithShape="1">
                <a:blip r:embed="rId3"/>
                <a:stretch>
                  <a:fillRect l="-1522" t="-1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A Matri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872" y="2479343"/>
            <a:ext cx="2649839" cy="112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48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31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53860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3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Determinant Matrix </a:t>
                </a:r>
                <a:endParaRPr lang="en-US" sz="3200" b="1" dirty="0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 algn="just"/>
                <a:endParaRPr lang="en-US" sz="3200" dirty="0">
                  <a:solidFill>
                    <a:srgbClr val="002060"/>
                  </a:solidFill>
                </a:endParaRPr>
              </a:p>
              <a:p>
                <a:pPr lvl="0" algn="just"/>
                <a:r>
                  <a:rPr lang="en-US" sz="3200" b="1" dirty="0" smtClean="0">
                    <a:solidFill>
                      <a:srgbClr val="FF3300"/>
                    </a:solidFill>
                  </a:rPr>
                  <a:t>Example:</a:t>
                </a:r>
                <a:r>
                  <a:rPr lang="en-US" sz="3200" dirty="0" smtClean="0">
                    <a:solidFill>
                      <a:srgbClr val="002060"/>
                    </a:solidFill>
                  </a:rPr>
                  <a:t> If matrix</a:t>
                </a:r>
              </a:p>
              <a:p>
                <a:pPr lvl="0" algn="just"/>
                <a:endParaRPr lang="en-US" sz="3200" dirty="0">
                  <a:solidFill>
                    <a:srgbClr val="002060"/>
                  </a:solidFill>
                </a:endParaRPr>
              </a:p>
              <a:p>
                <a:pPr lvl="0" algn="just"/>
                <a:endParaRPr lang="en-US" sz="2400" dirty="0" smtClean="0">
                  <a:solidFill>
                    <a:srgbClr val="002060"/>
                  </a:solidFill>
                </a:endParaRPr>
              </a:p>
              <a:p>
                <a:pPr lvl="0" algn="just"/>
                <a:r>
                  <a:rPr lang="en-US" sz="3200" dirty="0" smtClean="0">
                    <a:solidFill>
                      <a:srgbClr val="002060"/>
                    </a:solidFill>
                  </a:rPr>
                  <a:t>The determinant is; </a:t>
                </a:r>
              </a:p>
              <a:p>
                <a:pPr lvl="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|</m:t>
                      </m:r>
                      <m:r>
                        <a:rPr lang="en-US" sz="3200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𝑨</m:t>
                      </m:r>
                      <m:r>
                        <a:rPr lang="en-US" sz="3200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| = </m:t>
                      </m:r>
                      <m:r>
                        <a:rPr lang="en-US" sz="3200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𝒂</m:t>
                      </m:r>
                      <m:r>
                        <a:rPr lang="en-US" sz="3200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200" b="1" i="1" dirty="0" err="1">
                          <a:solidFill>
                            <a:srgbClr val="0000FF"/>
                          </a:solidFill>
                          <a:latin typeface="Cambria Math"/>
                        </a:rPr>
                        <m:t>𝒆𝒊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 − </m:t>
                      </m:r>
                      <m:r>
                        <a:rPr lang="en-US" sz="3200" b="1" i="1" dirty="0" err="1">
                          <a:solidFill>
                            <a:srgbClr val="0000FF"/>
                          </a:solidFill>
                          <a:latin typeface="Cambria Math"/>
                        </a:rPr>
                        <m:t>𝒇𝒉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) − 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𝒅𝒊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 − </m:t>
                      </m:r>
                      <m:r>
                        <a:rPr lang="en-US" sz="3200" b="1" i="1" dirty="0" err="1">
                          <a:solidFill>
                            <a:srgbClr val="0000FF"/>
                          </a:solidFill>
                          <a:latin typeface="Cambria Math"/>
                        </a:rPr>
                        <m:t>𝒇𝒈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) + 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𝒄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𝒅𝒉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 − </m:t>
                      </m:r>
                      <m:r>
                        <a:rPr lang="en-US" sz="3200" b="1" i="1" dirty="0" err="1">
                          <a:solidFill>
                            <a:srgbClr val="0000FF"/>
                          </a:solidFill>
                          <a:latin typeface="Cambria Math"/>
                        </a:rPr>
                        <m:t>𝒆𝒈</m:t>
                      </m:r>
                      <m:r>
                        <a:rPr lang="en-US" sz="32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200" b="1" dirty="0">
                  <a:solidFill>
                    <a:srgbClr val="002060"/>
                  </a:solidFill>
                </a:endParaRPr>
              </a:p>
              <a:p>
                <a:pPr lvl="0" algn="just"/>
                <a:endParaRPr lang="en-US" sz="3200" dirty="0">
                  <a:solidFill>
                    <a:srgbClr val="002060"/>
                  </a:solidFill>
                </a:endParaRPr>
              </a:p>
              <a:p>
                <a:pPr lvl="0" algn="just"/>
                <a:endParaRPr lang="en-US" sz="3200" dirty="0" smtClean="0">
                  <a:solidFill>
                    <a:srgbClr val="002060"/>
                  </a:solidFill>
                </a:endParaRPr>
              </a:p>
              <a:p>
                <a:pPr lvl="0" algn="just"/>
                <a:endParaRPr lang="en-US" sz="32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just"/>
                <a:endParaRPr lang="en-US" sz="2400" dirty="0">
                  <a:solidFill>
                    <a:srgbClr val="002060"/>
                  </a:solidFill>
                  <a:ea typeface="SimSun"/>
                  <a:cs typeface="Arial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5386090"/>
              </a:xfrm>
              <a:prstGeom prst="rect">
                <a:avLst/>
              </a:prstGeom>
              <a:blipFill rotWithShape="1">
                <a:blip r:embed="rId3"/>
                <a:stretch>
                  <a:fillRect l="-1522" t="-1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A Matri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591" y="2200793"/>
            <a:ext cx="3289529" cy="171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 Matri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945" y="5254387"/>
            <a:ext cx="7855329" cy="193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37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54680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3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Determinant Matrix </a:t>
                </a:r>
                <a:endParaRPr lang="en-US" sz="3200" b="1" dirty="0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 algn="just"/>
                <a:endParaRPr lang="en-US" sz="3200" dirty="0">
                  <a:solidFill>
                    <a:srgbClr val="002060"/>
                  </a:solidFill>
                </a:endParaRPr>
              </a:p>
              <a:p>
                <a:pPr lvl="0" algn="just"/>
                <a:r>
                  <a:rPr lang="en-US" sz="3200" b="1" dirty="0" smtClean="0">
                    <a:solidFill>
                      <a:srgbClr val="FF3300"/>
                    </a:solidFill>
                  </a:rPr>
                  <a:t>Example:</a:t>
                </a:r>
                <a:r>
                  <a:rPr lang="en-US" sz="3200" dirty="0" smtClean="0">
                    <a:solidFill>
                      <a:srgbClr val="002060"/>
                    </a:solidFill>
                  </a:rPr>
                  <a:t> If matrix</a:t>
                </a:r>
                <a:endParaRPr lang="en-US" sz="3200" dirty="0">
                  <a:solidFill>
                    <a:srgbClr val="002060"/>
                  </a:solidFill>
                </a:endParaRPr>
              </a:p>
              <a:p>
                <a:pPr lvl="0" algn="just"/>
                <a:endParaRPr lang="en-US" sz="3200" dirty="0" smtClean="0">
                  <a:solidFill>
                    <a:srgbClr val="002060"/>
                  </a:solidFill>
                </a:endParaRPr>
              </a:p>
              <a:p>
                <a:pPr lvl="0" algn="just"/>
                <a:endParaRPr lang="en-US" sz="32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Then, its determinate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500" b="1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500" b="1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𝑪</m:t>
                        </m:r>
                      </m:e>
                    </m:d>
                    <m:r>
                      <a:rPr lang="en-US" sz="2500" i="1" dirty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</m:oMath>
                </a14:m>
                <a:endParaRPr lang="en-US" sz="2500" i="1" dirty="0" smtClean="0">
                  <a:solidFill>
                    <a:srgbClr val="0000FF"/>
                  </a:solidFill>
                  <a:latin typeface="Cambria Math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500" i="1" dirty="0">
                        <a:solidFill>
                          <a:srgbClr val="0000FF"/>
                        </a:solidFill>
                        <a:latin typeface="Cambria Math"/>
                      </a:rPr>
                      <m:t> 6×</m:t>
                    </m:r>
                    <m:d>
                      <m:dPr>
                        <m:ctrlPr>
                          <a:rPr lang="en-US" sz="25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5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  <m:t>−2×7 − 5×8</m:t>
                        </m:r>
                      </m:e>
                    </m:d>
                    <m:r>
                      <a:rPr lang="en-US" sz="2500" i="1" dirty="0">
                        <a:solidFill>
                          <a:srgbClr val="0000FF"/>
                        </a:solidFill>
                        <a:latin typeface="Cambria Math"/>
                      </a:rPr>
                      <m:t>− 1×</m:t>
                    </m:r>
                    <m:d>
                      <m:dPr>
                        <m:ctrlPr>
                          <a:rPr lang="en-US" sz="25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5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  <m:t>4×7 − 5×2</m:t>
                        </m:r>
                      </m:e>
                    </m:d>
                    <m:r>
                      <a:rPr lang="en-US" sz="2500" i="1" dirty="0">
                        <a:solidFill>
                          <a:srgbClr val="0000FF"/>
                        </a:solidFill>
                        <a:latin typeface="Cambria Math"/>
                      </a:rPr>
                      <m:t>+</m:t>
                    </m:r>
                    <m:r>
                      <a:rPr lang="en-US" sz="2500" b="0" i="1" dirty="0" smtClean="0">
                        <a:solidFill>
                          <a:srgbClr val="0000FF"/>
                        </a:solidFill>
                        <a:latin typeface="Cambria Math"/>
                      </a:rPr>
                      <m:t>1</m:t>
                    </m:r>
                    <m:r>
                      <a:rPr lang="en-US" sz="2500" i="1" dirty="0">
                        <a:solidFill>
                          <a:srgbClr val="0000FF"/>
                        </a:solidFill>
                        <a:latin typeface="Cambria Math"/>
                      </a:rPr>
                      <m:t>×</m:t>
                    </m:r>
                    <m:d>
                      <m:dPr>
                        <m:ctrlPr>
                          <a:rPr lang="en-US" sz="25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5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  <m:t>4×8 − </m:t>
                        </m:r>
                        <m:d>
                          <m:dPr>
                            <m:ctrlPr>
                              <a:rPr lang="en-US" sz="2500" i="1" dirty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500" i="1" dirty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−2×2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500" i="1" dirty="0" smtClean="0">
                    <a:solidFill>
                      <a:srgbClr val="0000FF"/>
                    </a:solidFill>
                    <a:latin typeface="Cambria Math"/>
                  </a:rPr>
                  <a:t> </a:t>
                </a:r>
                <a:br>
                  <a:rPr lang="en-US" sz="2500" i="1" dirty="0" smtClean="0">
                    <a:solidFill>
                      <a:srgbClr val="0000FF"/>
                    </a:solidFill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50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= 6×</m:t>
                      </m:r>
                      <m:d>
                        <m:dPr>
                          <m:ctrlPr>
                            <a:rPr lang="en-US" sz="250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50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−54</m:t>
                          </m:r>
                        </m:e>
                      </m:d>
                      <m:r>
                        <a:rPr lang="en-US" sz="250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− 1×</m:t>
                      </m:r>
                      <m:d>
                        <m:dPr>
                          <m:ctrlPr>
                            <a:rPr lang="en-US" sz="250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50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18</m:t>
                          </m:r>
                        </m:e>
                      </m:d>
                      <m:r>
                        <a:rPr lang="en-US" sz="250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+ 1×</m:t>
                      </m:r>
                      <m:d>
                        <m:dPr>
                          <m:ctrlPr>
                            <a:rPr lang="en-US" sz="250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50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36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US" sz="250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= </m:t>
                      </m:r>
                      <m:r>
                        <a:rPr lang="en-US" sz="25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500" b="1" i="1" dirty="0">
                          <a:solidFill>
                            <a:srgbClr val="0000FF"/>
                          </a:solidFill>
                          <a:latin typeface="Cambria Math"/>
                        </a:rPr>
                        <m:t>𝟑𝟎𝟔</m:t>
                      </m:r>
                    </m:oMath>
                  </m:oMathPara>
                </a14:m>
                <a:endParaRPr lang="en-US" sz="2500" dirty="0">
                  <a:solidFill>
                    <a:srgbClr val="0000FF"/>
                  </a:solidFill>
                </a:endParaRPr>
              </a:p>
              <a:p>
                <a:pPr lvl="0" algn="just"/>
                <a:endParaRPr lang="en-US" sz="2400" dirty="0">
                  <a:solidFill>
                    <a:srgbClr val="002060"/>
                  </a:solidFill>
                  <a:ea typeface="SimSun"/>
                  <a:cs typeface="Arial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5468035"/>
              </a:xfrm>
              <a:prstGeom prst="rect">
                <a:avLst/>
              </a:prstGeom>
              <a:blipFill rotWithShape="1">
                <a:blip r:embed="rId3"/>
                <a:stretch>
                  <a:fillRect l="-1522" t="-1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A Matri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084" y="2233635"/>
            <a:ext cx="3256365" cy="167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72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33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 startAt="3"/>
            </a:pPr>
            <a:r>
              <a:rPr lang="en-US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Inverse Matrix </a:t>
            </a:r>
            <a:endParaRPr lang="en-US" sz="32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r>
              <a:rPr lang="en-US" sz="3200" b="1" dirty="0" smtClean="0">
                <a:solidFill>
                  <a:srgbClr val="FF3300"/>
                </a:solidFill>
              </a:rPr>
              <a:t>Example:</a:t>
            </a:r>
            <a:r>
              <a:rPr lang="en-US" sz="3200" dirty="0" smtClean="0">
                <a:solidFill>
                  <a:srgbClr val="002060"/>
                </a:solidFill>
              </a:rPr>
              <a:t> If matrix</a:t>
            </a: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r>
              <a:rPr lang="en-US" sz="3200" dirty="0" smtClean="0">
                <a:solidFill>
                  <a:srgbClr val="002060"/>
                </a:solidFill>
              </a:rPr>
              <a:t>Find Inverse of A</a:t>
            </a: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dirty="0">
              <a:solidFill>
                <a:srgbClr val="002060"/>
              </a:solidFill>
              <a:ea typeface="SimSun"/>
              <a:cs typeface="Arial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647" y="2187409"/>
            <a:ext cx="3936956" cy="1661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58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34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 startAt="3"/>
            </a:pPr>
            <a:r>
              <a:rPr lang="en-US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Inverse Matrix </a:t>
            </a:r>
            <a:endParaRPr lang="en-US" sz="32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r>
              <a:rPr lang="en-US" sz="3200" b="1" dirty="0" smtClean="0">
                <a:solidFill>
                  <a:srgbClr val="FF3300"/>
                </a:solidFill>
              </a:rPr>
              <a:t>Example:</a:t>
            </a:r>
            <a:r>
              <a:rPr lang="en-US" sz="3200" dirty="0" smtClean="0">
                <a:solidFill>
                  <a:srgbClr val="002060"/>
                </a:solidFill>
              </a:rPr>
              <a:t> If matrix</a:t>
            </a: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r>
              <a:rPr lang="en-US" sz="3200" dirty="0" smtClean="0">
                <a:solidFill>
                  <a:srgbClr val="002060"/>
                </a:solidFill>
              </a:rPr>
              <a:t>First need to find determinants of A</a:t>
            </a: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dirty="0">
              <a:solidFill>
                <a:srgbClr val="002060"/>
              </a:solidFill>
              <a:ea typeface="SimSun"/>
              <a:cs typeface="Arial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647" y="2187409"/>
            <a:ext cx="3936956" cy="1661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4" descr="matrix minors resul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matrix minors resul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matrix minors resul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0" descr="matrix minors resul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3" descr="matrix minors result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82" name="Picture 1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1" t="56726" r="18925" b="23054"/>
          <a:stretch/>
        </p:blipFill>
        <p:spPr bwMode="auto">
          <a:xfrm>
            <a:off x="155575" y="4926841"/>
            <a:ext cx="10638155" cy="2115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11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 startAt="3"/>
            </a:pPr>
            <a:r>
              <a:rPr lang="en-US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Inverse Matrix </a:t>
            </a:r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r>
              <a:rPr lang="en-US" sz="3200" dirty="0" smtClean="0">
                <a:solidFill>
                  <a:srgbClr val="002060"/>
                </a:solidFill>
              </a:rPr>
              <a:t>First need to find determinants of A</a:t>
            </a: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</p:txBody>
      </p:sp>
      <p:sp>
        <p:nvSpPr>
          <p:cNvPr id="3" name="AutoShape 4" descr="matrix minors resul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matrix minors resul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matrix minors resul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0" descr="matrix minors resul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3" descr="matrix minors result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82" name="Picture 1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1" t="56726" r="18925" b="23054"/>
          <a:stretch/>
        </p:blipFill>
        <p:spPr bwMode="auto">
          <a:xfrm>
            <a:off x="223022" y="2879677"/>
            <a:ext cx="10638155" cy="2115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3023" y="5322627"/>
            <a:ext cx="98353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determinant of A is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zero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then matrix A is invertible (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non-singular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determinant of A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8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zero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matrix A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invertible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singular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92905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2400" dirty="0" smtClean="0">
              <a:solidFill>
                <a:srgbClr val="002060"/>
              </a:solidFill>
            </a:endParaRPr>
          </a:p>
          <a:p>
            <a:pPr lvl="0" algn="just"/>
            <a:r>
              <a:rPr lang="en-US" sz="3200" dirty="0" smtClean="0">
                <a:solidFill>
                  <a:srgbClr val="002060"/>
                </a:solidFill>
              </a:rPr>
              <a:t>Second need to find matrix of cofactors </a:t>
            </a: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dirty="0">
              <a:solidFill>
                <a:srgbClr val="002060"/>
              </a:solidFill>
              <a:ea typeface="SimSun"/>
              <a:cs typeface="Arial"/>
            </a:endParaRPr>
          </a:p>
        </p:txBody>
      </p:sp>
      <p:sp>
        <p:nvSpPr>
          <p:cNvPr id="3" name="AutoShape 4" descr="matrix minors resul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matrix minors resul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matrix minors resul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0" descr="matrix minors resul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3" descr="matrix minors result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2" descr="matrix of cofactors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1" t="38527" r="30182" b="38547"/>
          <a:stretch/>
        </p:blipFill>
        <p:spPr bwMode="auto">
          <a:xfrm>
            <a:off x="307974" y="4672740"/>
            <a:ext cx="10050871" cy="244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1" t="56726" r="18925" b="23054"/>
          <a:stretch/>
        </p:blipFill>
        <p:spPr bwMode="auto">
          <a:xfrm>
            <a:off x="223022" y="1643142"/>
            <a:ext cx="10638155" cy="2115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74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37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Step: </a:t>
            </a:r>
            <a:r>
              <a:rPr lang="en-US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Adjugate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(also called </a:t>
            </a:r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Adjoint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"Transpose" all elements of the previous matrix... in other words swap their positions over the diagonal (the diagonal stays the same):</a:t>
            </a: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r>
              <a:rPr lang="en-US" sz="3200" dirty="0" smtClean="0">
                <a:solidFill>
                  <a:srgbClr val="002060"/>
                </a:solidFill>
              </a:rPr>
              <a:t>                                        </a:t>
            </a:r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24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dirty="0">
              <a:solidFill>
                <a:srgbClr val="002060"/>
              </a:solidFill>
              <a:ea typeface="SimSun"/>
              <a:cs typeface="Arial"/>
            </a:endParaRPr>
          </a:p>
        </p:txBody>
      </p:sp>
      <p:sp>
        <p:nvSpPr>
          <p:cNvPr id="3" name="AutoShape 4" descr="matrix minors resul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matrix minors resul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matrix minors resul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0" descr="matrix minors resul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3" descr="matrix minors result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2" descr="matrix of cofactors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18" name="Picture 2" descr="matrix adjug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828" y="4252909"/>
            <a:ext cx="4358402" cy="2480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63" t="40014" r="34946" b="45267"/>
          <a:stretch/>
        </p:blipFill>
        <p:spPr bwMode="auto">
          <a:xfrm>
            <a:off x="362102" y="4252910"/>
            <a:ext cx="3882352" cy="248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4544704" y="5493106"/>
            <a:ext cx="1023582" cy="0"/>
          </a:xfrm>
          <a:prstGeom prst="straightConnector1">
            <a:avLst/>
          </a:prstGeom>
          <a:ln w="571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61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38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Forth Step: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Multiply by 1/Determinant</a:t>
            </a: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24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</a:endParaRPr>
          </a:p>
          <a:p>
            <a:pPr lvl="0" algn="just"/>
            <a:endParaRPr lang="en-US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dirty="0">
              <a:solidFill>
                <a:srgbClr val="002060"/>
              </a:solidFill>
              <a:ea typeface="SimSun"/>
              <a:cs typeface="Arial"/>
            </a:endParaRPr>
          </a:p>
        </p:txBody>
      </p:sp>
      <p:sp>
        <p:nvSpPr>
          <p:cNvPr id="3" name="AutoShape 4" descr="matrix minors resul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matrix minors resul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matrix minors resul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0" descr="matrix minors resul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3" descr="matrix minors result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2" descr="matrix of cofactors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2" descr="matrix adjugate by 1/det gives inverse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4" descr="matrix adjugate by 1/det gives inverse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1" t="32637" r="29175" b="46528"/>
          <a:stretch/>
        </p:blipFill>
        <p:spPr bwMode="auto">
          <a:xfrm>
            <a:off x="792967" y="3439235"/>
            <a:ext cx="9277377" cy="252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60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4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15" name="Picture 14"/>
          <p:cNvPicPr/>
          <p:nvPr/>
        </p:nvPicPr>
        <p:blipFill rotWithShape="1">
          <a:blip r:embed="rId3"/>
          <a:srcRect l="18581" t="51106" r="45159" b="28602"/>
          <a:stretch/>
        </p:blipFill>
        <p:spPr bwMode="auto">
          <a:xfrm>
            <a:off x="1258784" y="2743200"/>
            <a:ext cx="7695211" cy="24754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/>
          <p:cNvPicPr/>
          <p:nvPr/>
        </p:nvPicPr>
        <p:blipFill rotWithShape="1">
          <a:blip r:embed="rId4"/>
          <a:srcRect l="25488" t="32415" r="54740" b="20339"/>
          <a:stretch/>
        </p:blipFill>
        <p:spPr bwMode="auto">
          <a:xfrm>
            <a:off x="3599212" y="1923803"/>
            <a:ext cx="3505729" cy="51776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550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What's the size of this matrix?</a:t>
            </a:r>
            <a:endParaRPr lang="en-US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/>
              <a:t> </a:t>
            </a:r>
            <a:endParaRPr lang="en-US" sz="3200" dirty="0"/>
          </a:p>
          <a:p>
            <a:r>
              <a:rPr lang="en-US" sz="3200" dirty="0"/>
              <a:t> </a:t>
            </a:r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rows and 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columns. This is a 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matrix (3x2).</a:t>
            </a:r>
          </a:p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A 2 x 3 matrix and a 3 x 2 matrix are definitely different sizes!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3" t="51695" r="58194" b="21822"/>
          <a:stretch/>
        </p:blipFill>
        <p:spPr bwMode="auto">
          <a:xfrm>
            <a:off x="3970982" y="2657233"/>
            <a:ext cx="2035712" cy="2362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188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Sometimes, we'll need to refer to a specific entry, so we have a special "tagging" system.  It's based on rows and columns: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This element is located in the              row and in the        column </a:t>
            </a: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4" descr="aij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801" y="3511659"/>
            <a:ext cx="914400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i th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942" y="5153421"/>
            <a:ext cx="746126" cy="622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j th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891" y="5150563"/>
            <a:ext cx="685799" cy="6257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328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7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18" name="Picture 17"/>
          <p:cNvPicPr/>
          <p:nvPr/>
        </p:nvPicPr>
        <p:blipFill rotWithShape="1">
          <a:blip r:embed="rId3"/>
          <a:srcRect l="18700" t="30932" r="46045" b="13348"/>
          <a:stretch/>
        </p:blipFill>
        <p:spPr bwMode="auto">
          <a:xfrm>
            <a:off x="2158172" y="2322616"/>
            <a:ext cx="6324599" cy="4191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615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8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 8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3" y="1706178"/>
            <a:ext cx="67477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vector</a:t>
            </a:r>
            <a:r>
              <a:rPr lang="en-US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is a special type of matrix that has only one row (called a row vector) or one column (called a column vector). Below, a is a column vector while b is a row vector. </a:t>
            </a:r>
          </a:p>
          <a:p>
            <a:pPr algn="just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Vectors are denoted by bold, lower case letters (e.g.,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1" t="31156" r="77155" b="45680"/>
          <a:stretch/>
        </p:blipFill>
        <p:spPr bwMode="auto">
          <a:xfrm>
            <a:off x="7351349" y="1897523"/>
            <a:ext cx="1086829" cy="1975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[ 4 , -7 ] + [ row1: -3  row 2: 5 ]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1" t="17164" r="41097" b="17898"/>
          <a:stretch/>
        </p:blipFill>
        <p:spPr bwMode="auto">
          <a:xfrm>
            <a:off x="9202918" y="2656343"/>
            <a:ext cx="1448790" cy="6412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7177653" y="3956599"/>
            <a:ext cx="1653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Column vector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344940" y="3495118"/>
            <a:ext cx="130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Row vector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882" y="5861016"/>
            <a:ext cx="10547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scalar:</a:t>
            </a:r>
            <a:r>
              <a:rPr lang="en-US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matrix with only one row and one column. It is customary to denote scalars by italicized, lower case letters (e.g.,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8118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9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</a:t>
            </a:r>
            <a:r>
              <a:rPr lang="en-US" sz="1400" b="1" dirty="0">
                <a:solidFill>
                  <a:srgbClr val="CC0066"/>
                </a:solidFill>
                <a:latin typeface="+mj-lt"/>
              </a:rPr>
              <a:t> 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8–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Square </a:t>
            </a:r>
            <a:r>
              <a:rPr lang="en-US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Matrices: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square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matrix A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has the same number of rows and columns.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is,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is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 x n.  In this case,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is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said to have order n. </a:t>
            </a:r>
            <a:endParaRPr lang="en-US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136" t="42021" r="41734" b="11341"/>
          <a:stretch/>
        </p:blipFill>
        <p:spPr bwMode="auto">
          <a:xfrm>
            <a:off x="3040082" y="2814451"/>
            <a:ext cx="5011388" cy="436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576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5317</TotalTime>
  <Words>1746</Words>
  <Application>Microsoft Office PowerPoint</Application>
  <PresentationFormat>Custom</PresentationFormat>
  <Paragraphs>347</Paragraphs>
  <Slides>38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Civic</vt:lpstr>
      <vt:lpstr>Lecture 8 System of Linear Differential Equations  fall semester 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</vt:vector>
  </TitlesOfParts>
  <Company>University of Notre Dame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Diogo Bolster</dc:creator>
  <cp:lastModifiedBy>DR.Ahmed Saker 2o1O</cp:lastModifiedBy>
  <cp:revision>429</cp:revision>
  <dcterms:created xsi:type="dcterms:W3CDTF">2017-01-16T20:27:33Z</dcterms:created>
  <dcterms:modified xsi:type="dcterms:W3CDTF">2018-12-23T08:05:49Z</dcterms:modified>
</cp:coreProperties>
</file>