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7" r:id="rId1"/>
  </p:sldMasterIdLst>
  <p:notesMasterIdLst>
    <p:notesMasterId r:id="rId47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84" r:id="rId16"/>
    <p:sldId id="285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7" r:id="rId27"/>
    <p:sldId id="316" r:id="rId28"/>
    <p:sldId id="315" r:id="rId29"/>
    <p:sldId id="299" r:id="rId30"/>
    <p:sldId id="298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14" r:id="rId46"/>
  </p:sldIdLst>
  <p:sldSz cx="109728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FF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18" autoAdjust="0"/>
  </p:normalViewPr>
  <p:slideViewPr>
    <p:cSldViewPr snapToGrid="0" snapToObjects="1">
      <p:cViewPr>
        <p:scale>
          <a:sx n="80" d="100"/>
          <a:sy n="80" d="100"/>
        </p:scale>
        <p:origin x="-570" y="126"/>
      </p:cViewPr>
      <p:guideLst>
        <p:guide orient="horz" pos="2448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0548-F036-4068-9273-1FA2875DB50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685800"/>
            <a:ext cx="4841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A95A-5437-4AB8-8044-C36AA0234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Kurdistan Technical Institute (KTI)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Department of Petroleum Refining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EE5AB-F325-462C-9B9B-61A776239C9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0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3454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45920" y="3195320"/>
            <a:ext cx="7680960" cy="198628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12/16/2018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86539" y="2742794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22960" y="431800"/>
            <a:ext cx="9326880" cy="198628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8412480" y="0"/>
            <a:ext cx="256032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034381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207654" y="3315865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8321041" y="3422951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99094" y="3411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5440"/>
            <a:ext cx="786384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9680" y="345443"/>
            <a:ext cx="173736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4026" y="1163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62102" y="1730654"/>
            <a:ext cx="10204704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2159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82881" y="2590800"/>
            <a:ext cx="10599725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6539" y="161332"/>
            <a:ext cx="10599725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2112" y="3108960"/>
            <a:ext cx="7776209" cy="1896322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12/16/2018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82881" y="2763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604520"/>
            <a:ext cx="9326880" cy="17272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440" y="7264603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475698" y="1785740"/>
            <a:ext cx="10705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62102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760720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4864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9728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82881" y="1554480"/>
            <a:ext cx="10599725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109" y="7243877"/>
            <a:ext cx="10599725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4848226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49597" y="1727200"/>
            <a:ext cx="4850130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" y="7264603"/>
            <a:ext cx="429768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82881" y="1450848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62102" y="2800901"/>
            <a:ext cx="4849978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760720" y="2800901"/>
            <a:ext cx="484632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12080" y="1181407"/>
            <a:ext cx="548640" cy="500168"/>
          </a:xfrm>
        </p:spPr>
        <p:txBody>
          <a:bodyPr/>
          <a:lstStyle>
            <a:lvl1pPr algn="ctr">
              <a:defRPr/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12080" y="117415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1" y="179629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20640" y="7167880"/>
            <a:ext cx="73152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2881" y="172720"/>
            <a:ext cx="10599725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6320"/>
            <a:ext cx="2834640" cy="112268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245362"/>
            <a:ext cx="2834640" cy="469762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749040" y="777240"/>
            <a:ext cx="676656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059936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82881" y="172720"/>
            <a:ext cx="10599725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0" y="5699760"/>
            <a:ext cx="7040880" cy="138176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690880"/>
            <a:ext cx="7040880" cy="483616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2680"/>
            <a:ext cx="2926080" cy="595884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5783" y="7258982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301338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2"/>
            <a:ext cx="109728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49440" y="7258982"/>
            <a:ext cx="3653942" cy="41452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EB318-0218-7040-9152-9F98C24A2F51}" type="datetimeFigureOut">
              <a:rPr lang="en-US" smtClean="0"/>
              <a:t>12/16/2018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5760" y="7265628"/>
            <a:ext cx="4297680" cy="41452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82881" y="1446975"/>
            <a:ext cx="105997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212080" y="1178866"/>
            <a:ext cx="548640" cy="5001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10241280" cy="52126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gif"/><Relationship Id="rId4" Type="http://schemas.openxmlformats.org/officeDocument/2006/relationships/image" Target="../media/image5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" y="2900976"/>
            <a:ext cx="10595610" cy="1929341"/>
          </a:xfrm>
        </p:spPr>
        <p:txBody>
          <a:bodyPr anchor="t"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Lecture 7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</a:b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System of Linear Differential Equations </a:t>
            </a:r>
            <a:r>
              <a:rPr lang="en-US" sz="4400" b="1" dirty="0" smtClean="0">
                <a:latin typeface="Agency FB" panose="020B0503020202020204" pitchFamily="34" charset="0"/>
              </a:rPr>
              <a:t/>
            </a:r>
            <a:br>
              <a:rPr lang="en-US" sz="4400" b="1" dirty="0" smtClean="0">
                <a:latin typeface="Agency FB" panose="020B0503020202020204" pitchFamily="34" charset="0"/>
              </a:rPr>
            </a:br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  <a:latin typeface="Agency FB" panose="020B0503020202020204" pitchFamily="34" charset="0"/>
              </a:rPr>
              <a:t>fall semester 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4310" y="354882"/>
            <a:ext cx="10595610" cy="193797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lgerian" panose="04020705040A02060702" pitchFamily="82" charset="0"/>
              </a:rPr>
              <a:t>Differential Equations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550" y="6126479"/>
            <a:ext cx="10595610" cy="1101851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Instructor: A. S.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Brwa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/ MSc. In Structural Engineering</a:t>
            </a:r>
          </a:p>
          <a:p>
            <a:pPr algn="l" defTabSz="914400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College of Engineering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/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Ishik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University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Example-2: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 this third order differential equation to three first order linear differential equations. </a:t>
                </a:r>
              </a:p>
              <a:p>
                <a:pPr marL="0" indent="12700" algn="just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 t="-1106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680862" y="3575047"/>
                <a:ext cx="2112868" cy="1754326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400" b="1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altLang="zh-TW" sz="2400" b="1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</m:oMath>
                  </m:oMathPara>
                </a14:m>
                <a:endParaRPr lang="en-US" altLang="zh-TW" sz="2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862" y="3575047"/>
                <a:ext cx="2112868" cy="175432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747010" y="4859558"/>
                <a:ext cx="5486400" cy="23083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010" y="4859558"/>
                <a:ext cx="5486400" cy="230832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812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process can be easily generalized.  </a:t>
                </a:r>
                <a:r>
                  <a:rPr lang="en-US" altLang="zh-TW" sz="28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an n</a:t>
                </a:r>
                <a:r>
                  <a:rPr lang="en-US" altLang="zh-TW" sz="2800" b="1" baseline="30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TW" sz="28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 linear </a:t>
                </a: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</a:t>
                </a: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d>
                          <m:dPr>
                            <m:ctrlPr>
                              <a:rPr lang="en-US" altLang="zh-TW" sz="28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8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</m:d>
                      </m:sup>
                    </m:sSup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d>
                          <m:dPr>
                            <m:ctrlPr>
                              <a:rPr lang="en-US" altLang="zh-TW" sz="28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8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</m:d>
                      </m:sup>
                    </m:sSup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</m:sSub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d>
                          <m:dPr>
                            <m:ctrlPr>
                              <a:rPr lang="en-US" altLang="zh-TW" sz="28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TW" sz="28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</m:d>
                      </m:sup>
                    </m:sSup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 </m:t>
                    </m:r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⋯ +</m:t>
                    </m:r>
                    <m:sSub>
                      <m:sSub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</m:sSub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28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𝟎</m:t>
                        </m:r>
                      </m:sup>
                    </m:sSup>
                    <m:r>
                      <a:rPr lang="en-US" altLang="zh-TW" sz="2800" b="1" i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b="1" i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𝐠</m:t>
                    </m:r>
                    <m:r>
                      <a:rPr lang="en-US" altLang="zh-TW" sz="2800" b="1" i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zh-TW" sz="2800" b="1" i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𝐭</m:t>
                    </m:r>
                    <m:r>
                      <a:rPr lang="en-US" altLang="zh-TW" sz="2800" b="1" i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12700" algn="just">
                  <a:buNone/>
                </a:pPr>
                <a:r>
                  <a:rPr lang="en-US" altLang="zh-TW" sz="3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Make the substitutions</a:t>
                </a:r>
                <a:r>
                  <a:rPr lang="en-US" altLang="zh-TW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12700" algn="just">
                  <a:buNone/>
                </a:pPr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398" t="-1106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22316" y="3922011"/>
                <a:ext cx="2568385" cy="22758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⋮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316" y="3922011"/>
                <a:ext cx="2568385" cy="22758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638441" y="3922011"/>
                <a:ext cx="2568385" cy="22758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US" altLang="zh-TW" sz="280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⋮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441" y="3922011"/>
                <a:ext cx="2568385" cy="227581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176505" y="3922011"/>
                <a:ext cx="2798768" cy="22758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US" altLang="zh-TW" sz="280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⋮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+1)</m:t>
                          </m:r>
                        </m:sub>
                      </m:sSub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505" y="3922011"/>
                <a:ext cx="2798768" cy="22758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2" t="59105" r="23247" b="24251"/>
          <a:stretch/>
        </p:blipFill>
        <p:spPr bwMode="auto">
          <a:xfrm>
            <a:off x="1506508" y="6146042"/>
            <a:ext cx="7576457" cy="106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8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Example-3: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following linear differential equations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a system of first order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0" indent="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4" t="32813" r="37359" b="41926"/>
          <a:stretch/>
        </p:blipFill>
        <p:spPr bwMode="auto">
          <a:xfrm>
            <a:off x="1444534" y="3265714"/>
            <a:ext cx="8091352" cy="237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88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Example-3: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following linear differential equations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a system of first order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0" indent="0" algn="just">
              <a:buNone/>
            </a:pPr>
            <a:endParaRPr lang="en-US" altLang="zh-TW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TW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Solution: </a:t>
            </a:r>
          </a:p>
          <a:p>
            <a:pPr marL="0" indent="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32813" r="37359" b="61882"/>
          <a:stretch/>
        </p:blipFill>
        <p:spPr bwMode="auto">
          <a:xfrm>
            <a:off x="362102" y="2850079"/>
            <a:ext cx="8310950" cy="4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6250" y="4081225"/>
                <a:ext cx="324527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4081225"/>
                <a:ext cx="3245278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3377" t="-4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31968" y="4081226"/>
                <a:ext cx="3290651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4081226"/>
                <a:ext cx="3290651" cy="1384995"/>
              </a:xfrm>
              <a:prstGeom prst="rect">
                <a:avLst/>
              </a:prstGeom>
              <a:blipFill rotWithShape="1">
                <a:blip r:embed="rId5"/>
                <a:stretch>
                  <a:fillRect l="-3519" t="-4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256070" y="4105260"/>
                <a:ext cx="354953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4105260"/>
                <a:ext cx="3549536" cy="954107"/>
              </a:xfrm>
              <a:prstGeom prst="rect">
                <a:avLst/>
              </a:prstGeom>
              <a:blipFill rotWithShape="1">
                <a:blip r:embed="rId6"/>
                <a:stretch>
                  <a:fillRect l="-3087" t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616382" y="5609312"/>
                <a:ext cx="5486400" cy="1569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−5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382" y="5609312"/>
                <a:ext cx="5486400" cy="15696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958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Example-3: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following linear differential equations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a system of first order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0" indent="0" algn="just">
              <a:buNone/>
            </a:pPr>
            <a:endParaRPr lang="en-US" altLang="zh-TW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TW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Solution: </a:t>
            </a:r>
          </a:p>
          <a:p>
            <a:pPr marL="0" indent="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0" t="32813" r="37359" b="61882"/>
          <a:stretch/>
        </p:blipFill>
        <p:spPr bwMode="auto">
          <a:xfrm>
            <a:off x="362102" y="2850079"/>
            <a:ext cx="8310950" cy="4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6250" y="4081225"/>
                <a:ext cx="324527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4081225"/>
                <a:ext cx="3245278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3377" t="-4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31968" y="4081226"/>
                <a:ext cx="3290651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4081226"/>
                <a:ext cx="3290651" cy="1384995"/>
              </a:xfrm>
              <a:prstGeom prst="rect">
                <a:avLst/>
              </a:prstGeom>
              <a:blipFill rotWithShape="1">
                <a:blip r:embed="rId5"/>
                <a:stretch>
                  <a:fillRect l="-3519" t="-4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256070" y="4105260"/>
                <a:ext cx="354953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4105260"/>
                <a:ext cx="3549536" cy="954107"/>
              </a:xfrm>
              <a:prstGeom prst="rect">
                <a:avLst/>
              </a:prstGeom>
              <a:blipFill rotWithShape="1">
                <a:blip r:embed="rId6"/>
                <a:stretch>
                  <a:fillRect l="-3087" t="-5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616382" y="5609312"/>
                <a:ext cx="5486400" cy="1569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−5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382" y="5609312"/>
                <a:ext cx="5486400" cy="15696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127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Example-3: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following linear differential equations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a system of first order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0" indent="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4" t="40517" r="37359" b="52283"/>
          <a:stretch/>
        </p:blipFill>
        <p:spPr bwMode="auto">
          <a:xfrm>
            <a:off x="362102" y="2755076"/>
            <a:ext cx="8091352" cy="67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6250" y="3727972"/>
                <a:ext cx="3245278" cy="18516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3727972"/>
                <a:ext cx="3245278" cy="1851661"/>
              </a:xfrm>
              <a:prstGeom prst="rect">
                <a:avLst/>
              </a:prstGeom>
              <a:blipFill rotWithShape="1">
                <a:blip r:embed="rId4"/>
                <a:stretch>
                  <a:fillRect l="-3377" t="-33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31968" y="3727973"/>
                <a:ext cx="3290651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′′′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3727973"/>
                <a:ext cx="3290651" cy="1815882"/>
              </a:xfrm>
              <a:prstGeom prst="rect">
                <a:avLst/>
              </a:prstGeom>
              <a:blipFill rotWithShape="1">
                <a:blip r:embed="rId5"/>
                <a:stretch>
                  <a:fillRect l="-3519" t="-3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256070" y="3752007"/>
                <a:ext cx="3549536" cy="1420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3752007"/>
                <a:ext cx="3549536" cy="1420774"/>
              </a:xfrm>
              <a:prstGeom prst="rect">
                <a:avLst/>
              </a:prstGeom>
              <a:blipFill rotWithShape="1">
                <a:blip r:embed="rId6"/>
                <a:stretch>
                  <a:fillRect l="-3087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715194" y="5645718"/>
                <a:ext cx="5486400" cy="1569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>
                <a:spAutoFit/>
              </a:bodyPr>
              <a:lstStyle/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−9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5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𝑡𝑐𝑜𝑠</m:t>
                      </m:r>
                      <m:r>
                        <a:rPr lang="en-US" altLang="zh-TW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altLang="zh-TW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𝑡</m:t>
                      </m:r>
                    </m:oMath>
                  </m:oMathPara>
                </a14:m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194" y="5645718"/>
                <a:ext cx="5486400" cy="156966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84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16575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Example-3: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following linear differential equations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a system of first order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0" indent="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5" t="50243" r="37359" b="41926"/>
          <a:stretch/>
        </p:blipFill>
        <p:spPr bwMode="auto">
          <a:xfrm>
            <a:off x="186690" y="3040083"/>
            <a:ext cx="8025942" cy="73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6250" y="3727972"/>
                <a:ext cx="3245278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2700" algn="just"/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3727972"/>
                <a:ext cx="3245278" cy="2677656"/>
              </a:xfrm>
              <a:prstGeom prst="rect">
                <a:avLst/>
              </a:prstGeom>
              <a:blipFill rotWithShape="1">
                <a:blip r:embed="rId4"/>
                <a:stretch>
                  <a:fillRect l="-3377" t="-2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31968" y="3727973"/>
                <a:ext cx="3290651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′′′′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2700" algn="just"/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3727973"/>
                <a:ext cx="3290651" cy="2677656"/>
              </a:xfrm>
              <a:prstGeom prst="rect">
                <a:avLst/>
              </a:prstGeom>
              <a:blipFill rotWithShape="1">
                <a:blip r:embed="rId5"/>
                <a:stretch>
                  <a:fillRect l="-3519" t="-2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256070" y="3752007"/>
                <a:ext cx="3549536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2700"/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3752007"/>
                <a:ext cx="3549536" cy="2246769"/>
              </a:xfrm>
              <a:prstGeom prst="rect">
                <a:avLst/>
              </a:prstGeom>
              <a:blipFill rotWithShape="1">
                <a:blip r:embed="rId6"/>
                <a:stretch>
                  <a:fillRect l="-3087" t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84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16575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Example-3: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 the following linear differential equations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a system of first order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</a:p>
          <a:p>
            <a:pPr marL="0" indent="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5" t="50243" r="37359" b="41926"/>
          <a:stretch/>
        </p:blipFill>
        <p:spPr bwMode="auto">
          <a:xfrm>
            <a:off x="186690" y="2861958"/>
            <a:ext cx="8025942" cy="73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6250" y="3585472"/>
                <a:ext cx="3245278" cy="24314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24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en-US" altLang="zh-TW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2700" algn="just"/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3585472"/>
                <a:ext cx="3245278" cy="2431435"/>
              </a:xfrm>
              <a:prstGeom prst="rect">
                <a:avLst/>
              </a:prstGeom>
              <a:blipFill rotWithShape="1">
                <a:blip r:embed="rId4"/>
                <a:stretch>
                  <a:fillRect l="-3377" t="-2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31968" y="3585473"/>
                <a:ext cx="3290651" cy="24314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′′′′</m:t>
                      </m:r>
                    </m:oMath>
                  </m:oMathPara>
                </a14:m>
                <a:endParaRPr lang="en-US" altLang="zh-TW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2700" algn="just"/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3585473"/>
                <a:ext cx="3290651" cy="2431435"/>
              </a:xfrm>
              <a:prstGeom prst="rect">
                <a:avLst/>
              </a:prstGeom>
              <a:blipFill rotWithShape="1">
                <a:blip r:embed="rId5"/>
                <a:stretch>
                  <a:fillRect l="-3519" t="-2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256070" y="3609507"/>
                <a:ext cx="3549536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zh-TW" sz="24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4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4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′′′</m:t>
                      </m:r>
                    </m:oMath>
                  </m:oMathPara>
                </a14:m>
                <a:endParaRPr lang="en-US" altLang="zh-TW" sz="2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12700"/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3609507"/>
                <a:ext cx="3549536" cy="2062103"/>
              </a:xfrm>
              <a:prstGeom prst="rect">
                <a:avLst/>
              </a:prstGeom>
              <a:blipFill rotWithShape="1">
                <a:blip r:embed="rId6"/>
                <a:stretch>
                  <a:fillRect l="-3087" t="-2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073927" y="5669728"/>
                <a:ext cx="7366956" cy="206210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3200" i="1">
                                  <a:solidFill>
                                    <a:srgbClr val="FF330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320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𝟔</m:t>
                      </m:r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3200" b="1" i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zh-TW" altLang="en-US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𝝅</m:t>
                      </m:r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3200" b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 </m:t>
                      </m:r>
                      <m:r>
                        <a:rPr lang="zh-TW" altLang="en-US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𝝅</m:t>
                      </m:r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3200" b="1" i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sSub>
                        <m:sSubPr>
                          <m:ctrlP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3200" b="0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TW" sz="3200" b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𝟏𝟏</m:t>
                      </m:r>
                    </m:oMath>
                  </m:oMathPara>
                </a14:m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927" y="5669728"/>
                <a:ext cx="7366956" cy="206210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193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4"/>
            <a:ext cx="10469880" cy="286539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Example-4: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Rewrite the system you found in </a:t>
            </a:r>
            <a:endParaRPr lang="en-US" altLang="zh-TW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lphaLcParenBoth"/>
            </a:pP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3.1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514350" indent="-514350" algn="just">
              <a:buAutoNum type="alphaLcParenBoth"/>
            </a:pP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3.2,</a:t>
            </a:r>
          </a:p>
          <a:p>
            <a:pPr marL="514350" indent="-514350" algn="just">
              <a:buFont typeface="Wingdings 2"/>
              <a:buAutoNum type="alphaLcParenBoth"/>
            </a:pP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3.3,  </a:t>
            </a:r>
          </a:p>
          <a:p>
            <a:pPr marL="0" indent="0" algn="just">
              <a:buNone/>
            </a:pP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matrix-vector equation. </a:t>
            </a:r>
            <a:endParaRPr lang="en-US" altLang="zh-TW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r>
              <a:rPr lang="en-US" altLang="zh-TW" sz="3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Answer: </a:t>
            </a:r>
            <a:endParaRPr lang="en-US" altLang="zh-TW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3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2" t="63002" r="59304" b="20330"/>
          <a:stretch/>
        </p:blipFill>
        <p:spPr bwMode="auto">
          <a:xfrm>
            <a:off x="186690" y="4821381"/>
            <a:ext cx="4349506" cy="163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2" t="59166" r="16664" b="18299"/>
          <a:stretch/>
        </p:blipFill>
        <p:spPr bwMode="auto">
          <a:xfrm>
            <a:off x="4766102" y="4532930"/>
            <a:ext cx="6004768" cy="221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14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86690" y="1848592"/>
                <a:ext cx="10584180" cy="4073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32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Definitions</a:t>
                </a:r>
                <a:r>
                  <a:rPr lang="en-US" sz="32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32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matrix is a collection of numbers ordered by rows and columns. It is customary to enclose the elements of a matrix in parentheses, brackets, or braces. Matrices with more than one row and one column denoted by bold, upper case letters (e.g., </a:t>
                </a:r>
                <a:r>
                  <a:rPr lang="en-U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endParaRPr lang="en-US" sz="3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4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000" b="1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000" b="1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000" b="1" i="1" smtClean="0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4000" b="1" i="1" smtClean="0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  <m:e>
                                <m:r>
                                  <a:rPr lang="en-US" sz="4000" b="1" i="1" smtClean="0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690" y="1848592"/>
                <a:ext cx="10584180" cy="4073423"/>
              </a:xfrm>
              <a:prstGeom prst="rect">
                <a:avLst/>
              </a:prstGeom>
              <a:blipFill rotWithShape="1">
                <a:blip r:embed="rId3"/>
                <a:stretch>
                  <a:fillRect l="-1498" t="-2096" r="-1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348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altLang="zh-TW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this lecture you </a:t>
            </a: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learn how to </a:t>
            </a:r>
            <a:r>
              <a:rPr lang="en-US" altLang="zh-TW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</a:t>
            </a: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of simultaneous homogeneous first order linear </a:t>
            </a:r>
            <a:r>
              <a:rPr lang="en-US" altLang="zh-TW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</a:t>
            </a: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equations. The solutions of such systems require </a:t>
            </a:r>
            <a:r>
              <a:rPr lang="en-US" altLang="zh-TW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knowledge of linear algebra. </a:t>
            </a: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lnSpc>
                <a:spcPct val="150000"/>
              </a:lnSpc>
              <a:buNone/>
            </a:pPr>
            <a:endParaRPr lang="en-US" altLang="zh-TW" sz="2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945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0976" y="1827811"/>
            <a:ext cx="88336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Look at this Matrix: </a:t>
            </a: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/>
              <a:t> </a:t>
            </a:r>
            <a:endParaRPr lang="en-US" sz="3200" dirty="0"/>
          </a:p>
          <a:p>
            <a:r>
              <a:rPr lang="en-US" sz="3200" dirty="0"/>
              <a:t/>
            </a:r>
            <a:br>
              <a:rPr lang="en-US" sz="3200" dirty="0"/>
            </a:b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/>
          <a:srcRect l="26526" t="18857" r="48068" b="57549"/>
          <a:stretch/>
        </p:blipFill>
        <p:spPr bwMode="auto">
          <a:xfrm>
            <a:off x="2570251" y="2782785"/>
            <a:ext cx="5649913" cy="25771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 Box 26"/>
          <p:cNvSpPr txBox="1"/>
          <p:nvPr/>
        </p:nvSpPr>
        <p:spPr>
          <a:xfrm>
            <a:off x="1084801" y="5722796"/>
            <a:ext cx="7924800" cy="12737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FF0000"/>
                </a:solidFill>
                <a:effectLst/>
                <a:latin typeface="Times New Roman"/>
                <a:ea typeface="SimSun"/>
                <a:cs typeface="Arial"/>
              </a:rPr>
              <a:t>These are called elements or entries.</a:t>
            </a:r>
            <a:endParaRPr lang="en-US" sz="2800" dirty="0">
              <a:solidFill>
                <a:srgbClr val="FF0000"/>
              </a:solidFill>
              <a:effectLst/>
              <a:ea typeface="SimSu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555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5" name="Picture 14"/>
          <p:cNvPicPr/>
          <p:nvPr/>
        </p:nvPicPr>
        <p:blipFill rotWithShape="1">
          <a:blip r:embed="rId3"/>
          <a:srcRect l="18581" t="51106" r="45159" b="28602"/>
          <a:stretch/>
        </p:blipFill>
        <p:spPr bwMode="auto">
          <a:xfrm>
            <a:off x="1258784" y="2743200"/>
            <a:ext cx="7695211" cy="24754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4"/>
          <a:srcRect l="25488" t="32415" r="54740" b="20339"/>
          <a:stretch/>
        </p:blipFill>
        <p:spPr bwMode="auto">
          <a:xfrm>
            <a:off x="3599212" y="1923803"/>
            <a:ext cx="3505729" cy="51776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550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What's the size of this matrix?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/>
              <a:t> </a:t>
            </a:r>
            <a:endParaRPr lang="en-US" sz="3200" dirty="0"/>
          </a:p>
          <a:p>
            <a:r>
              <a:rPr lang="en-US" sz="3200" dirty="0"/>
              <a:t> 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rows and 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columns. This is a 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matrix (3x2).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A 2 x 3 matrix and a 3 x 2 matrix are definitely different sizes!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3" t="51695" r="58194" b="21822"/>
          <a:stretch/>
        </p:blipFill>
        <p:spPr bwMode="auto">
          <a:xfrm>
            <a:off x="3970982" y="2657233"/>
            <a:ext cx="2035712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188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Sometimes, we'll need to refer to a specific entry, so we have a special "tagging" system.  It's based on rows and columns: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This element is located in the              row and in the        column </a:t>
            </a: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aij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801" y="3511659"/>
            <a:ext cx="9144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i th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942" y="5153421"/>
            <a:ext cx="746126" cy="622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j th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891" y="5150563"/>
            <a:ext cx="685799" cy="625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328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8" name="Picture 17"/>
          <p:cNvPicPr/>
          <p:nvPr/>
        </p:nvPicPr>
        <p:blipFill rotWithShape="1">
          <a:blip r:embed="rId3"/>
          <a:srcRect l="18700" t="30932" r="46045" b="13348"/>
          <a:stretch/>
        </p:blipFill>
        <p:spPr bwMode="auto">
          <a:xfrm>
            <a:off x="2158172" y="2322616"/>
            <a:ext cx="6324599" cy="419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1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3" y="1706178"/>
            <a:ext cx="67477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vector</a:t>
            </a:r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a special type of matrix that has only one row (called a row vector) or one column (called a column vector). Below, a is a column vector while b is a row vector. </a:t>
            </a:r>
          </a:p>
          <a:p>
            <a:pPr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Vectors are denoted by bold, lower case letters (e.g.,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t="31156" r="77155" b="45680"/>
          <a:stretch/>
        </p:blipFill>
        <p:spPr bwMode="auto">
          <a:xfrm>
            <a:off x="7351349" y="1897523"/>
            <a:ext cx="1086829" cy="1975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[ 4 , -7 ] + [ row1: -3  row 2: 5 ]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1" t="17164" r="41097" b="17898"/>
          <a:stretch/>
        </p:blipFill>
        <p:spPr bwMode="auto">
          <a:xfrm>
            <a:off x="9202918" y="2656343"/>
            <a:ext cx="1448790" cy="6412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7177653" y="3956599"/>
            <a:ext cx="1653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Column vector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344940" y="3495118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Row vector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882" y="5861016"/>
            <a:ext cx="10547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scalar:</a:t>
            </a: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matrix with only one row and one column. It is customary to denote scalars by italicized, lower case letters (e.g.,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18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Square 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Matrices: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square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matrix A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has the same number of rows and columns.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is,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is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 x n.  In this case,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is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said to have order n. </a:t>
            </a: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136" t="42021" r="41734" b="11341"/>
          <a:stretch/>
        </p:blipFill>
        <p:spPr bwMode="auto">
          <a:xfrm>
            <a:off x="3040082" y="2814451"/>
            <a:ext cx="5011388" cy="436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576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Zero 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Matrix:</a:t>
            </a:r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zero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matrix is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defined to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 0 = 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(0), whose dimensions depend on the context.  For example,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9" t="56427" r="33545" b="26718"/>
          <a:stretch/>
        </p:blipFill>
        <p:spPr bwMode="auto">
          <a:xfrm>
            <a:off x="1313787" y="3241962"/>
            <a:ext cx="8235738" cy="232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47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Identity matrix: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a diagonal matrix with 1’s and only 1’s on the diagonal and zeros everywhere else. The identity matrix is almost always denoted as I.</a:t>
            </a: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mage result for identity matri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28" b="32251"/>
          <a:stretch/>
        </p:blipFill>
        <p:spPr bwMode="auto">
          <a:xfrm>
            <a:off x="914047" y="4016513"/>
            <a:ext cx="9444797" cy="186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30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lvl="0"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Adding and subtracting matrix is really easy,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SIZES MUST BE THE SAME!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3" t="32649" r="33821" b="20336"/>
          <a:stretch/>
        </p:blipFill>
        <p:spPr bwMode="auto">
          <a:xfrm>
            <a:off x="2461418" y="3577117"/>
            <a:ext cx="6508845" cy="3439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46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system of n linear first order differential equations in n unknowns (an n × n system of linear equations) has the general form</a:t>
            </a:r>
            <a:r>
              <a:rPr lang="en-US" altLang="zh-TW" sz="2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12700" algn="just">
              <a:lnSpc>
                <a:spcPct val="150000"/>
              </a:lnSpc>
              <a:buNone/>
            </a:pPr>
            <a:endParaRPr lang="en-US" altLang="zh-TW" sz="2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0" t="26320" r="23585" b="39510"/>
          <a:stretch/>
        </p:blipFill>
        <p:spPr bwMode="auto">
          <a:xfrm>
            <a:off x="791637" y="2745906"/>
            <a:ext cx="9609337" cy="303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6690" y="5930106"/>
            <a:ext cx="10469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coefficients </a:t>
            </a:r>
            <a:r>
              <a:rPr lang="en-US" sz="2400" dirty="0" err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aij’s</a:t>
            </a:r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sz="2400" dirty="0" err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gi’s</a:t>
            </a:r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arbitrary functions of t. 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term </a:t>
            </a:r>
            <a:r>
              <a:rPr lang="en-US" sz="2400" dirty="0" err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</a:t>
            </a:r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constant zero, then the system is said to be 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homogeneous. Otherwise</a:t>
            </a:r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it is a nonhomogeneous system if even one of the g’s is nonzero.</a:t>
            </a:r>
          </a:p>
        </p:txBody>
      </p:sp>
    </p:spTree>
    <p:extLst>
      <p:ext uri="{BB962C8B-B14F-4D97-AF65-F5344CB8AC3E}">
        <p14:creationId xmlns:p14="http://schemas.microsoft.com/office/powerpoint/2010/main" val="254098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lvl="0"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Adding and subtracting matrix is really easy, but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SIZES MUST BE THE SAME!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4" t="21642" r="55735" b="51843"/>
          <a:stretch/>
        </p:blipFill>
        <p:spPr bwMode="auto">
          <a:xfrm>
            <a:off x="4206576" y="4650575"/>
            <a:ext cx="4944723" cy="256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3" t="54912" r="49888" b="20165"/>
          <a:stretch/>
        </p:blipFill>
        <p:spPr bwMode="auto">
          <a:xfrm>
            <a:off x="4206576" y="2898395"/>
            <a:ext cx="3867368" cy="158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03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Add Matrix A and B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4" t="29011" r="71690" b="47948"/>
          <a:stretch/>
        </p:blipFill>
        <p:spPr bwMode="auto">
          <a:xfrm>
            <a:off x="223022" y="3037115"/>
            <a:ext cx="2535476" cy="252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8" t="34515" r="64546" b="16232"/>
          <a:stretch/>
        </p:blipFill>
        <p:spPr bwMode="auto">
          <a:xfrm>
            <a:off x="6890039" y="2399576"/>
            <a:ext cx="3903691" cy="48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0" t="29011" r="51726" b="47948"/>
          <a:stretch/>
        </p:blipFill>
        <p:spPr bwMode="auto">
          <a:xfrm>
            <a:off x="2968831" y="3037113"/>
            <a:ext cx="2462826" cy="252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30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Adding and Subtracting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Subtract Matrix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 and B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t="31156" r="68637" b="45777"/>
          <a:stretch/>
        </p:blipFill>
        <p:spPr bwMode="auto">
          <a:xfrm>
            <a:off x="1249443" y="3229672"/>
            <a:ext cx="3512561" cy="290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t="54640" r="68637" b="19404"/>
          <a:stretch/>
        </p:blipFill>
        <p:spPr bwMode="auto">
          <a:xfrm>
            <a:off x="6118445" y="3229672"/>
            <a:ext cx="3121584" cy="290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446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69772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pPr algn="just"/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Multiplication by scalar,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A 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scalar is just a number like 3 or -5 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or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  or .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4. We 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can multiply a matrix by some value</a:t>
                </a:r>
                <a:r>
                  <a:rPr lang="en-US" sz="3200" dirty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/>
                <a:endParaRPr lang="en-US" sz="32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>
                          <a:latin typeface="Cambria Math"/>
                        </a:rPr>
                        <m:t>𝑺𝒄𝒂𝒍𝒂𝒓</m:t>
                      </m:r>
                      <m:r>
                        <a:rPr lang="en-US" sz="3200" b="1" i="1">
                          <a:latin typeface="Cambria Math"/>
                        </a:rPr>
                        <m:t>(</m:t>
                      </m:r>
                      <m:r>
                        <a:rPr lang="en-US" sz="3200" i="1">
                          <a:latin typeface="Cambria Math"/>
                        </a:rPr>
                        <m:t>𝑎</m:t>
                      </m:r>
                      <m:r>
                        <a:rPr lang="en-US" sz="3200" b="1" i="1">
                          <a:latin typeface="Cambria Math"/>
                        </a:rPr>
                        <m:t>)=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1" i="1">
                              <a:solidFill>
                                <a:srgbClr val="D309BB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d>
                      <m:r>
                        <a:rPr lang="en-US" sz="3200" b="1">
                          <a:latin typeface="Cambria Math"/>
                        </a:rPr>
                        <m:t> </m:t>
                      </m:r>
                      <m:r>
                        <a:rPr lang="en-US" sz="3200" b="1">
                          <a:latin typeface="Cambria Math"/>
                        </a:rPr>
                        <m:t>𝐚𝐧𝐝</m:t>
                      </m:r>
                    </m:oMath>
                  </m:oMathPara>
                </a14:m>
                <a:endParaRPr lang="en-US" sz="3200" b="1" dirty="0"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1" dirty="0"/>
                        <m:t>Matrix</m:t>
                      </m:r>
                      <m:r>
                        <a:rPr lang="en-US" sz="2800" b="1" i="0" dirty="0" smtClean="0">
                          <a:latin typeface="Cambria Math"/>
                        </a:rPr>
                        <m:t> </m:t>
                      </m:r>
                      <m:r>
                        <a:rPr lang="en-US" sz="3600" b="1">
                          <a:latin typeface="Cambria Math"/>
                        </a:rPr>
                        <m:t>𝐀</m:t>
                      </m:r>
                      <m:r>
                        <a:rPr lang="en-US" sz="36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1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dirty="0">
                          <a:latin typeface="Cambria Math"/>
                        </a:rPr>
                        <m:t>𝑎</m:t>
                      </m:r>
                      <m:r>
                        <a:rPr lang="en-US" sz="3200" i="1" dirty="0">
                          <a:latin typeface="Cambria Math"/>
                        </a:rPr>
                        <m:t>∗</m:t>
                      </m:r>
                      <m:r>
                        <a:rPr lang="en-US" sz="3200" b="1" i="1" dirty="0">
                          <a:latin typeface="Cambria Math"/>
                        </a:rPr>
                        <m:t>𝑨</m:t>
                      </m:r>
                      <m:r>
                        <a:rPr lang="en-US" sz="3600" i="1">
                          <a:latin typeface="Cambria Math"/>
                        </a:rPr>
                        <m:t>=</m:t>
                      </m:r>
                      <m:r>
                        <a:rPr lang="en-US" sz="3600" b="1" i="1">
                          <a:solidFill>
                            <a:srgbClr val="D309BB"/>
                          </a:solidFill>
                          <a:latin typeface="Cambria Math"/>
                        </a:rPr>
                        <m:t>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1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3600" b="1" i="1">
                                    <a:solidFill>
                                      <a:srgbClr val="00B0F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</m:e>
                              <m:e>
                                <m:r>
                                  <a:rPr lang="en-US" sz="3600" b="1" i="1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600" dirty="0"/>
              </a:p>
              <a:p>
                <a:pPr algn="just"/>
                <a:endParaRPr lang="en-US" sz="32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32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endParaRPr lang="en-US" sz="3200" b="1" dirty="0">
                  <a:solidFill>
                    <a:srgbClr val="268238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6977231"/>
              </a:xfrm>
              <a:prstGeom prst="rect">
                <a:avLst/>
              </a:prstGeom>
              <a:blipFill rotWithShape="1">
                <a:blip r:embed="rId3"/>
                <a:stretch>
                  <a:fillRect l="-1522" t="-1224" r="-1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034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Multiplication of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Multiplication by scalar.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Matrix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A... (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times 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200" b="1" dirty="0">
              <a:solidFill>
                <a:srgbClr val="2682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0" t="45759" r="53540" b="37101"/>
          <a:stretch/>
        </p:blipFill>
        <p:spPr bwMode="auto">
          <a:xfrm>
            <a:off x="7528956" y="1919446"/>
            <a:ext cx="2475172" cy="1172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4"/>
          <a:srcRect l="23618" t="39053" r="50589" b="45168"/>
          <a:stretch/>
        </p:blipFill>
        <p:spPr bwMode="auto">
          <a:xfrm>
            <a:off x="3732036" y="3562737"/>
            <a:ext cx="3109297" cy="10457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4"/>
          <a:srcRect l="24949" t="54634" r="52098" b="29193"/>
          <a:stretch/>
        </p:blipFill>
        <p:spPr bwMode="auto">
          <a:xfrm>
            <a:off x="4409283" y="4750721"/>
            <a:ext cx="2432050" cy="10880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/>
          <p:nvPr/>
        </p:nvPicPr>
        <p:blipFill rotWithShape="1">
          <a:blip r:embed="rId5"/>
          <a:srcRect l="28386" t="73964" r="53001" b="9073"/>
          <a:stretch/>
        </p:blipFill>
        <p:spPr bwMode="auto">
          <a:xfrm>
            <a:off x="4409283" y="5966585"/>
            <a:ext cx="2432050" cy="1031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433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155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</a:t>
                </a:r>
                <a:r>
                  <a:rPr lang="en-US" sz="3200" b="1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 of Matrices</a:t>
                </a:r>
                <a:r>
                  <a:rPr lang="en-US" sz="3200" dirty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by scalar. </a:t>
                </a:r>
                <a:r>
                  <a:rPr lang="en-US" sz="2800" b="1" dirty="0"/>
                  <a:t> </a:t>
                </a: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Example: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𝐼𝑓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𝑀𝑎𝑡𝑟𝑖𝑥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𝐴</m:t>
                    </m:r>
                    <m:r>
                      <a:rPr lang="en-US" sz="2800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548DD4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Find 5A.</a:t>
                </a:r>
                <a:endParaRPr lang="en-US" sz="2800" dirty="0"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155270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966" b="-7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3" t="49580" r="50000" b="39075"/>
          <a:stretch/>
        </p:blipFill>
        <p:spPr bwMode="auto">
          <a:xfrm>
            <a:off x="2297208" y="3536089"/>
            <a:ext cx="7305177" cy="167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3" t="60925" r="64371" b="27822"/>
          <a:stretch/>
        </p:blipFill>
        <p:spPr bwMode="auto">
          <a:xfrm>
            <a:off x="2391840" y="5366868"/>
            <a:ext cx="3317544" cy="157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76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by scalar.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Now, let’s try more difficult 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one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𝑰𝒇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𝑴𝒂𝒕𝒓𝒊𝒙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𝑩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𝟏𝟏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,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𝐟𝐢𝐧𝐝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solidFill>
                          <a:srgbClr val="C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𝟓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𝐀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𝐁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. </m:t>
                    </m:r>
                  </m:oMath>
                </a14:m>
                <a:endParaRPr lang="en-US" sz="2800" b="1" dirty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7" t="54721" r="36760" b="21440"/>
          <a:stretch/>
        </p:blipFill>
        <p:spPr bwMode="auto">
          <a:xfrm>
            <a:off x="2505693" y="4096987"/>
            <a:ext cx="5695961" cy="30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99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by scalar.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r>
                  <a:rPr lang="en-US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Now, let’s try more difficult </a:t>
                </a:r>
                <a:r>
                  <a:rPr lang="en-US" sz="2800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one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𝑰𝒇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𝑴𝒂𝒕𝒓𝒊𝒙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𝟑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𝑩</m:t>
                    </m:r>
                    <m:r>
                      <a:rPr lang="en-US" sz="2800" b="1" i="1">
                        <a:latin typeface="Cambria Math"/>
                        <a:ea typeface="SimSun"/>
                        <a:cs typeface="Arial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𝟏𝟏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,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𝐟𝐢𝐧𝐝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en-US" sz="2800" b="1" i="1">
                        <a:solidFill>
                          <a:srgbClr val="C00000"/>
                        </a:solidFill>
                        <a:latin typeface="Cambria Math"/>
                        <a:ea typeface="Times New Roman"/>
                        <a:cs typeface="Times New Roman"/>
                      </a:rPr>
                      <m:t>𝟓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𝐀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r>
                      <a:rPr lang="en-US" sz="2800" b="1" i="1">
                        <a:latin typeface="Cambria Math"/>
                        <a:ea typeface="Times New Roman"/>
                        <a:cs typeface="Times New Roman"/>
                      </a:rPr>
                      <m:t>𝐁</m:t>
                    </m:r>
                    <m:r>
                      <a:rPr lang="en-US" sz="2800" b="1">
                        <a:latin typeface="Cambria Math"/>
                        <a:ea typeface="Times New Roman"/>
                        <a:cs typeface="Times New Roman"/>
                      </a:rPr>
                      <m:t>. </m:t>
                    </m:r>
                  </m:oMath>
                </a14:m>
                <a:endParaRPr lang="en-US" sz="2800" b="1" dirty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21682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3" t="50000" r="35065" b="21270"/>
          <a:stretch/>
        </p:blipFill>
        <p:spPr bwMode="auto">
          <a:xfrm>
            <a:off x="5288975" y="3960504"/>
            <a:ext cx="5504755" cy="323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3" t="37204" r="37078" b="51355"/>
          <a:stretch/>
        </p:blipFill>
        <p:spPr bwMode="auto">
          <a:xfrm>
            <a:off x="186690" y="4346369"/>
            <a:ext cx="5102285" cy="128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05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Multiplication of Matrices</a:t>
            </a:r>
            <a:r>
              <a:rPr lang="en-US" sz="32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\</a:t>
            </a:r>
          </a:p>
          <a:p>
            <a:pPr algn="just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Multiplication of two matrices.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latin typeface="Times New Roman"/>
                <a:ea typeface="SimSun"/>
                <a:cs typeface="Arial"/>
              </a:rPr>
              <a:t>To multiply two matrices together is a bit more difficult. First of all, the size of the two matrices you are multiplying is super important!</a:t>
            </a:r>
          </a:p>
          <a:p>
            <a:endParaRPr lang="en-US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/>
                <a:ea typeface="SimSun"/>
                <a:cs typeface="Arial"/>
              </a:rPr>
              <a:t>If the size of matrix </a:t>
            </a:r>
            <a:r>
              <a:rPr lang="en-US" sz="2800" b="1" dirty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A</a:t>
            </a:r>
            <a:r>
              <a:rPr lang="en-US" sz="2800" dirty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 </a:t>
            </a:r>
            <a:r>
              <a:rPr lang="en-US" sz="2800" dirty="0">
                <a:latin typeface="Times New Roman"/>
                <a:ea typeface="SimSun"/>
                <a:cs typeface="Arial"/>
              </a:rPr>
              <a:t>is 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3 </a:t>
            </a:r>
            <a:r>
              <a:rPr lang="en-US" sz="2800" b="1" dirty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x </a:t>
            </a:r>
            <a:r>
              <a:rPr lang="en-US" sz="2800" b="1" dirty="0" smtClean="0">
                <a:solidFill>
                  <a:srgbClr val="0070C0"/>
                </a:solidFill>
                <a:latin typeface="Times New Roman"/>
                <a:ea typeface="SimSun"/>
                <a:cs typeface="Arial"/>
              </a:rPr>
              <a:t>4</a:t>
            </a:r>
            <a:r>
              <a:rPr lang="en-US" sz="2800" dirty="0">
                <a:latin typeface="Times New Roman"/>
                <a:ea typeface="SimSun"/>
                <a:cs typeface="Arial"/>
              </a:rPr>
              <a:t/>
            </a:r>
            <a:br>
              <a:rPr lang="en-US" sz="2800" dirty="0">
                <a:latin typeface="Times New Roman"/>
                <a:ea typeface="SimSun"/>
                <a:cs typeface="Arial"/>
              </a:rPr>
            </a:br>
            <a:r>
              <a:rPr lang="en-US" sz="2800" dirty="0">
                <a:latin typeface="Times New Roman"/>
                <a:ea typeface="SimSun"/>
                <a:cs typeface="Arial"/>
              </a:rPr>
              <a:t>and the size of matrix 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B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 </a:t>
            </a:r>
            <a:r>
              <a:rPr lang="en-US" sz="2800" dirty="0">
                <a:latin typeface="Times New Roman"/>
                <a:ea typeface="SimSun"/>
                <a:cs typeface="Arial"/>
              </a:rPr>
              <a:t>is 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4 </a:t>
            </a:r>
            <a:r>
              <a:rPr lang="en-US" sz="2800" b="1" dirty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x 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ea typeface="SimSun"/>
                <a:cs typeface="Arial"/>
              </a:rPr>
              <a:t>1</a:t>
            </a:r>
            <a:endParaRPr lang="en-US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 rotWithShape="1">
          <a:blip r:embed="rId3"/>
          <a:srcRect l="27499" t="45562" r="41232" b="27837"/>
          <a:stretch/>
        </p:blipFill>
        <p:spPr bwMode="auto">
          <a:xfrm>
            <a:off x="5704113" y="3675908"/>
            <a:ext cx="4936178" cy="22855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 Box 69"/>
          <p:cNvSpPr txBox="1"/>
          <p:nvPr/>
        </p:nvSpPr>
        <p:spPr>
          <a:xfrm>
            <a:off x="2762992" y="6300272"/>
            <a:ext cx="7877299" cy="673100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effectLst/>
                <a:ea typeface="SimSun"/>
                <a:cs typeface="Arial"/>
              </a:rPr>
              <a:t>And the </a:t>
            </a:r>
            <a:r>
              <a:rPr lang="en-US" sz="2800" b="1" dirty="0">
                <a:solidFill>
                  <a:srgbClr val="7030A0"/>
                </a:solidFill>
                <a:effectLst/>
                <a:ea typeface="SimSun"/>
                <a:cs typeface="Arial"/>
              </a:rPr>
              <a:t>answer </a:t>
            </a:r>
            <a:r>
              <a:rPr lang="en-US" sz="2800" b="1" dirty="0">
                <a:effectLst/>
                <a:ea typeface="SimSun"/>
                <a:cs typeface="Arial"/>
              </a:rPr>
              <a:t>will be a </a:t>
            </a:r>
            <a:r>
              <a:rPr lang="en-US" sz="2800" b="1" dirty="0">
                <a:solidFill>
                  <a:srgbClr val="7030A0"/>
                </a:solidFill>
                <a:effectLst/>
                <a:ea typeface="SimSun"/>
                <a:cs typeface="Arial"/>
              </a:rPr>
              <a:t>3 x 1 </a:t>
            </a:r>
            <a:r>
              <a:rPr lang="en-US" sz="2800" b="1" dirty="0">
                <a:effectLst/>
                <a:ea typeface="SimSun"/>
                <a:cs typeface="Arial"/>
              </a:rPr>
              <a:t>matrix</a:t>
            </a:r>
            <a:endParaRPr lang="en-US" sz="2400" dirty="0">
              <a:effectLst/>
              <a:ea typeface="SimSu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69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241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of two matrices.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b="1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If </a:t>
                </a:r>
                <a:r>
                  <a:rPr lang="en-US" sz="2800" b="1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Matrix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endParaRPr lang="en-US" sz="2800" dirty="0">
                  <a:latin typeface="Times New Roman" panose="02020603050405020304" pitchFamily="18" charset="0"/>
                  <a:ea typeface="SimSun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2414315"/>
              </a:xfrm>
              <a:prstGeom prst="rect">
                <a:avLst/>
              </a:prstGeom>
              <a:blipFill rotWithShape="1">
                <a:blip r:embed="rId3"/>
                <a:stretch>
                  <a:fillRect l="-1522" t="-35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306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US" altLang="zh-TW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system (*) is most often given in a shorthand format as a matrix-vector equation, in the form</a:t>
            </a:r>
            <a:r>
              <a:rPr lang="en-US" altLang="zh-TW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12700" algn="just">
              <a:lnSpc>
                <a:spcPct val="150000"/>
              </a:lnSpc>
              <a:buNone/>
            </a:pPr>
            <a:endParaRPr lang="en-US" altLang="zh-TW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6" t="27617" r="23766" b="6820"/>
          <a:stretch/>
        </p:blipFill>
        <p:spPr bwMode="auto">
          <a:xfrm>
            <a:off x="472885" y="3149718"/>
            <a:ext cx="6866066" cy="391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310744" y="2665272"/>
                <a:ext cx="1971303" cy="46166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𝑨𝒙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𝒈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744" y="2665272"/>
                <a:ext cx="1971303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0256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874182" y="5078486"/>
            <a:ext cx="2782388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the matrix of coefficients, A, is called the coefficient matrix of the system. </a:t>
            </a:r>
          </a:p>
        </p:txBody>
      </p:sp>
    </p:spTree>
    <p:extLst>
      <p:ext uri="{BB962C8B-B14F-4D97-AF65-F5344CB8AC3E}">
        <p14:creationId xmlns:p14="http://schemas.microsoft.com/office/powerpoint/2010/main" val="15490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40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  <a:endParaRPr lang="en-US" sz="21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32837" r="26680" b="24439"/>
          <a:stretch/>
        </p:blipFill>
        <p:spPr bwMode="auto">
          <a:xfrm>
            <a:off x="0" y="2360683"/>
            <a:ext cx="10149840" cy="446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441" y="1295400"/>
                <a:ext cx="8098866" cy="1199034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𝒂𝒏𝒅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𝑭𝒊𝒏𝒅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∙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</m:oMath>
                  </m:oMathPara>
                </a14:m>
                <a:endParaRPr lang="en-US" dirty="0"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143000"/>
                <a:ext cx="6749055" cy="10273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86691" y="5786121"/>
            <a:ext cx="9871710" cy="949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82881" y="4836161"/>
            <a:ext cx="9871710" cy="2072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82881" y="3799841"/>
            <a:ext cx="9871710" cy="3281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2881" y="2418081"/>
            <a:ext cx="9871710" cy="46634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00401" y="2632432"/>
            <a:ext cx="6854190" cy="1167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2102" y="4058920"/>
            <a:ext cx="7828203" cy="2693481"/>
          </a:xfrm>
          <a:prstGeom prst="rect">
            <a:avLst/>
          </a:prstGeom>
          <a:noFill/>
        </p:spPr>
        <p:txBody>
          <a:bodyPr wrap="square" lIns="107113" tIns="53556" rIns="107113" bIns="53556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A is 2 by 2 </a:t>
            </a:r>
            <a:r>
              <a:rPr lang="en-US" sz="2800" b="1" dirty="0">
                <a:solidFill>
                  <a:srgbClr val="7030A0"/>
                </a:solidFill>
              </a:rPr>
              <a:t>and</a:t>
            </a:r>
            <a:r>
              <a:rPr lang="en-US" sz="2800" b="1" dirty="0">
                <a:solidFill>
                  <a:srgbClr val="FF0000"/>
                </a:solidFill>
              </a:rPr>
              <a:t> B is 2 by 2. </a:t>
            </a:r>
            <a:r>
              <a:rPr lang="en-US" sz="2800" b="1" dirty="0">
                <a:solidFill>
                  <a:srgbClr val="7030A0"/>
                </a:solidFill>
              </a:rPr>
              <a:t>So, the result is</a:t>
            </a: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7030A0"/>
                </a:solidFill>
              </a:rPr>
              <a:t>The </a:t>
            </a:r>
            <a:r>
              <a:rPr lang="en-US" sz="2800" b="1" dirty="0">
                <a:solidFill>
                  <a:srgbClr val="7030A0"/>
                </a:solidFill>
              </a:rPr>
              <a:t>result </a:t>
            </a:r>
            <a:r>
              <a:rPr lang="en-US" sz="2800" b="1" dirty="0">
                <a:solidFill>
                  <a:srgbClr val="7030A0"/>
                </a:solidFill>
              </a:rPr>
              <a:t>is </a:t>
            </a:r>
            <a:r>
              <a:rPr lang="en-US" sz="2800" b="1" dirty="0">
                <a:solidFill>
                  <a:srgbClr val="0070C0"/>
                </a:solidFill>
              </a:rPr>
              <a:t>2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by</a:t>
            </a:r>
            <a:r>
              <a:rPr lang="en-US" sz="2800" b="1" dirty="0">
                <a:solidFill>
                  <a:srgbClr val="FF0000"/>
                </a:solidFill>
              </a:rPr>
              <a:t> 2</a:t>
            </a:r>
          </a:p>
          <a:p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255124" y="4591562"/>
            <a:ext cx="548640" cy="1194559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95106" y="4567136"/>
            <a:ext cx="909650" cy="121898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ISHIK UNIVERSITY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933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6" grpId="0"/>
      <p:bldP spid="2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41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  <a:endParaRPr lang="en-US" sz="21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3" t="32837" r="26680" b="24439"/>
          <a:stretch/>
        </p:blipFill>
        <p:spPr bwMode="auto">
          <a:xfrm>
            <a:off x="344375" y="2360683"/>
            <a:ext cx="10149840" cy="446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441" y="1295400"/>
                <a:ext cx="8098866" cy="1199034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𝒂𝒏𝒅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latin typeface="Cambria Math"/>
                                  <a:ea typeface="SimSun"/>
                                  <a:cs typeface="Times New Roman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𝟐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DE12CF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800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𝟓</m:t>
                                </m:r>
                              </m:e>
                              <m:e>
                                <m:r>
                                  <a:rPr lang="en-US" sz="2800" b="1" i="1">
                                    <a:solidFill>
                                      <a:srgbClr val="7030A0"/>
                                    </a:solidFill>
                                    <a:latin typeface="Cambria Math"/>
                                    <a:ea typeface="SimSun"/>
                                    <a:cs typeface="Times New Roman"/>
                                  </a:rPr>
                                  <m:t>𝟏</m:t>
                                </m:r>
                              </m:e>
                            </m:mr>
                          </m:m>
                          <m:r>
                            <a:rPr lang="en-US" sz="2800" b="1" i="1">
                              <a:latin typeface="Cambria Math"/>
                              <a:ea typeface="SimSun"/>
                              <a:cs typeface="Times New Roman"/>
                            </a:rPr>
                            <m:t> </m:t>
                          </m:r>
                        </m:e>
                      </m:d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𝑭𝒊𝒏𝒅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 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𝑨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∙</m:t>
                      </m:r>
                      <m:r>
                        <a:rPr lang="en-US" sz="2800" b="1" i="1">
                          <a:latin typeface="Cambria Math"/>
                          <a:ea typeface="SimSun"/>
                          <a:cs typeface="Times New Roman"/>
                        </a:rPr>
                        <m:t>𝑩</m:t>
                      </m:r>
                    </m:oMath>
                  </m:oMathPara>
                </a14:m>
                <a:endParaRPr lang="en-US" dirty="0">
                  <a:ea typeface="SimSun"/>
                  <a:cs typeface="Arial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143000"/>
                <a:ext cx="6749055" cy="10273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86691" y="5786121"/>
            <a:ext cx="9871710" cy="949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3506" y="4836161"/>
            <a:ext cx="9871710" cy="2072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7256" y="3799841"/>
            <a:ext cx="9871710" cy="3281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7256" y="4058920"/>
            <a:ext cx="8399573" cy="2693481"/>
          </a:xfrm>
          <a:prstGeom prst="rect">
            <a:avLst/>
          </a:prstGeom>
          <a:noFill/>
        </p:spPr>
        <p:txBody>
          <a:bodyPr wrap="square" lIns="107113" tIns="53556" rIns="107113" bIns="53556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is 2 by 2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is 2 by 2.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So, the result is</a:t>
            </a: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>
                <a:solidFill>
                  <a:srgbClr val="7030A0"/>
                </a:solidFill>
              </a:rPr>
              <a:t>The </a:t>
            </a:r>
            <a:r>
              <a:rPr lang="en-US" sz="2800" b="1" dirty="0">
                <a:solidFill>
                  <a:srgbClr val="7030A0"/>
                </a:solidFill>
              </a:rPr>
              <a:t>result </a:t>
            </a:r>
            <a:r>
              <a:rPr lang="en-US" sz="2800" b="1" dirty="0">
                <a:solidFill>
                  <a:srgbClr val="7030A0"/>
                </a:solidFill>
              </a:rPr>
              <a:t>is </a:t>
            </a:r>
            <a:r>
              <a:rPr lang="en-US" sz="2800" b="1" dirty="0">
                <a:solidFill>
                  <a:srgbClr val="0070C0"/>
                </a:solidFill>
              </a:rPr>
              <a:t>2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by</a:t>
            </a:r>
            <a:r>
              <a:rPr lang="en-US" sz="2800" b="1" dirty="0">
                <a:solidFill>
                  <a:srgbClr val="FF0000"/>
                </a:solidFill>
              </a:rPr>
              <a:t> 2</a:t>
            </a:r>
          </a:p>
          <a:p>
            <a:endParaRPr lang="en-US" sz="2800" b="1" dirty="0">
              <a:solidFill>
                <a:srgbClr val="7030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371600" y="4582141"/>
            <a:ext cx="1549730" cy="120398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930732" y="4522227"/>
            <a:ext cx="549828" cy="126389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29339" y="5440680"/>
            <a:ext cx="3291840" cy="8160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107113" tIns="53556" rIns="107113" bIns="53556" rtlCol="0">
            <a:spAutoFit/>
          </a:bodyPr>
          <a:lstStyle/>
          <a:p>
            <a:r>
              <a:rPr lang="en-US" sz="2300" b="1" dirty="0">
                <a:solidFill>
                  <a:srgbClr val="7030A0"/>
                </a:solidFill>
              </a:rPr>
              <a:t>2 rows and 2 columns</a:t>
            </a:r>
            <a:endParaRPr lang="en-US" sz="2300" b="1" dirty="0">
              <a:solidFill>
                <a:srgbClr val="7030A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823960" y="3799840"/>
            <a:ext cx="205740" cy="138429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ISHIK UNIVERSITY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738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6" grpId="0"/>
      <p:bldP spid="5" grpId="0" animBg="1"/>
      <p:bldP spid="2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223022" y="1706178"/>
                <a:ext cx="10417269" cy="31574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lvl="0" indent="-514350" algn="just">
                  <a:buFont typeface="+mj-lt"/>
                  <a:buAutoNum type="arabicPeriod" startAt="2"/>
                </a:pPr>
                <a:r>
                  <a:rPr lang="en-US" sz="3200" b="1" dirty="0" smtClean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Multiplication of Matrices</a:t>
                </a:r>
                <a:r>
                  <a:rPr lang="en-US" sz="3200" dirty="0">
                    <a:solidFill>
                      <a:srgbClr val="FF0066"/>
                    </a:solidFill>
                    <a:latin typeface="Times New Roman" pitchFamily="18" charset="0"/>
                    <a:cs typeface="Times New Roman" pitchFamily="18" charset="0"/>
                  </a:rPr>
                  <a:t>\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Multiplication of two matrices. </a:t>
                </a: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Bef>
                    <a:spcPts val="1000"/>
                  </a:spcBef>
                  <a:spcAft>
                    <a:spcPts val="1000"/>
                  </a:spcAft>
                </a:pPr>
                <a:r>
                  <a:rPr lang="en-US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Example:</a:t>
                </a:r>
                <a:r>
                  <a:rPr lang="en-US" sz="2800" b="1" dirty="0" smtClean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 If </a:t>
                </a:r>
                <a:r>
                  <a:rPr lang="en-US" sz="2800" b="1" dirty="0">
                    <a:latin typeface="Times New Roman" panose="02020603050405020304" pitchFamily="18" charset="0"/>
                    <a:ea typeface="SimSun"/>
                    <a:cs typeface="Times New Roman" panose="02020603050405020304" pitchFamily="18" charset="0"/>
                  </a:rPr>
                  <a:t>Matrix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𝟗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endParaRPr lang="en-US" sz="2400" dirty="0">
                  <a:ea typeface="SimSun"/>
                  <a:cs typeface="Arial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22" y="1706178"/>
                <a:ext cx="10417269" cy="3157467"/>
              </a:xfrm>
              <a:prstGeom prst="rect">
                <a:avLst/>
              </a:prstGeom>
              <a:blipFill rotWithShape="1">
                <a:blip r:embed="rId3"/>
                <a:stretch>
                  <a:fillRect l="-1522" t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66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49565" y="1619260"/>
                <a:ext cx="9989482" cy="1245329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spcBef>
                    <a:spcPts val="1171"/>
                  </a:spcBef>
                  <a:spcAft>
                    <a:spcPts val="1171"/>
                  </a:spcAft>
                </a:pP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𝟗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r>
                  <a:rPr lang="en-US" sz="2300" dirty="0">
                    <a:ea typeface="SimSun"/>
                    <a:cs typeface="Arial"/>
                  </a:rPr>
                  <a:t> 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65" y="1619260"/>
                <a:ext cx="9989482" cy="1245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43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  <a:endParaRPr lang="en-US" sz="21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1" t="27985" r="39092" b="40672"/>
          <a:stretch/>
        </p:blipFill>
        <p:spPr bwMode="auto">
          <a:xfrm>
            <a:off x="678070" y="2870395"/>
            <a:ext cx="9623278" cy="414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8070" y="5656580"/>
            <a:ext cx="9780270" cy="1468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7770" y="4102100"/>
            <a:ext cx="9780270" cy="3022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22145" y="2870395"/>
            <a:ext cx="9780270" cy="431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pic>
        <p:nvPicPr>
          <p:cNvPr id="18" name="Picture 2" descr="ISHIK UNIVERSITY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67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7" grpId="0" animBg="1"/>
      <p:bldP spid="2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40080" y="7167880"/>
            <a:ext cx="9326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" y="7167880"/>
            <a:ext cx="10058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756460" y="1684441"/>
                <a:ext cx="9989482" cy="1245329"/>
              </a:xfrm>
              <a:prstGeom prst="rect">
                <a:avLst/>
              </a:prstGeom>
            </p:spPr>
            <p:txBody>
              <a:bodyPr wrap="square" lIns="107113" tIns="53556" rIns="107113" bIns="53556">
                <a:spAutoFit/>
              </a:bodyPr>
              <a:lstStyle/>
              <a:p>
                <a:pPr>
                  <a:spcBef>
                    <a:spcPts val="1171"/>
                  </a:spcBef>
                  <a:spcAft>
                    <a:spcPts val="1171"/>
                  </a:spcAft>
                </a:pP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Arial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Arial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E36C0A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𝟗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𝟖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𝟔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𝟒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Arial"/>
                                </a:rPr>
                                <m:t>𝟕</m:t>
                              </m:r>
                            </m:e>
                          </m:mr>
                        </m:m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𝒂𝒏𝒅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  <m:d>
                      <m:dPr>
                        <m:begChr m:val="["/>
                        <m:endChr m:val="]"/>
                        <m:ctrlP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</m:ctrlPr>
                      </m:dPr>
                      <m:e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1" i="1">
                                <a:latin typeface="Cambria Math"/>
                                <a:ea typeface="SimSun"/>
                                <a:cs typeface="Times New Roman"/>
                              </a:rPr>
                            </m:ctrlPr>
                          </m:mP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DE12CF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𝟓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𝟐</m:t>
                              </m:r>
                            </m:e>
                            <m:e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28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SimSun"/>
                                  <a:cs typeface="Times New Roman"/>
                                </a:rPr>
                                <m:t>𝟑</m:t>
                              </m:r>
                            </m:e>
                          </m:mr>
                        </m:m>
                        <m:r>
                          <a:rPr lang="en-US" sz="2800" b="1" i="1">
                            <a:latin typeface="Cambria Math"/>
                            <a:ea typeface="SimSun"/>
                            <a:cs typeface="Times New Roman"/>
                          </a:rPr>
                          <m:t> </m:t>
                        </m:r>
                      </m:e>
                    </m:d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𝑭𝒊𝒏𝒅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 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𝑨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∙</m:t>
                    </m:r>
                    <m:r>
                      <a:rPr lang="en-US" sz="2800" b="1" i="1">
                        <a:latin typeface="Cambria Math"/>
                        <a:ea typeface="SimSun"/>
                        <a:cs typeface="Times New Roman"/>
                      </a:rPr>
                      <m:t>𝑩</m:t>
                    </m:r>
                  </m:oMath>
                </a14:m>
                <a:r>
                  <a:rPr lang="en-US" sz="2300" dirty="0">
                    <a:ea typeface="SimSun"/>
                    <a:cs typeface="Arial"/>
                  </a:rPr>
                  <a:t> 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60" y="1684441"/>
                <a:ext cx="9989482" cy="1245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https://www.mathsisfun.com/calculus/images/integral-tap-tank.jpg"/>
          <p:cNvSpPr>
            <a:spLocks noChangeAspect="1" noChangeArrowheads="1"/>
          </p:cNvSpPr>
          <p:nvPr/>
        </p:nvSpPr>
        <p:spPr bwMode="auto">
          <a:xfrm>
            <a:off x="186690" y="-163724"/>
            <a:ext cx="365760" cy="34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7113" tIns="53556" rIns="107113" bIns="5355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8412480" y="6408632"/>
            <a:ext cx="2560320" cy="413808"/>
          </a:xfrm>
          <a:prstGeom prst="rect">
            <a:avLst/>
          </a:prstGeom>
        </p:spPr>
        <p:txBody>
          <a:bodyPr vert="horz" lIns="107113" tIns="53556" rIns="107113" bIns="53556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07DF8A-EE33-457B-97B8-E8ADB5380B7C}" type="slidenum">
              <a:rPr lang="en-US" sz="2100" b="1">
                <a:solidFill>
                  <a:schemeClr val="bg1"/>
                </a:solidFill>
              </a:rPr>
              <a:t>44</a:t>
            </a:fld>
            <a:r>
              <a:rPr lang="en-US" sz="2100" b="1" dirty="0">
                <a:solidFill>
                  <a:schemeClr val="bg1"/>
                </a:solidFill>
              </a:rPr>
              <a:t>/27</a:t>
            </a:r>
            <a:endParaRPr lang="en-US" sz="21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3" t="39738" r="27310" b="26119"/>
          <a:stretch/>
        </p:blipFill>
        <p:spPr bwMode="auto">
          <a:xfrm>
            <a:off x="540718" y="2975822"/>
            <a:ext cx="9879348" cy="405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2450" y="5699760"/>
            <a:ext cx="9780270" cy="1468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92580" y="4404360"/>
            <a:ext cx="9780270" cy="2763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16330" y="2975822"/>
            <a:ext cx="9780270" cy="431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113" tIns="53556" rIns="107113" bIns="53556" rtlCol="0" anchor="ctr"/>
          <a:lstStyle/>
          <a:p>
            <a:pPr algn="ctr"/>
            <a:endParaRPr lang="en-US"/>
          </a:p>
        </p:txBody>
      </p:sp>
      <p:pic>
        <p:nvPicPr>
          <p:cNvPr id="18" name="Picture 2" descr="ISHIK UNIVERSITY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449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7" grpId="0" animBg="1"/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Review of Matrix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022" y="1706178"/>
            <a:ext cx="104172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n-US" sz="3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Inverse matrix (of a square matrix) </a:t>
            </a:r>
          </a:p>
          <a:p>
            <a:pPr lvl="0" algn="just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Given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 n × n square matrix A, if there exists a matrix B (necessarily of the same size) such that</a:t>
            </a:r>
            <a:endParaRPr lang="en-US" sz="2400" dirty="0">
              <a:solidFill>
                <a:srgbClr val="002060"/>
              </a:solidFill>
              <a:ea typeface="SimSu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713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US" altLang="zh-TW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vectors x′, x, and g are </a:t>
            </a:r>
            <a:endParaRPr lang="en-US" altLang="zh-TW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6" t="36941" r="27532" b="15729"/>
          <a:stretch/>
        </p:blipFill>
        <p:spPr bwMode="auto">
          <a:xfrm>
            <a:off x="1781299" y="2315687"/>
            <a:ext cx="6672425" cy="37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86690" y="6174219"/>
            <a:ext cx="9776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homogeneous system, g is the zero vector.  Hence it has the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452488" y="6685239"/>
                <a:ext cx="1971303" cy="46166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𝑨𝒙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488" y="6685239"/>
                <a:ext cx="1971303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415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186690" y="1667535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Fact: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n-</a:t>
            </a:r>
            <a:r>
              <a:rPr lang="en-US" altLang="zh-TW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order linear equation is equivalent to a system of n first order linear equations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relation is not one-to-one.  There are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thus associated with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equation, for 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1.) </a:t>
            </a:r>
            <a:endParaRPr lang="en-US" altLang="zh-TW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endParaRPr lang="en-US" altLang="zh-TW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132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Example-1: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 this second order differential equation that’s represent the 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mechanical vibration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to two first order linear differential equations.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𝒎𝒖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″+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𝜸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′+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𝒌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𝑭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𝒕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28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𝒖</m:t>
                          </m:r>
                        </m:e>
                        <m:sup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″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𝒌</m:t>
                          </m:r>
                        </m:num>
                        <m:den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  <m:r>
                        <a:rPr lang="en-US" altLang="zh-TW" sz="28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8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𝜸</m:t>
                          </m:r>
                        </m:num>
                        <m:den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  <m:sSup>
                        <m:sSup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𝒖</m:t>
                          </m:r>
                        </m:e>
                        <m:sup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8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𝑭</m:t>
                          </m:r>
                          <m:d>
                            <m:dPr>
                              <m:ctrlPr>
                                <a:rPr lang="en-US" altLang="zh-TW" sz="28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8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altLang="zh-TW" sz="28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 t="-1106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66250" y="5328100"/>
                <a:ext cx="324527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𝑢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5328100"/>
                <a:ext cx="3245278" cy="1384995"/>
              </a:xfrm>
              <a:prstGeom prst="rect">
                <a:avLst/>
              </a:prstGeom>
              <a:blipFill rotWithShape="1">
                <a:blip r:embed="rId4"/>
                <a:stretch>
                  <a:fillRect l="-3377" t="-4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431968" y="5328101"/>
                <a:ext cx="3290651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5328101"/>
                <a:ext cx="3290651" cy="1384995"/>
              </a:xfrm>
              <a:prstGeom prst="rect">
                <a:avLst/>
              </a:prstGeom>
              <a:blipFill rotWithShape="1">
                <a:blip r:embed="rId5"/>
                <a:stretch>
                  <a:fillRect l="-3519" t="-4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256070" y="5352135"/>
                <a:ext cx="354953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5352135"/>
                <a:ext cx="3549536" cy="954107"/>
              </a:xfrm>
              <a:prstGeom prst="rect">
                <a:avLst/>
              </a:prstGeom>
              <a:blipFill rotWithShape="1">
                <a:blip r:embed="rId6"/>
                <a:stretch>
                  <a:fillRect l="-3087" t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950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Example-1: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 this second order differential equation that’s represent the 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mechanical vibration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 to two first order linear differential equations.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𝒎𝒖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″+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𝜸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′+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𝒌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𝑭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𝒕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sz="24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24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𝒖</m:t>
                          </m:r>
                        </m:e>
                        <m:sup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″</m:t>
                          </m:r>
                        </m:sup>
                      </m:sSup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𝒌</m:t>
                          </m:r>
                        </m:num>
                        <m:den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24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𝜸</m:t>
                          </m:r>
                        </m:num>
                        <m:den>
                          <m:r>
                            <a:rPr lang="en-US" altLang="zh-TW" sz="24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  <m:sSup>
                        <m:sSupPr>
                          <m:ctrlPr>
                            <a:rPr lang="en-US" altLang="zh-TW" sz="24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𝒖</m:t>
                          </m:r>
                        </m:e>
                        <m:sup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24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TW" sz="24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4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𝑭</m:t>
                          </m:r>
                          <m:d>
                            <m:dPr>
                              <m:ctrlPr>
                                <a:rPr lang="en-US" altLang="zh-TW" sz="24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4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altLang="zh-TW" sz="24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</m:oMath>
                  </m:oMathPara>
                </a14:m>
                <a:endParaRPr lang="en-US" altLang="zh-TW" sz="24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223" t="-1106" r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680862" y="3575047"/>
                <a:ext cx="2112868" cy="1754326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400" b="1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altLang="zh-TW" sz="24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𝒖</m:t>
                      </m:r>
                      <m:r>
                        <a:rPr lang="en-US" altLang="zh-TW" sz="2400" b="1" i="1">
                          <a:solidFill>
                            <a:srgbClr val="FF33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</m:oMathPara>
                </a14:m>
                <a:endParaRPr lang="en-US" altLang="zh-TW" sz="2400" b="1" dirty="0">
                  <a:solidFill>
                    <a:srgbClr val="FF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862" y="3575047"/>
                <a:ext cx="2112868" cy="175432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747010" y="4931488"/>
                <a:ext cx="5486400" cy="226459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txBody>
              <a:bodyPr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b="1" i="1" smtClean="0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𝒌</m:t>
                          </m:r>
                        </m:num>
                        <m:den>
                          <m: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  <m:sSub>
                        <m:sSubPr>
                          <m:ctrlP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𝜸</m:t>
                          </m:r>
                        </m:num>
                        <m:den>
                          <m: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  <m:sSub>
                        <m:sSubPr>
                          <m:ctrlP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altLang="zh-TW" sz="3200" b="1" i="1">
                              <a:solidFill>
                                <a:srgbClr val="FF33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zh-TW" sz="3200" b="1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𝑭</m:t>
                          </m:r>
                          <m:d>
                            <m:dPr>
                              <m:ctrlPr>
                                <a:rPr lang="en-US" altLang="zh-TW" sz="32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32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altLang="zh-TW" sz="32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𝒎</m:t>
                          </m:r>
                        </m:den>
                      </m:f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010" y="4931488"/>
                <a:ext cx="5486400" cy="22645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37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solidFill>
                  <a:schemeClr val="accent3">
                    <a:lumMod val="75000"/>
                  </a:schemeClr>
                </a:solidFill>
              </a:rPr>
              <a:t>Systems of First Order Linear </a:t>
            </a: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Example-2: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 this third order differential equation to three first order linear differential equations.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′′′</m:t>
                          </m:r>
                        </m:sup>
                      </m:sSup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sSup>
                        <m:sSupPr>
                          <m:ctrlP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86690" y="1667535"/>
                <a:ext cx="10469880" cy="5510632"/>
              </a:xfrm>
              <a:blipFill rotWithShape="1">
                <a:blip r:embed="rId3"/>
                <a:stretch>
                  <a:fillRect l="-1514" t="-1549" r="-1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69" y="7293822"/>
            <a:ext cx="9642021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7 – System of Linear Differential Equations 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66250" y="4864975"/>
                <a:ext cx="3245278" cy="18516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Let,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0" y="4864975"/>
                <a:ext cx="3245278" cy="1851661"/>
              </a:xfrm>
              <a:prstGeom prst="rect">
                <a:avLst/>
              </a:prstGeom>
              <a:blipFill rotWithShape="1">
                <a:blip r:embed="rId4"/>
                <a:stretch>
                  <a:fillRect l="-3377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31968" y="4864976"/>
                <a:ext cx="3290651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 algn="just"/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Then, </a:t>
                </a:r>
              </a:p>
              <a:p>
                <a:pPr indent="1270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</m:t>
                      </m:r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Sup>
                        <m:sSub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′′′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968" y="4864976"/>
                <a:ext cx="3290651" cy="1815882"/>
              </a:xfrm>
              <a:prstGeom prst="rect">
                <a:avLst/>
              </a:prstGeom>
              <a:blipFill rotWithShape="1">
                <a:blip r:embed="rId5"/>
                <a:stretch>
                  <a:fillRect l="-3519" t="-3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7256070" y="4889010"/>
                <a:ext cx="3549536" cy="1420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12700"/>
                <a:r>
                  <a:rPr lang="en-US" altLang="zh-TW" sz="2800" dirty="0" smtClean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So, </a:t>
                </a:r>
                <a: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  <a:t/>
                </a:r>
                <a:br>
                  <a:rPr lang="en-US" altLang="zh-TW" sz="2800" i="1" dirty="0">
                    <a:solidFill>
                      <a:srgbClr val="0000FF"/>
                    </a:solidFill>
                    <a:latin typeface="Cambria Math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TW" sz="28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′′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070" y="4889010"/>
                <a:ext cx="3549536" cy="1420774"/>
              </a:xfrm>
              <a:prstGeom prst="rect">
                <a:avLst/>
              </a:prstGeom>
              <a:blipFill rotWithShape="1">
                <a:blip r:embed="rId6"/>
                <a:stretch>
                  <a:fillRect l="-3087" t="-3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89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4950</TotalTime>
  <Words>2591</Words>
  <Application>Microsoft Office PowerPoint</Application>
  <PresentationFormat>Custom</PresentationFormat>
  <Paragraphs>380</Paragraphs>
  <Slides>45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Civic</vt:lpstr>
      <vt:lpstr>Lecture 7 System of Linear Differential Equations  fall semester 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Systems of First Order Linear ODE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  <vt:lpstr>Review of Matrix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Bolster</dc:creator>
  <cp:lastModifiedBy>DR.Ahmed Saker 2o1O</cp:lastModifiedBy>
  <cp:revision>418</cp:revision>
  <dcterms:created xsi:type="dcterms:W3CDTF">2017-01-16T20:27:33Z</dcterms:created>
  <dcterms:modified xsi:type="dcterms:W3CDTF">2018-12-15T23:05:03Z</dcterms:modified>
</cp:coreProperties>
</file>