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7" r:id="rId1"/>
  </p:sldMasterIdLst>
  <p:notesMasterIdLst>
    <p:notesMasterId r:id="rId21"/>
  </p:notesMasterIdLst>
  <p:sldIdLst>
    <p:sldId id="256" r:id="rId2"/>
    <p:sldId id="272" r:id="rId3"/>
    <p:sldId id="273"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Lst>
  <p:sldSz cx="109728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00"/>
    <a:srgbClr val="00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84" autoAdjust="0"/>
  </p:normalViewPr>
  <p:slideViewPr>
    <p:cSldViewPr snapToGrid="0" snapToObjects="1">
      <p:cViewPr>
        <p:scale>
          <a:sx n="80" d="100"/>
          <a:sy n="80" d="100"/>
        </p:scale>
        <p:origin x="-1128" y="294"/>
      </p:cViewPr>
      <p:guideLst>
        <p:guide orient="horz" pos="2448"/>
        <p:guide pos="34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3F0548-F036-4068-9273-1FA2875DB501}" type="datetimeFigureOut">
              <a:rPr lang="en-US" smtClean="0"/>
              <a:t>11/24/2018</a:t>
            </a:fld>
            <a:endParaRPr lang="en-US"/>
          </a:p>
        </p:txBody>
      </p:sp>
      <p:sp>
        <p:nvSpPr>
          <p:cNvPr id="4" name="Slide Image Placeholder 3"/>
          <p:cNvSpPr>
            <a:spLocks noGrp="1" noRot="1" noChangeAspect="1"/>
          </p:cNvSpPr>
          <p:nvPr>
            <p:ph type="sldImg" idx="2"/>
          </p:nvPr>
        </p:nvSpPr>
        <p:spPr>
          <a:xfrm>
            <a:off x="1008063" y="685800"/>
            <a:ext cx="48418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9FA95A-5437-4AB8-8044-C36AA0234121}" type="slidenum">
              <a:rPr lang="en-US" smtClean="0"/>
              <a:t>‹#›</a:t>
            </a:fld>
            <a:endParaRPr lang="en-US"/>
          </a:p>
        </p:txBody>
      </p:sp>
    </p:spTree>
    <p:extLst>
      <p:ext uri="{BB962C8B-B14F-4D97-AF65-F5344CB8AC3E}">
        <p14:creationId xmlns:p14="http://schemas.microsoft.com/office/powerpoint/2010/main" val="211956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0789920" y="3454"/>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0972800" cy="284988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645920" y="3195320"/>
            <a:ext cx="7680960" cy="198628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ACDB3CC-F982-40F9-8DD6-BCC9AFBF44BD}" type="datetime1">
              <a:rPr lang="en-US" smtClean="0"/>
              <a:pPr/>
              <a:t>11/24/2018</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86539" y="2742794"/>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82881" y="172720"/>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120640" y="2397354"/>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234027" y="2504440"/>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212080" y="2492712"/>
            <a:ext cx="548640" cy="500168"/>
          </a:xfrm>
        </p:spPr>
        <p:txBody>
          <a:bodyPr/>
          <a:lstStyle>
            <a:lvl1pPr>
              <a:defRPr>
                <a:solidFill>
                  <a:schemeClr val="accent3">
                    <a:shade val="75000"/>
                  </a:schemeClr>
                </a:solidFill>
              </a:defRPr>
            </a:lvl1pPr>
          </a:lstStyle>
          <a:p>
            <a:fld id="{0CFEC368-1D7A-4F81-ABF6-AE0E36BAF64C}" type="slidenum">
              <a:rPr lang="en-US" smtClean="0"/>
              <a:pPr/>
              <a:t>‹#›</a:t>
            </a:fld>
            <a:endParaRPr lang="en-US"/>
          </a:p>
        </p:txBody>
      </p:sp>
      <p:sp>
        <p:nvSpPr>
          <p:cNvPr id="8" name="Title 7"/>
          <p:cNvSpPr>
            <a:spLocks noGrp="1"/>
          </p:cNvSpPr>
          <p:nvPr>
            <p:ph type="ctrTitle"/>
          </p:nvPr>
        </p:nvSpPr>
        <p:spPr>
          <a:xfrm>
            <a:off x="822960" y="431800"/>
            <a:ext cx="9326880" cy="198628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5EB318-0218-7040-9152-9F98C24A2F51}" type="datetimeFigureOut">
              <a:rPr lang="en-US" smtClean="0"/>
              <a:t>11/24/2018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FAACE-D593-5144-9943-F98F8F889E9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8412480" y="0"/>
            <a:ext cx="256032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0972800" cy="17617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5034381" y="3715207"/>
            <a:ext cx="7078066"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8207654" y="3315865"/>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8321041" y="3422951"/>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8299094" y="3411223"/>
            <a:ext cx="548640" cy="500168"/>
          </a:xfrm>
        </p:spPr>
        <p:txBody>
          <a:bodyPr/>
          <a:lstStyle/>
          <a:p>
            <a:fld id="{C23FAACE-D593-5144-9943-F98F8F889E9B}" type="slidenum">
              <a:rPr lang="en-US" smtClean="0"/>
              <a:t>‹#›</a:t>
            </a:fld>
            <a:endParaRPr lang="en-US"/>
          </a:p>
        </p:txBody>
      </p:sp>
      <p:sp>
        <p:nvSpPr>
          <p:cNvPr id="3" name="Vertical Text Placeholder 2"/>
          <p:cNvSpPr>
            <a:spLocks noGrp="1"/>
          </p:cNvSpPr>
          <p:nvPr>
            <p:ph type="body" orient="vert" idx="1"/>
          </p:nvPr>
        </p:nvSpPr>
        <p:spPr>
          <a:xfrm>
            <a:off x="365760" y="345440"/>
            <a:ext cx="7863840" cy="65975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5EB318-0218-7040-9152-9F98C24A2F51}" type="datetimeFigureOut">
              <a:rPr lang="en-US" smtClean="0"/>
              <a:t>11/24/2018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8869680" y="345443"/>
            <a:ext cx="1737360" cy="6631728"/>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B5EB318-0218-7040-9152-9F98C24A2F51}" type="datetimeFigureOut">
              <a:rPr lang="en-US" smtClean="0"/>
              <a:t>11/24/2018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234026" y="1163223"/>
            <a:ext cx="548640" cy="500168"/>
          </a:xfrm>
        </p:spPr>
        <p:txBody>
          <a:bodyPr/>
          <a:lstStyle/>
          <a:p>
            <a:fld id="{C23FAACE-D593-5144-9943-F98F8F889E9B}" type="slidenum">
              <a:rPr lang="en-US" smtClean="0"/>
              <a:t>‹#›</a:t>
            </a:fld>
            <a:endParaRPr lang="en-US"/>
          </a:p>
        </p:txBody>
      </p:sp>
      <p:sp>
        <p:nvSpPr>
          <p:cNvPr id="8" name="Content Placeholder 7"/>
          <p:cNvSpPr>
            <a:spLocks noGrp="1"/>
          </p:cNvSpPr>
          <p:nvPr>
            <p:ph sz="quarter" idx="1"/>
          </p:nvPr>
        </p:nvSpPr>
        <p:spPr>
          <a:xfrm>
            <a:off x="362102" y="1730654"/>
            <a:ext cx="10204704" cy="5181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0789920" y="2159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82881" y="2590800"/>
            <a:ext cx="10599725" cy="34544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86539" y="161332"/>
            <a:ext cx="10599725" cy="2424989"/>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642112" y="3108960"/>
            <a:ext cx="7776209" cy="1896322"/>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82881" y="172720"/>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4DDAE5B-B07C-441A-8026-C23A427A74DC}" type="datetime1">
              <a:rPr lang="en-US" smtClean="0"/>
              <a:pPr/>
              <a:t>11/24/2018</a:t>
            </a:fld>
            <a:endParaRPr lang="en-US"/>
          </a:p>
        </p:txBody>
      </p:sp>
      <p:sp>
        <p:nvSpPr>
          <p:cNvPr id="8" name="Straight Connector 7"/>
          <p:cNvSpPr>
            <a:spLocks noChangeShapeType="1"/>
          </p:cNvSpPr>
          <p:nvPr/>
        </p:nvSpPr>
        <p:spPr bwMode="auto">
          <a:xfrm>
            <a:off x="182881" y="2763520"/>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120640" y="2397354"/>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234027" y="2504440"/>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212080" y="2492712"/>
            <a:ext cx="548640" cy="500168"/>
          </a:xfrm>
        </p:spPr>
        <p:txBody>
          <a:bodyPr/>
          <a:lstStyle>
            <a:lvl1pPr>
              <a:defRPr>
                <a:solidFill>
                  <a:schemeClr val="accent3">
                    <a:shade val="75000"/>
                  </a:schemeClr>
                </a:solidFill>
              </a:defRPr>
            </a:lvl1pPr>
          </a:lstStyle>
          <a:p>
            <a:fld id="{0CFEC368-1D7A-4F81-ABF6-AE0E36BAF64C}" type="slidenum">
              <a:rPr lang="en-US" smtClean="0"/>
              <a:pPr/>
              <a:t>‹#›</a:t>
            </a:fld>
            <a:endParaRPr lang="en-US"/>
          </a:p>
        </p:txBody>
      </p:sp>
      <p:sp>
        <p:nvSpPr>
          <p:cNvPr id="2" name="Title 1"/>
          <p:cNvSpPr>
            <a:spLocks noGrp="1"/>
          </p:cNvSpPr>
          <p:nvPr>
            <p:ph type="title"/>
          </p:nvPr>
        </p:nvSpPr>
        <p:spPr>
          <a:xfrm>
            <a:off x="866776" y="604520"/>
            <a:ext cx="9326880" cy="17272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62102" y="259080"/>
            <a:ext cx="10241280" cy="860146"/>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949440" y="7264603"/>
            <a:ext cx="3653942" cy="414528"/>
          </a:xfrm>
        </p:spPr>
        <p:txBody>
          <a:bodyPr/>
          <a:lstStyle/>
          <a:p>
            <a:fld id="{CB5EB318-0218-7040-9152-9F98C24A2F51}" type="datetimeFigureOut">
              <a:rPr lang="en-US" smtClean="0"/>
              <a:t>11/24/2018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FAACE-D593-5144-9943-F98F8F889E9B}" type="slidenum">
              <a:rPr lang="en-US" smtClean="0"/>
              <a:t>‹#›</a:t>
            </a:fld>
            <a:endParaRPr lang="en-US"/>
          </a:p>
        </p:txBody>
      </p:sp>
      <p:sp>
        <p:nvSpPr>
          <p:cNvPr id="8" name="Straight Connector 7"/>
          <p:cNvSpPr>
            <a:spLocks noChangeShapeType="1"/>
          </p:cNvSpPr>
          <p:nvPr/>
        </p:nvSpPr>
        <p:spPr bwMode="auto">
          <a:xfrm flipV="1">
            <a:off x="5475698" y="1785740"/>
            <a:ext cx="10705" cy="5462165"/>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62102" y="1554480"/>
            <a:ext cx="4846320" cy="530595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5760720" y="1554480"/>
            <a:ext cx="4846320" cy="530595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5486400" y="2493645"/>
            <a:ext cx="0" cy="4746346"/>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0972800" cy="164084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82881" y="1554480"/>
            <a:ext cx="10599725" cy="103632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75109" y="7243877"/>
            <a:ext cx="10599725" cy="352349"/>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62102" y="1727200"/>
            <a:ext cx="4848226" cy="83070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749597" y="1727200"/>
            <a:ext cx="4850130" cy="829056"/>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B5EB318-0218-7040-9152-9F98C24A2F51}" type="datetimeFigureOut">
              <a:rPr lang="en-US" smtClean="0"/>
              <a:t>11/24/2018</a:t>
            </a:fld>
            <a:endParaRPr lang="en-US"/>
          </a:p>
        </p:txBody>
      </p:sp>
      <p:sp>
        <p:nvSpPr>
          <p:cNvPr id="8" name="Footer Placeholder 7"/>
          <p:cNvSpPr>
            <a:spLocks noGrp="1"/>
          </p:cNvSpPr>
          <p:nvPr>
            <p:ph type="ftr" sz="quarter" idx="11"/>
          </p:nvPr>
        </p:nvSpPr>
        <p:spPr>
          <a:xfrm>
            <a:off x="365760" y="7264603"/>
            <a:ext cx="4297680" cy="414528"/>
          </a:xfrm>
        </p:spPr>
        <p:txBody>
          <a:bodyPr/>
          <a:lstStyle/>
          <a:p>
            <a:endParaRPr lang="en-US"/>
          </a:p>
        </p:txBody>
      </p:sp>
      <p:sp>
        <p:nvSpPr>
          <p:cNvPr id="15" name="Straight Connector 14"/>
          <p:cNvSpPr>
            <a:spLocks noChangeShapeType="1"/>
          </p:cNvSpPr>
          <p:nvPr/>
        </p:nvSpPr>
        <p:spPr bwMode="auto">
          <a:xfrm>
            <a:off x="182881" y="1450848"/>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62102" y="2800901"/>
            <a:ext cx="4849978" cy="4327525"/>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5760720" y="2800901"/>
            <a:ext cx="4846320" cy="433181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120640" y="1083507"/>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234027" y="1190594"/>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212080" y="1181407"/>
            <a:ext cx="548640" cy="500168"/>
          </a:xfrm>
        </p:spPr>
        <p:txBody>
          <a:bodyPr/>
          <a:lstStyle>
            <a:lvl1pPr algn="ctr">
              <a:defRPr/>
            </a:lvl1pPr>
          </a:lstStyle>
          <a:p>
            <a:fld id="{C23FAACE-D593-5144-9943-F98F8F889E9B}"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5EB318-0218-7040-9152-9F98C24A2F51}" type="datetimeFigureOut">
              <a:rPr lang="en-US" smtClean="0"/>
              <a:t>11/24/2018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212080" y="1174158"/>
            <a:ext cx="548640" cy="500168"/>
          </a:xfrm>
        </p:spPr>
        <p:txBody>
          <a:bodyPr/>
          <a:lstStyle/>
          <a:p>
            <a:fld id="{C23FAACE-D593-5144-9943-F98F8F889E9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0972800" cy="17617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82881" y="179629"/>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B5EB318-0218-7040-9152-9F98C24A2F51}" type="datetimeFigureOut">
              <a:rPr lang="en-US" smtClean="0"/>
              <a:t>11/24/2018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120640" y="7167880"/>
            <a:ext cx="731520" cy="500167"/>
          </a:xfrm>
        </p:spPr>
        <p:txBody>
          <a:bodyPr/>
          <a:lstStyle>
            <a:lvl1pPr>
              <a:defRPr>
                <a:solidFill>
                  <a:srgbClr val="FFFFFF"/>
                </a:solidFill>
              </a:defRPr>
            </a:lvl1pPr>
          </a:lstStyle>
          <a:p>
            <a:fld id="{C23FAACE-D593-5144-9943-F98F8F889E9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82881" y="172720"/>
            <a:ext cx="10599725" cy="34544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0972800" cy="13472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82880" y="690880"/>
            <a:ext cx="3291840" cy="664972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1036320"/>
            <a:ext cx="2834640" cy="112268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245362"/>
            <a:ext cx="2834640" cy="4697625"/>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82881" y="172720"/>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82881" y="604520"/>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749040" y="777240"/>
            <a:ext cx="6766560" cy="61315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554480" y="259080"/>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667865" y="366167"/>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645920" y="354438"/>
            <a:ext cx="548640" cy="500168"/>
          </a:xfrm>
        </p:spPr>
        <p:txBody>
          <a:bodyPr/>
          <a:lstStyle>
            <a:lvl1pPr>
              <a:defRPr>
                <a:solidFill>
                  <a:schemeClr val="accent3">
                    <a:shade val="75000"/>
                  </a:schemeClr>
                </a:solidFill>
              </a:defRPr>
            </a:lvl1pPr>
          </a:lstStyle>
          <a:p>
            <a:fld id="{C23FAACE-D593-5144-9943-F98F8F889E9B}" type="slidenum">
              <a:rPr lang="en-US" smtClean="0"/>
              <a:t>‹#›</a:t>
            </a:fld>
            <a:endParaRPr lang="en-US"/>
          </a:p>
        </p:txBody>
      </p:sp>
      <p:sp>
        <p:nvSpPr>
          <p:cNvPr id="21" name="Rectangle 20"/>
          <p:cNvSpPr>
            <a:spLocks noChangeArrowheads="1"/>
          </p:cNvSpPr>
          <p:nvPr/>
        </p:nvSpPr>
        <p:spPr bwMode="auto">
          <a:xfrm>
            <a:off x="179223" y="7240171"/>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B5EB318-0218-7040-9152-9F98C24A2F51}" type="datetimeFigureOut">
              <a:rPr lang="en-US" smtClean="0"/>
              <a:t>11/24/2018</a:t>
            </a:fld>
            <a:endParaRPr lang="en-US"/>
          </a:p>
        </p:txBody>
      </p:sp>
      <p:sp>
        <p:nvSpPr>
          <p:cNvPr id="6" name="Footer Placeholder 5"/>
          <p:cNvSpPr>
            <a:spLocks noGrp="1"/>
          </p:cNvSpPr>
          <p:nvPr>
            <p:ph type="ftr" sz="quarter" idx="11"/>
          </p:nvPr>
        </p:nvSpPr>
        <p:spPr>
          <a:xfrm>
            <a:off x="362102" y="7265628"/>
            <a:ext cx="4059936" cy="414528"/>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82881" y="604520"/>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82881" y="172720"/>
            <a:ext cx="10599725" cy="34198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82880" y="690880"/>
            <a:ext cx="3291840" cy="664972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554480" y="259080"/>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667865" y="366167"/>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645920" y="354438"/>
            <a:ext cx="548640" cy="500168"/>
          </a:xfrm>
        </p:spPr>
        <p:txBody>
          <a:bodyPr/>
          <a:lstStyle/>
          <a:p>
            <a:fld id="{C23FAACE-D593-5144-9943-F98F8F889E9B}" type="slidenum">
              <a:rPr lang="en-US" smtClean="0"/>
              <a:t>‹#›</a:t>
            </a:fld>
            <a:endParaRPr lang="en-US"/>
          </a:p>
        </p:txBody>
      </p:sp>
      <p:sp>
        <p:nvSpPr>
          <p:cNvPr id="2" name="Title 1"/>
          <p:cNvSpPr>
            <a:spLocks noGrp="1"/>
          </p:cNvSpPr>
          <p:nvPr>
            <p:ph type="title"/>
          </p:nvPr>
        </p:nvSpPr>
        <p:spPr>
          <a:xfrm>
            <a:off x="3600450" y="5699760"/>
            <a:ext cx="7040880" cy="138176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00450" y="690880"/>
            <a:ext cx="7040880" cy="483616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122680"/>
            <a:ext cx="2926080" cy="595884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79223" y="7240171"/>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6945783" y="7258982"/>
            <a:ext cx="3653942" cy="414528"/>
          </a:xfrm>
        </p:spPr>
        <p:txBody>
          <a:bodyPr/>
          <a:lstStyle/>
          <a:p>
            <a:fld id="{CB5EB318-0218-7040-9152-9F98C24A2F51}" type="datetimeFigureOut">
              <a:rPr lang="en-US" smtClean="0"/>
              <a:t>11/24/2018</a:t>
            </a:fld>
            <a:endParaRPr lang="en-US"/>
          </a:p>
        </p:txBody>
      </p:sp>
      <p:sp>
        <p:nvSpPr>
          <p:cNvPr id="6" name="Footer Placeholder 5"/>
          <p:cNvSpPr>
            <a:spLocks noGrp="1"/>
          </p:cNvSpPr>
          <p:nvPr>
            <p:ph type="ftr" sz="quarter" idx="11"/>
          </p:nvPr>
        </p:nvSpPr>
        <p:spPr>
          <a:xfrm>
            <a:off x="362102" y="7265628"/>
            <a:ext cx="4301338" cy="414528"/>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2"/>
            <a:ext cx="10972800" cy="157915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79223" y="7240171"/>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6949440" y="7258982"/>
            <a:ext cx="3653942" cy="414528"/>
          </a:xfrm>
          <a:prstGeom prst="rect">
            <a:avLst/>
          </a:prstGeom>
        </p:spPr>
        <p:txBody>
          <a:bodyPr vert="horz"/>
          <a:lstStyle>
            <a:lvl1pPr algn="r" eaLnBrk="1" latinLnBrk="0" hangingPunct="1">
              <a:defRPr kumimoji="0" sz="1400">
                <a:solidFill>
                  <a:srgbClr val="FFFFFF"/>
                </a:solidFill>
              </a:defRPr>
            </a:lvl1pPr>
          </a:lstStyle>
          <a:p>
            <a:fld id="{CB5EB318-0218-7040-9152-9F98C24A2F51}" type="datetimeFigureOut">
              <a:rPr lang="en-US" smtClean="0"/>
              <a:t>11/24/2018</a:t>
            </a:fld>
            <a:endParaRPr lang="en-US"/>
          </a:p>
        </p:txBody>
      </p:sp>
      <p:sp>
        <p:nvSpPr>
          <p:cNvPr id="3" name="Footer Placeholder 2"/>
          <p:cNvSpPr>
            <a:spLocks noGrp="1"/>
          </p:cNvSpPr>
          <p:nvPr>
            <p:ph type="ftr" sz="quarter" idx="3"/>
          </p:nvPr>
        </p:nvSpPr>
        <p:spPr>
          <a:xfrm>
            <a:off x="365760" y="7265628"/>
            <a:ext cx="4297680" cy="414528"/>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82881" y="1446975"/>
            <a:ext cx="105997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120640" y="1083507"/>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234027" y="1190594"/>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212080" y="1178866"/>
            <a:ext cx="548640" cy="500168"/>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23FAACE-D593-5144-9943-F98F8F889E9B}" type="slidenum">
              <a:rPr lang="en-US" smtClean="0"/>
              <a:t>‹#›</a:t>
            </a:fld>
            <a:endParaRPr lang="en-US"/>
          </a:p>
        </p:txBody>
      </p:sp>
      <p:sp>
        <p:nvSpPr>
          <p:cNvPr id="22" name="Title Placeholder 21"/>
          <p:cNvSpPr>
            <a:spLocks noGrp="1"/>
          </p:cNvSpPr>
          <p:nvPr>
            <p:ph type="title"/>
          </p:nvPr>
        </p:nvSpPr>
        <p:spPr>
          <a:xfrm>
            <a:off x="362102" y="259080"/>
            <a:ext cx="10241280" cy="860146"/>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62102" y="1727200"/>
            <a:ext cx="10241280" cy="521269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4310" y="2900976"/>
            <a:ext cx="10595610" cy="1929341"/>
          </a:xfrm>
        </p:spPr>
        <p:txBody>
          <a:bodyPr anchor="t">
            <a:normAutofit fontScale="90000"/>
          </a:bodyPr>
          <a:lstStyle/>
          <a:p>
            <a:pPr>
              <a:spcBef>
                <a:spcPts val="1200"/>
              </a:spcBef>
            </a:pPr>
            <a:r>
              <a:rPr lang="en-US" sz="4900" b="1" dirty="0" smtClean="0">
                <a:solidFill>
                  <a:schemeClr val="accent2">
                    <a:lumMod val="50000"/>
                  </a:schemeClr>
                </a:solidFill>
                <a:latin typeface="Agency FB" panose="020B0503020202020204" pitchFamily="34" charset="0"/>
              </a:rPr>
              <a:t>Lecture </a:t>
            </a:r>
            <a:r>
              <a:rPr lang="en-US" sz="4900" b="1" dirty="0" smtClean="0">
                <a:solidFill>
                  <a:schemeClr val="accent2">
                    <a:lumMod val="50000"/>
                  </a:schemeClr>
                </a:solidFill>
                <a:latin typeface="Agency FB" panose="020B0503020202020204" pitchFamily="34" charset="0"/>
              </a:rPr>
              <a:t>6</a:t>
            </a:r>
            <a:r>
              <a:rPr lang="en-US" sz="4900" b="1" dirty="0" smtClean="0">
                <a:solidFill>
                  <a:schemeClr val="accent2">
                    <a:lumMod val="50000"/>
                  </a:schemeClr>
                </a:solidFill>
                <a:latin typeface="Agency FB" panose="020B0503020202020204" pitchFamily="34" charset="0"/>
              </a:rPr>
              <a:t/>
            </a:r>
            <a:br>
              <a:rPr lang="en-US" sz="4900" b="1" dirty="0" smtClean="0">
                <a:solidFill>
                  <a:schemeClr val="accent2">
                    <a:lumMod val="50000"/>
                  </a:schemeClr>
                </a:solidFill>
                <a:latin typeface="Agency FB" panose="020B0503020202020204" pitchFamily="34" charset="0"/>
              </a:rPr>
            </a:br>
            <a:r>
              <a:rPr lang="en-US" sz="4900" b="1" dirty="0" smtClean="0">
                <a:solidFill>
                  <a:schemeClr val="accent2">
                    <a:lumMod val="50000"/>
                  </a:schemeClr>
                </a:solidFill>
                <a:latin typeface="Agency FB" panose="020B0503020202020204" pitchFamily="34" charset="0"/>
              </a:rPr>
              <a:t>Solution of Second </a:t>
            </a:r>
            <a:r>
              <a:rPr lang="en-US" sz="4900" b="1" dirty="0" smtClean="0">
                <a:solidFill>
                  <a:schemeClr val="accent2">
                    <a:lumMod val="50000"/>
                  </a:schemeClr>
                </a:solidFill>
                <a:latin typeface="Agency FB" panose="020B0503020202020204" pitchFamily="34" charset="0"/>
              </a:rPr>
              <a:t>Order Differential Equations</a:t>
            </a:r>
            <a:br>
              <a:rPr lang="en-US" sz="4900" b="1" dirty="0" smtClean="0">
                <a:solidFill>
                  <a:schemeClr val="accent2">
                    <a:lumMod val="50000"/>
                  </a:schemeClr>
                </a:solidFill>
                <a:latin typeface="Agency FB" panose="020B0503020202020204" pitchFamily="34" charset="0"/>
              </a:rPr>
            </a:br>
            <a:r>
              <a:rPr lang="en-US" sz="4000" b="1" dirty="0" smtClean="0">
                <a:solidFill>
                  <a:schemeClr val="accent2">
                    <a:lumMod val="50000"/>
                  </a:schemeClr>
                </a:solidFill>
                <a:latin typeface="Agency FB" panose="020B0503020202020204" pitchFamily="34" charset="0"/>
              </a:rPr>
              <a:t>Homogeneous Differential Equations</a:t>
            </a:r>
            <a:r>
              <a:rPr lang="en-US" sz="4400" b="1" dirty="0" smtClean="0">
                <a:latin typeface="Agency FB" panose="020B0503020202020204" pitchFamily="34" charset="0"/>
              </a:rPr>
              <a:t/>
            </a:r>
            <a:br>
              <a:rPr lang="en-US" sz="4400" b="1" dirty="0" smtClean="0">
                <a:latin typeface="Agency FB" panose="020B0503020202020204" pitchFamily="34" charset="0"/>
              </a:rPr>
            </a:br>
            <a:r>
              <a:rPr lang="en-US" sz="3100" b="1" dirty="0" smtClean="0">
                <a:solidFill>
                  <a:schemeClr val="accent6">
                    <a:lumMod val="75000"/>
                  </a:schemeClr>
                </a:solidFill>
                <a:latin typeface="Agency FB" panose="020B0503020202020204" pitchFamily="34" charset="0"/>
              </a:rPr>
              <a:t>fall semester </a:t>
            </a:r>
            <a:endParaRPr lang="en-US" sz="4400" b="1" dirty="0">
              <a:solidFill>
                <a:schemeClr val="accent6">
                  <a:lumMod val="75000"/>
                </a:schemeClr>
              </a:solidFill>
              <a:latin typeface="Agency FB" panose="020B0503020202020204" pitchFamily="34" charset="0"/>
            </a:endParaRPr>
          </a:p>
        </p:txBody>
      </p:sp>
      <p:sp>
        <p:nvSpPr>
          <p:cNvPr id="3" name="Title 1"/>
          <p:cNvSpPr txBox="1">
            <a:spLocks/>
          </p:cNvSpPr>
          <p:nvPr/>
        </p:nvSpPr>
        <p:spPr>
          <a:xfrm>
            <a:off x="194310" y="354882"/>
            <a:ext cx="10595610" cy="1937977"/>
          </a:xfrm>
          <a:prstGeom prst="rect">
            <a:avLst/>
          </a:prstGeom>
        </p:spPr>
        <p:txBody>
          <a:bodyPr vert="horz" anchor="ctr">
            <a:normAutofit/>
          </a:bodyPr>
          <a:lstStyle>
            <a:lvl1pPr algn="ctr" rtl="0" eaLnBrk="1" latinLnBrk="0" hangingPunct="1">
              <a:spcBef>
                <a:spcPct val="0"/>
              </a:spcBef>
              <a:buNone/>
              <a:defRPr kumimoji="0" sz="4200" kern="1200">
                <a:solidFill>
                  <a:schemeClr val="accent1"/>
                </a:solidFill>
                <a:latin typeface="+mj-lt"/>
                <a:ea typeface="+mj-ea"/>
                <a:cs typeface="+mj-cs"/>
              </a:defRPr>
            </a:lvl1pPr>
          </a:lstStyle>
          <a:p>
            <a:pPr defTabSz="914400"/>
            <a:r>
              <a:rPr lang="en-US" b="1" dirty="0" smtClean="0">
                <a:solidFill>
                  <a:schemeClr val="accent4">
                    <a:lumMod val="50000"/>
                  </a:schemeClr>
                </a:solidFill>
                <a:latin typeface="Algerian" panose="04020705040A02060702" pitchFamily="82" charset="0"/>
              </a:rPr>
              <a:t>Differential Equations</a:t>
            </a:r>
            <a:endParaRPr lang="en-US" b="1" dirty="0">
              <a:solidFill>
                <a:schemeClr val="accent4">
                  <a:lumMod val="50000"/>
                </a:schemeClr>
              </a:solidFill>
              <a:latin typeface="Algerian" panose="04020705040A02060702" pitchFamily="82" charset="0"/>
            </a:endParaRPr>
          </a:p>
        </p:txBody>
      </p:sp>
      <p:sp>
        <p:nvSpPr>
          <p:cNvPr id="4" name="Title 1"/>
          <p:cNvSpPr txBox="1">
            <a:spLocks/>
          </p:cNvSpPr>
          <p:nvPr/>
        </p:nvSpPr>
        <p:spPr>
          <a:xfrm>
            <a:off x="209550" y="6126479"/>
            <a:ext cx="10595610" cy="1101851"/>
          </a:xfrm>
          <a:prstGeom prst="rect">
            <a:avLst/>
          </a:prstGeom>
        </p:spPr>
        <p:txBody>
          <a:bodyPr vert="horz" anchor="t">
            <a:normAutofit/>
          </a:bodyPr>
          <a:lstStyle>
            <a:lvl1pPr algn="ctr" rtl="0" eaLnBrk="1" latinLnBrk="0" hangingPunct="1">
              <a:spcBef>
                <a:spcPct val="0"/>
              </a:spcBef>
              <a:buNone/>
              <a:defRPr kumimoji="0" sz="4200" kern="1200">
                <a:solidFill>
                  <a:schemeClr val="accent1"/>
                </a:solidFill>
                <a:latin typeface="+mj-lt"/>
                <a:ea typeface="+mj-ea"/>
                <a:cs typeface="+mj-cs"/>
              </a:defRPr>
            </a:lvl1pPr>
          </a:lstStyle>
          <a:p>
            <a:pPr algn="l" defTabSz="914400"/>
            <a:r>
              <a:rPr lang="en-US" sz="2800" b="1" dirty="0" smtClean="0">
                <a:solidFill>
                  <a:schemeClr val="accent6">
                    <a:lumMod val="50000"/>
                  </a:schemeClr>
                </a:solidFill>
                <a:latin typeface="Agency FB" panose="020B0503020202020204" pitchFamily="34" charset="0"/>
              </a:rPr>
              <a:t>Instructor: A. S. </a:t>
            </a:r>
            <a:r>
              <a:rPr lang="en-US" sz="2800" b="1" dirty="0" err="1" smtClean="0">
                <a:solidFill>
                  <a:schemeClr val="accent6">
                    <a:lumMod val="50000"/>
                  </a:schemeClr>
                </a:solidFill>
                <a:latin typeface="Agency FB" panose="020B0503020202020204" pitchFamily="34" charset="0"/>
              </a:rPr>
              <a:t>Brwa</a:t>
            </a:r>
            <a:r>
              <a:rPr lang="en-US" sz="2800" b="1" dirty="0" smtClean="0">
                <a:solidFill>
                  <a:schemeClr val="accent6">
                    <a:lumMod val="50000"/>
                  </a:schemeClr>
                </a:solidFill>
                <a:latin typeface="Agency FB" panose="020B0503020202020204" pitchFamily="34" charset="0"/>
              </a:rPr>
              <a:t> / MSc. In Structural Engineering</a:t>
            </a:r>
          </a:p>
          <a:p>
            <a:pPr algn="l" defTabSz="914400"/>
            <a:r>
              <a:rPr lang="en-US" sz="2800" b="1" dirty="0" smtClean="0">
                <a:solidFill>
                  <a:schemeClr val="accent6">
                    <a:lumMod val="50000"/>
                  </a:schemeClr>
                </a:solidFill>
                <a:latin typeface="Agency FB" panose="020B0503020202020204" pitchFamily="34" charset="0"/>
              </a:rPr>
              <a:t>College of Engineering </a:t>
            </a:r>
            <a:r>
              <a:rPr lang="en-US" sz="3200" b="1" dirty="0" smtClean="0">
                <a:solidFill>
                  <a:schemeClr val="accent6">
                    <a:lumMod val="50000"/>
                  </a:schemeClr>
                </a:solidFill>
                <a:latin typeface="Agency FB" panose="020B0503020202020204" pitchFamily="34" charset="0"/>
              </a:rPr>
              <a:t>/ </a:t>
            </a:r>
            <a:r>
              <a:rPr lang="en-US" sz="3200" b="1" dirty="0" err="1" smtClean="0">
                <a:solidFill>
                  <a:schemeClr val="accent6">
                    <a:lumMod val="50000"/>
                  </a:schemeClr>
                </a:solidFill>
                <a:latin typeface="Agency FB" panose="020B0503020202020204" pitchFamily="34" charset="0"/>
              </a:rPr>
              <a:t>Ishik</a:t>
            </a:r>
            <a:r>
              <a:rPr lang="en-US" sz="3200" b="1" dirty="0" smtClean="0">
                <a:solidFill>
                  <a:schemeClr val="accent6">
                    <a:lumMod val="50000"/>
                  </a:schemeClr>
                </a:solidFill>
                <a:latin typeface="Agency FB" panose="020B0503020202020204" pitchFamily="34" charset="0"/>
              </a:rPr>
              <a:t> University </a:t>
            </a:r>
            <a:endParaRPr lang="en-US" sz="3200" b="1" dirty="0">
              <a:solidFill>
                <a:schemeClr val="accent6">
                  <a:lumMod val="50000"/>
                </a:schemeClr>
              </a:solidFill>
              <a:latin typeface="Agency FB" panose="020B0503020202020204" pitchFamily="34" charset="0"/>
            </a:endParaRPr>
          </a:p>
        </p:txBody>
      </p:sp>
    </p:spTree>
    <p:extLst>
      <p:ext uri="{BB962C8B-B14F-4D97-AF65-F5344CB8AC3E}">
        <p14:creationId xmlns:p14="http://schemas.microsoft.com/office/powerpoint/2010/main" val="3293551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buNone/>
                </a:pPr>
                <a:r>
                  <a:rPr lang="en-US" sz="2800" b="1" dirty="0" smtClean="0">
                    <a:solidFill>
                      <a:srgbClr val="002060"/>
                    </a:solidFill>
                    <a:latin typeface="Times New Roman" panose="02020603050405020304" pitchFamily="18" charset="0"/>
                    <a:cs typeface="Times New Roman" panose="02020603050405020304" pitchFamily="18" charset="0"/>
                  </a:rPr>
                  <a:t>For example 2 </a:t>
                </a:r>
                <a:r>
                  <a:rPr lang="en-US" sz="2800" dirty="0"/>
                  <a:t>If initial condition is given </a:t>
                </a:r>
                <a14:m>
                  <m:oMath xmlns:m="http://schemas.openxmlformats.org/officeDocument/2006/math">
                    <m:r>
                      <a:rPr lang="en-US" sz="2800" b="1" i="1">
                        <a:solidFill>
                          <a:srgbClr val="0000FF"/>
                        </a:solidFill>
                        <a:latin typeface="Cambria Math"/>
                        <a:cs typeface="Times New Roman" panose="02020603050405020304" pitchFamily="18" charset="0"/>
                      </a:rPr>
                      <m:t>𝒚</m:t>
                    </m:r>
                    <m:d>
                      <m:dPr>
                        <m:ctrlPr>
                          <a:rPr lang="en-US" sz="2800" b="1" i="1" smtClean="0">
                            <a:solidFill>
                              <a:srgbClr val="0000FF"/>
                            </a:solidFill>
                            <a:latin typeface="Cambria Math"/>
                            <a:cs typeface="Times New Roman" panose="02020603050405020304" pitchFamily="18" charset="0"/>
                          </a:rPr>
                        </m:ctrlPr>
                      </m:dPr>
                      <m:e>
                        <m:r>
                          <a:rPr lang="en-US" sz="2800" b="1" i="1" smtClean="0">
                            <a:solidFill>
                              <a:srgbClr val="0000FF"/>
                            </a:solidFill>
                            <a:latin typeface="Cambria Math"/>
                            <a:cs typeface="Times New Roman" panose="02020603050405020304" pitchFamily="18" charset="0"/>
                          </a:rPr>
                          <m:t>𝟎</m:t>
                        </m:r>
                      </m:e>
                    </m:d>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𝟒</m:t>
                    </m:r>
                  </m:oMath>
                </a14:m>
                <a:r>
                  <a:rPr lang="en-US" sz="2800" b="1" dirty="0" smtClean="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and</a:t>
                </a:r>
                <a:r>
                  <a:rPr lang="en-US" sz="2800" b="1" dirty="0" smtClean="0">
                    <a:solidFill>
                      <a:srgbClr val="002060"/>
                    </a:solidFill>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800" b="1" i="1" smtClean="0">
                            <a:solidFill>
                              <a:srgbClr val="0000FF"/>
                            </a:solidFill>
                            <a:latin typeface="Cambria Math"/>
                            <a:cs typeface="Times New Roman" panose="02020603050405020304" pitchFamily="18" charset="0"/>
                          </a:rPr>
                        </m:ctrlPr>
                      </m:sSupPr>
                      <m:e>
                        <m:r>
                          <a:rPr lang="en-US" sz="2800" b="1" i="1">
                            <a:solidFill>
                              <a:srgbClr val="0000FF"/>
                            </a:solidFill>
                            <a:latin typeface="Cambria Math"/>
                            <a:cs typeface="Times New Roman" panose="02020603050405020304" pitchFamily="18" charset="0"/>
                          </a:rPr>
                          <m:t>𝒚</m:t>
                        </m:r>
                      </m:e>
                      <m:sup>
                        <m:r>
                          <a:rPr lang="en-US" sz="2800" b="1" i="1" smtClean="0">
                            <a:solidFill>
                              <a:srgbClr val="0000FF"/>
                            </a:solidFill>
                            <a:latin typeface="Cambria Math"/>
                            <a:cs typeface="Times New Roman" panose="02020603050405020304" pitchFamily="18" charset="0"/>
                          </a:rPr>
                          <m:t>′</m:t>
                        </m:r>
                      </m:sup>
                    </m:sSup>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𝟎</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𝟓</m:t>
                    </m:r>
                  </m:oMath>
                </a14:m>
                <a:endParaRPr lang="en-US" sz="2800" b="1"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r>
                  <a:rPr lang="en-US" sz="2800" b="1" dirty="0" smtClean="0">
                    <a:solidFill>
                      <a:srgbClr val="002060"/>
                    </a:solidFill>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𝟒</m:t>
                    </m:r>
                    <m:sSubSup>
                      <m:sSubSupPr>
                        <m:ctrlP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𝟒</m:t>
                    </m:r>
                    <m:r>
                      <a:rPr lang="en-US" sz="2800" b="1" i="1" smtClean="0">
                        <a:solidFill>
                          <a:srgbClr val="0000FF"/>
                        </a:solidFill>
                        <a:latin typeface="Cambria Math"/>
                        <a:ea typeface="Cambria Math" panose="02040503050406030204" pitchFamily="18" charset="0"/>
                        <a:cs typeface="Times New Roman" panose="02020603050405020304" pitchFamily="18" charset="0"/>
                      </a:rPr>
                      <m:t>𝒚</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𝟎</m:t>
                    </m:r>
                  </m:oMath>
                </a14:m>
                <a:r>
                  <a:rPr lang="en-US" altLang="zh-TW" sz="2800" b="1" dirty="0" smtClean="0">
                    <a:solidFill>
                      <a:srgbClr val="0000FF"/>
                    </a:solidFill>
                    <a:latin typeface="Cambria Math" panose="02040503050406030204" pitchFamily="18" charset="0"/>
                    <a:ea typeface="Cambria Math" panose="02040503050406030204" pitchFamily="18" charset="0"/>
                    <a:cs typeface="Times New Roman" panose="02020603050405020304" pitchFamily="18" charset="0"/>
                  </a:rPr>
                  <a:t>  </a:t>
                </a:r>
              </a:p>
              <a:p>
                <a:pPr marL="0" indent="0" algn="just">
                  <a:buNone/>
                </a:pPr>
                <a:r>
                  <a:rPr lang="en-US" sz="2800" b="1" dirty="0" smtClean="0">
                    <a:solidFill>
                      <a:srgbClr val="002060"/>
                    </a:solidFill>
                    <a:latin typeface="Times New Roman" panose="02020603050405020304" pitchFamily="18" charset="0"/>
                    <a:cs typeface="Times New Roman" panose="02020603050405020304" pitchFamily="18" charset="0"/>
                  </a:rPr>
                  <a:t>SOLUTION: </a:t>
                </a:r>
              </a:p>
              <a:p>
                <a:pPr marL="0" indent="0" algn="just">
                  <a:lnSpc>
                    <a:spcPct val="150000"/>
                  </a:lnSpc>
                  <a:buNone/>
                </a:pPr>
                <a:endParaRPr lang="en-US" altLang="zh-TW" sz="30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t="-1106"/>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10</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4" name="Rectangle 3"/>
              <p:cNvSpPr/>
              <p:nvPr/>
            </p:nvSpPr>
            <p:spPr>
              <a:xfrm>
                <a:off x="213194" y="3716651"/>
                <a:ext cx="4081758" cy="2704523"/>
              </a:xfrm>
              <a:prstGeom prst="rect">
                <a:avLst/>
              </a:prstGeom>
              <a:ln>
                <a:solidFill>
                  <a:srgbClr val="FF3300"/>
                </a:solidFill>
              </a:ln>
            </p:spPr>
            <p:txBody>
              <a:bodyPr wrap="none">
                <a:spAutoFit/>
              </a:bodyPr>
              <a:lstStyle/>
              <a:p>
                <a:pPr algn="just">
                  <a:lnSpc>
                    <a:spcPct val="150000"/>
                  </a:lnSpc>
                </a:pPr>
                <a14:m>
                  <m:oMath xmlns:m="http://schemas.openxmlformats.org/officeDocument/2006/math">
                    <m:r>
                      <a:rPr lang="en-US" sz="2800" b="1" i="1" smtClean="0">
                        <a:solidFill>
                          <a:srgbClr val="0000FF"/>
                        </a:solidFill>
                        <a:latin typeface="Cambria Math"/>
                        <a:cs typeface="Times New Roman" panose="02020603050405020304" pitchFamily="18" charset="0"/>
                      </a:rPr>
                      <m:t>𝒚</m:t>
                    </m:r>
                    <m:r>
                      <a:rPr lang="en-US" sz="2800" b="1" i="1" smtClean="0">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𝒙</m:t>
                        </m:r>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a:solidFill>
                              <a:srgbClr val="FF0066"/>
                            </a:solidFill>
                            <a:latin typeface="Cambria Math"/>
                            <a:cs typeface="Times New Roman" panose="02020603050405020304" pitchFamily="18" charset="0"/>
                          </a:rPr>
                          <m:t>𝒙</m:t>
                        </m:r>
                      </m:sup>
                    </m:sSup>
                    <m:r>
                      <a:rPr lang="en-US" altLang="zh-TW" sz="2800" b="1" i="1" dirty="0">
                        <a:solidFill>
                          <a:srgbClr val="FF0066"/>
                        </a:solidFill>
                        <a:latin typeface="Cambria Math"/>
                        <a:cs typeface="Times New Roman" panose="02020603050405020304" pitchFamily="18" charset="0"/>
                      </a:rPr>
                      <m:t> </m:t>
                    </m:r>
                    <m:r>
                      <m:rPr>
                        <m:nor/>
                      </m:rPr>
                      <a:rPr lang="en-US" altLang="zh-TW" sz="2800" b="1" dirty="0">
                        <a:solidFill>
                          <a:srgbClr val="0000FF"/>
                        </a:solidFill>
                        <a:latin typeface="Times New Roman" panose="02020603050405020304" pitchFamily="18" charset="0"/>
                        <a:cs typeface="Times New Roman" panose="02020603050405020304" pitchFamily="18" charset="0"/>
                      </a:rPr>
                      <m:t> </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endParaRPr lang="en-US" altLang="zh-TW" sz="2800" b="1" dirty="0">
                  <a:solidFill>
                    <a:srgbClr val="0000FF"/>
                  </a:solidFill>
                  <a:latin typeface="Times New Roman" panose="02020603050405020304" pitchFamily="18" charset="0"/>
                  <a:cs typeface="Times New Roman" panose="02020603050405020304" pitchFamily="18" charset="0"/>
                </a:endParaRPr>
              </a:p>
              <a:p>
                <a:pPr algn="just">
                  <a:lnSpc>
                    <a:spcPct val="150000"/>
                  </a:lnSpc>
                </a:pPr>
                <a14:m>
                  <m:oMath xmlns:m="http://schemas.openxmlformats.org/officeDocument/2006/math">
                    <m:r>
                      <a:rPr lang="en-US" sz="2800" b="1" i="1" smtClean="0">
                        <a:solidFill>
                          <a:srgbClr val="0000FF"/>
                        </a:solidFill>
                        <a:latin typeface="Cambria Math"/>
                        <a:cs typeface="Times New Roman" panose="02020603050405020304" pitchFamily="18" charset="0"/>
                      </a:rPr>
                      <m:t>𝟒</m:t>
                    </m:r>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sup>
                    </m:sSup>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sup>
                    </m:sSup>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p>
              <a:p>
                <a:pPr algn="just">
                  <a:lnSpc>
                    <a:spcPct val="150000"/>
                  </a:lnSpc>
                </a:pPr>
                <a14:m>
                  <m:oMath xmlns:m="http://schemas.openxmlformats.org/officeDocument/2006/math">
                    <m:r>
                      <a:rPr lang="en-US" sz="2800" b="1" i="1">
                        <a:solidFill>
                          <a:srgbClr val="0000FF"/>
                        </a:solidFill>
                        <a:latin typeface="Cambria Math"/>
                        <a:cs typeface="Times New Roman" panose="02020603050405020304" pitchFamily="18" charset="0"/>
                      </a:rPr>
                      <m:t>𝟒</m:t>
                    </m:r>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r>
                      <a:rPr lang="en-US" altLang="zh-TW" sz="2800" b="1" i="1" dirty="0" smtClean="0">
                        <a:solidFill>
                          <a:srgbClr val="FF0066"/>
                        </a:solidFill>
                        <a:latin typeface="Cambria Math"/>
                        <a:cs typeface="Times New Roman" panose="02020603050405020304" pitchFamily="18" charset="0"/>
                      </a:rPr>
                      <m:t>𝟏</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p>
              <a:p>
                <a:pPr algn="just">
                  <a:lnSpc>
                    <a:spcPct val="150000"/>
                  </a:lnSpc>
                </a:pPr>
                <a14:m>
                  <m:oMath xmlns:m="http://schemas.openxmlformats.org/officeDocument/2006/math">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𝟒</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213194" y="3716651"/>
                <a:ext cx="4081758" cy="2704523"/>
              </a:xfrm>
              <a:prstGeom prst="rect">
                <a:avLst/>
              </a:prstGeom>
              <a:blipFill rotWithShape="1">
                <a:blip r:embed="rId4"/>
                <a:stretch>
                  <a:fillRect/>
                </a:stretch>
              </a:blipFill>
              <a:ln>
                <a:solidFill>
                  <a:srgbClr val="FF330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4532243" y="3716651"/>
                <a:ext cx="5954604" cy="3434082"/>
              </a:xfrm>
              <a:prstGeom prst="rect">
                <a:avLst/>
              </a:prstGeom>
              <a:ln>
                <a:solidFill>
                  <a:srgbClr val="FF3300"/>
                </a:solidFill>
              </a:ln>
            </p:spPr>
            <p:txBody>
              <a:bodyPr wrap="square">
                <a:spAutoFit/>
              </a:bodyPr>
              <a:lstStyle/>
              <a:p>
                <a:pPr algn="just">
                  <a:lnSpc>
                    <a:spcPct val="150000"/>
                  </a:lnSpc>
                </a:pPr>
                <a14:m>
                  <m:oMath xmlns:m="http://schemas.openxmlformats.org/officeDocument/2006/math">
                    <m:sSup>
                      <m:sSupPr>
                        <m:ctrlPr>
                          <a:rPr lang="en-US" sz="2800" b="1" i="1" smtClean="0">
                            <a:solidFill>
                              <a:srgbClr val="0000FF"/>
                            </a:solidFill>
                            <a:latin typeface="Cambria Math"/>
                            <a:cs typeface="Times New Roman" panose="02020603050405020304" pitchFamily="18" charset="0"/>
                          </a:rPr>
                        </m:ctrlPr>
                      </m:sSupPr>
                      <m:e>
                        <m:r>
                          <a:rPr lang="en-US" sz="2800" b="1" i="1">
                            <a:solidFill>
                              <a:srgbClr val="0000FF"/>
                            </a:solidFill>
                            <a:latin typeface="Cambria Math"/>
                            <a:cs typeface="Times New Roman" panose="02020603050405020304" pitchFamily="18" charset="0"/>
                          </a:rPr>
                          <m:t>𝒚</m:t>
                        </m:r>
                      </m:e>
                      <m:sup>
                        <m:r>
                          <a:rPr lang="en-US" sz="2800" b="1" i="1">
                            <a:solidFill>
                              <a:srgbClr val="0000FF"/>
                            </a:solidFill>
                            <a:latin typeface="Cambria Math"/>
                            <a:cs typeface="Times New Roman" panose="02020603050405020304" pitchFamily="18" charset="0"/>
                          </a:rPr>
                          <m:t>′</m:t>
                        </m:r>
                      </m:sup>
                    </m:s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𝟐</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d>
                      <m:dPr>
                        <m:ctrlPr>
                          <a:rPr lang="en-US" sz="2800" b="1" i="1">
                            <a:solidFill>
                              <a:srgbClr val="0000FF"/>
                            </a:solidFill>
                            <a:latin typeface="Cambria Math"/>
                            <a:cs typeface="Times New Roman" panose="02020603050405020304" pitchFamily="18" charset="0"/>
                          </a:rPr>
                        </m:ctrlPr>
                      </m:dPr>
                      <m:e>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𝟐</m:t>
                            </m:r>
                            <m:r>
                              <a:rPr lang="en-US" altLang="zh-TW" sz="2800" b="1" i="1" dirty="0">
                                <a:solidFill>
                                  <a:srgbClr val="FF0066"/>
                                </a:solidFill>
                                <a:latin typeface="Cambria Math"/>
                                <a:cs typeface="Times New Roman" panose="02020603050405020304" pitchFamily="18" charset="0"/>
                              </a:rPr>
                              <m:t>𝒙𝒆</m:t>
                            </m:r>
                          </m:e>
                          <m:sup>
                            <m:r>
                              <a:rPr lang="en-US" altLang="zh-TW" sz="2800" i="1" dirty="0">
                                <a:solidFill>
                                  <a:srgbClr val="FF0066"/>
                                </a:solidFill>
                                <a:latin typeface="Cambria Math"/>
                                <a:cs typeface="Times New Roman" panose="02020603050405020304" pitchFamily="18" charset="0"/>
                              </a:rPr>
                              <m:t>2</m:t>
                            </m:r>
                            <m:r>
                              <a:rPr lang="en-US" altLang="zh-TW" sz="2800" b="1" i="1" dirty="0">
                                <a:solidFill>
                                  <a:srgbClr val="FF0066"/>
                                </a:solidFill>
                                <a:latin typeface="Cambria Math"/>
                                <a:cs typeface="Times New Roman" panose="02020603050405020304" pitchFamily="18" charset="0"/>
                              </a:rPr>
                              <m:t>𝒙</m:t>
                            </m:r>
                          </m:sup>
                        </m:sSup>
                        <m:r>
                          <a:rPr lang="en-US" altLang="zh-TW" sz="2800" b="1" i="1" dirty="0">
                            <a:solidFill>
                              <a:srgbClr val="FF0066"/>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b="1" i="1" dirty="0">
                                <a:solidFill>
                                  <a:srgbClr val="FF0066"/>
                                </a:solidFill>
                                <a:latin typeface="Cambria Math"/>
                                <a:cs typeface="Times New Roman" panose="02020603050405020304" pitchFamily="18" charset="0"/>
                              </a:rPr>
                              <m:t>𝟐</m:t>
                            </m:r>
                            <m:r>
                              <a:rPr lang="en-US" altLang="zh-TW" sz="2800" b="1" i="1" dirty="0">
                                <a:solidFill>
                                  <a:srgbClr val="FF0066"/>
                                </a:solidFill>
                                <a:latin typeface="Cambria Math"/>
                                <a:cs typeface="Times New Roman" panose="02020603050405020304" pitchFamily="18" charset="0"/>
                              </a:rPr>
                              <m:t>𝒙</m:t>
                            </m:r>
                          </m:sup>
                        </m:sSup>
                      </m:e>
                    </m:d>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p>
              <a:p>
                <a:pPr algn="just">
                  <a:lnSpc>
                    <a:spcPct val="150000"/>
                  </a:lnSpc>
                </a:pPr>
                <a14:m>
                  <m:oMath xmlns:m="http://schemas.openxmlformats.org/officeDocument/2006/math">
                    <m:r>
                      <a:rPr lang="en-US" sz="2800" b="1" i="1" smtClean="0">
                        <a:solidFill>
                          <a:srgbClr val="0000FF"/>
                        </a:solidFill>
                        <a:latin typeface="Cambria Math"/>
                        <a:cs typeface="Times New Roman" panose="02020603050405020304" pitchFamily="18" charset="0"/>
                      </a:rPr>
                      <m:t>𝟓</m:t>
                    </m:r>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𝟐</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sup>
                    </m:sSup>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r>
                      <a:rPr lang="en-US" sz="2800" b="1" i="1">
                        <a:solidFill>
                          <a:srgbClr val="0000FF"/>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𝟐</m:t>
                        </m:r>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r>
                          <a:rPr lang="en-US" altLang="zh-TW" sz="2800" b="1" i="1" dirty="0">
                            <a:solidFill>
                              <a:srgbClr val="FF0066"/>
                            </a:solidFill>
                            <a:latin typeface="Cambria Math"/>
                            <a:cs typeface="Times New Roman" panose="02020603050405020304" pitchFamily="18" charset="0"/>
                          </a:rPr>
                          <m:t>𝒆</m:t>
                        </m:r>
                      </m:e>
                      <m:sup>
                        <m:r>
                          <a:rPr lang="en-US" altLang="zh-TW" sz="2800" i="1" dirty="0">
                            <a:solidFill>
                              <a:srgbClr val="FF0066"/>
                            </a:solidFill>
                            <a:latin typeface="Cambria Math"/>
                            <a:cs typeface="Times New Roman" panose="02020603050405020304" pitchFamily="18" charset="0"/>
                          </a:rPr>
                          <m:t>2</m:t>
                        </m:r>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sup>
                    </m:sSup>
                    <m:r>
                      <a:rPr lang="en-US" altLang="zh-TW" sz="2800" b="1" i="1" dirty="0">
                        <a:solidFill>
                          <a:srgbClr val="FF0066"/>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b="1" i="1" dirty="0">
                            <a:solidFill>
                              <a:srgbClr val="FF0066"/>
                            </a:solidFill>
                            <a:latin typeface="Cambria Math"/>
                            <a:cs typeface="Times New Roman" panose="02020603050405020304" pitchFamily="18" charset="0"/>
                          </a:rPr>
                          <m:t>𝟐</m:t>
                        </m:r>
                        <m:r>
                          <a:rPr lang="en-US" altLang="zh-TW" sz="2800" b="1" i="1" dirty="0" smtClean="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smtClean="0">
                            <a:solidFill>
                              <a:srgbClr val="FF0066"/>
                            </a:solidFill>
                            <a:latin typeface="Cambria Math"/>
                            <a:cs typeface="Times New Roman" panose="02020603050405020304" pitchFamily="18" charset="0"/>
                          </a:rPr>
                          <m:t>)</m:t>
                        </m:r>
                      </m:sup>
                    </m:sSup>
                    <m:r>
                      <a:rPr lang="en-US" altLang="zh-TW" sz="2800" b="1" i="1" dirty="0">
                        <a:solidFill>
                          <a:srgbClr val="0000FF"/>
                        </a:solidFill>
                        <a:latin typeface="Cambria Math"/>
                        <a:cs typeface="Times New Roman" panose="02020603050405020304" pitchFamily="18" charset="0"/>
                      </a:rPr>
                      <m:t>)</m:t>
                    </m:r>
                  </m:oMath>
                </a14:m>
                <a:r>
                  <a:rPr lang="en-US" altLang="zh-TW" sz="2800" b="1" dirty="0">
                    <a:solidFill>
                      <a:srgbClr val="0000FF"/>
                    </a:solidFill>
                    <a:latin typeface="Times New Roman" panose="02020603050405020304" pitchFamily="18" charset="0"/>
                    <a:cs typeface="Times New Roman" panose="02020603050405020304" pitchFamily="18" charset="0"/>
                  </a:rPr>
                  <a:t> </a:t>
                </a:r>
              </a:p>
              <a:p>
                <a:pPr algn="just">
                  <a:lnSpc>
                    <a:spcPct val="150000"/>
                  </a:lnSpc>
                </a:pPr>
                <a14:m>
                  <m:oMath xmlns:m="http://schemas.openxmlformats.org/officeDocument/2006/math">
                    <m:r>
                      <a:rPr lang="en-US" sz="2800" b="1" i="1">
                        <a:solidFill>
                          <a:srgbClr val="0000FF"/>
                        </a:solidFill>
                        <a:latin typeface="Cambria Math"/>
                        <a:cs typeface="Times New Roman" panose="02020603050405020304" pitchFamily="18" charset="0"/>
                      </a:rPr>
                      <m:t>𝟓</m:t>
                    </m:r>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𝟐</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r>
                      <a:rPr lang="en-US" altLang="zh-TW" sz="2800" b="1" i="1" dirty="0" smtClean="0">
                        <a:solidFill>
                          <a:srgbClr val="FF0066"/>
                        </a:solidFill>
                        <a:latin typeface="Cambria Math"/>
                        <a:cs typeface="Times New Roman" panose="02020603050405020304" pitchFamily="18" charset="0"/>
                      </a:rPr>
                      <m:t>𝟏</m:t>
                    </m:r>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r>
                      <a:rPr lang="en-US" sz="2800" b="1" i="1">
                        <a:solidFill>
                          <a:srgbClr val="0000FF"/>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𝟎</m:t>
                    </m:r>
                    <m:r>
                      <a:rPr lang="en-US" altLang="zh-TW" sz="2800" b="1" i="1" dirty="0">
                        <a:solidFill>
                          <a:srgbClr val="FF0066"/>
                        </a:solidFill>
                        <a:latin typeface="Cambria Math"/>
                        <a:cs typeface="Times New Roman" panose="02020603050405020304" pitchFamily="18" charset="0"/>
                      </a:rPr>
                      <m:t>+</m:t>
                    </m:r>
                    <m:r>
                      <a:rPr lang="en-US" altLang="zh-TW" sz="2800" b="1" i="1" dirty="0" smtClean="0">
                        <a:solidFill>
                          <a:srgbClr val="FF0066"/>
                        </a:solidFill>
                        <a:latin typeface="Cambria Math"/>
                        <a:cs typeface="Times New Roman" panose="02020603050405020304" pitchFamily="18" charset="0"/>
                      </a:rPr>
                      <m:t>𝟏</m:t>
                    </m:r>
                    <m:r>
                      <a:rPr lang="en-US" altLang="zh-TW" sz="2800" b="1" i="1" dirty="0">
                        <a:solidFill>
                          <a:srgbClr val="0000FF"/>
                        </a:solidFill>
                        <a:latin typeface="Cambria Math"/>
                        <a:cs typeface="Times New Roman" panose="02020603050405020304" pitchFamily="18" charset="0"/>
                      </a:rPr>
                      <m:t>)</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r>
                  <a:rPr lang="en-US" altLang="zh-TW" sz="2800" b="1" dirty="0">
                    <a:solidFill>
                      <a:srgbClr val="0000FF"/>
                    </a:solidFill>
                    <a:latin typeface="Times New Roman" panose="02020603050405020304" pitchFamily="18" charset="0"/>
                    <a:cs typeface="Times New Roman" panose="02020603050405020304" pitchFamily="18" charset="0"/>
                  </a:rPr>
                  <a:t> </a:t>
                </a:r>
              </a:p>
              <a:p>
                <a:pPr algn="just">
                  <a:lnSpc>
                    <a:spcPct val="150000"/>
                  </a:lnSpc>
                </a:pPr>
                <a14:m>
                  <m:oMath xmlns:m="http://schemas.openxmlformats.org/officeDocument/2006/math">
                    <m:r>
                      <a:rPr lang="en-US" sz="2800" b="1" i="1">
                        <a:solidFill>
                          <a:srgbClr val="0000FF"/>
                        </a:solidFill>
                        <a:latin typeface="Cambria Math"/>
                        <a:cs typeface="Times New Roman" panose="02020603050405020304" pitchFamily="18" charset="0"/>
                      </a:rPr>
                      <m:t>𝟓</m:t>
                    </m:r>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𝟐</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𝟒</m:t>
                    </m:r>
                    <m:r>
                      <a:rPr lang="en-US" sz="2800" b="1" i="1" smtClean="0">
                        <a:solidFill>
                          <a:srgbClr val="0000FF"/>
                        </a:solidFill>
                        <a:latin typeface="Cambria Math"/>
                        <a:cs typeface="Times New Roman" panose="02020603050405020304" pitchFamily="18" charset="0"/>
                      </a:rPr>
                      <m:t>)</m:t>
                    </m:r>
                    <m:r>
                      <a:rPr lang="en-US" altLang="zh-TW" sz="2800" b="1" i="1" dirty="0">
                        <a:solidFill>
                          <a:srgbClr val="FF0066"/>
                        </a:solidFill>
                        <a:latin typeface="Cambria Math"/>
                        <a:cs typeface="Times New Roman" panose="02020603050405020304" pitchFamily="18" charset="0"/>
                      </a:rPr>
                      <m:t>𝟏</m:t>
                    </m:r>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r>
                      <a:rPr lang="en-US" sz="2800" b="1" i="1">
                        <a:solidFill>
                          <a:srgbClr val="0000FF"/>
                        </a:solidFill>
                        <a:latin typeface="Cambria Math"/>
                        <a:cs typeface="Times New Roman" panose="02020603050405020304" pitchFamily="18" charset="0"/>
                      </a:rPr>
                      <m:t>(</m:t>
                    </m:r>
                    <m:r>
                      <a:rPr lang="en-US" altLang="zh-TW" sz="2800" b="1" i="1" dirty="0">
                        <a:solidFill>
                          <a:srgbClr val="FF0066"/>
                        </a:solidFill>
                        <a:latin typeface="Cambria Math"/>
                        <a:cs typeface="Times New Roman" panose="02020603050405020304" pitchFamily="18" charset="0"/>
                      </a:rPr>
                      <m:t>𝟎</m:t>
                    </m:r>
                    <m:r>
                      <a:rPr lang="en-US" altLang="zh-TW" sz="2800" b="1" i="1" dirty="0">
                        <a:solidFill>
                          <a:srgbClr val="FF0066"/>
                        </a:solidFill>
                        <a:latin typeface="Cambria Math"/>
                        <a:cs typeface="Times New Roman" panose="02020603050405020304" pitchFamily="18" charset="0"/>
                      </a:rPr>
                      <m:t>+</m:t>
                    </m:r>
                    <m:r>
                      <a:rPr lang="en-US" altLang="zh-TW" sz="2800" b="1" i="1" dirty="0">
                        <a:solidFill>
                          <a:srgbClr val="FF0066"/>
                        </a:solidFill>
                        <a:latin typeface="Cambria Math"/>
                        <a:cs typeface="Times New Roman" panose="02020603050405020304" pitchFamily="18" charset="0"/>
                      </a:rPr>
                      <m:t>𝟏</m:t>
                    </m:r>
                    <m:r>
                      <a:rPr lang="en-US" altLang="zh-TW" sz="2800" b="1" i="1" dirty="0">
                        <a:solidFill>
                          <a:srgbClr val="0000FF"/>
                        </a:solidFill>
                        <a:latin typeface="Cambria Math"/>
                        <a:cs typeface="Times New Roman" panose="02020603050405020304" pitchFamily="18" charset="0"/>
                      </a:rPr>
                      <m:t>)</m:t>
                    </m:r>
                  </m:oMath>
                </a14:m>
                <a:r>
                  <a:rPr lang="en-US" altLang="zh-TW" sz="2800" b="1" dirty="0">
                    <a:solidFill>
                      <a:srgbClr val="0000FF"/>
                    </a:solidFill>
                    <a:latin typeface="Times New Roman" panose="02020603050405020304" pitchFamily="18" charset="0"/>
                    <a:cs typeface="Times New Roman" panose="02020603050405020304" pitchFamily="18" charset="0"/>
                  </a:rPr>
                  <a:t> </a:t>
                </a:r>
                <a:r>
                  <a:rPr lang="en-US" altLang="zh-TW" sz="2800" b="1" dirty="0">
                    <a:solidFill>
                      <a:srgbClr val="0000FF"/>
                    </a:solidFill>
                    <a:latin typeface="Times New Roman" panose="02020603050405020304" pitchFamily="18" charset="0"/>
                    <a:cs typeface="Times New Roman" panose="02020603050405020304" pitchFamily="18" charset="0"/>
                  </a:rPr>
                  <a:t> </a:t>
                </a:r>
              </a:p>
              <a:p>
                <a:pPr algn="just">
                  <a:lnSpc>
                    <a:spcPct val="150000"/>
                  </a:lnSpc>
                </a:pPr>
                <a14:m>
                  <m:oMathPara xmlns:m="http://schemas.openxmlformats.org/officeDocument/2006/math">
                    <m:oMathParaPr>
                      <m:jc m:val="centerGroup"/>
                    </m:oMathParaPr>
                    <m:oMath xmlns:m="http://schemas.openxmlformats.org/officeDocument/2006/math">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𝟓</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𝟖</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𝟑</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6" name="Rectangle 5"/>
              <p:cNvSpPr>
                <a:spLocks noRot="1" noChangeAspect="1" noMove="1" noResize="1" noEditPoints="1" noAdjustHandles="1" noChangeArrowheads="1" noChangeShapeType="1" noTextEdit="1"/>
              </p:cNvSpPr>
              <p:nvPr/>
            </p:nvSpPr>
            <p:spPr>
              <a:xfrm>
                <a:off x="4532243" y="3716651"/>
                <a:ext cx="5954604" cy="3434082"/>
              </a:xfrm>
              <a:prstGeom prst="rect">
                <a:avLst/>
              </a:prstGeom>
              <a:blipFill rotWithShape="1">
                <a:blip r:embed="rId5"/>
                <a:stretch>
                  <a:fillRect/>
                </a:stretch>
              </a:blipFill>
              <a:ln>
                <a:solidFill>
                  <a:srgbClr val="FF3300"/>
                </a:solidFill>
              </a:ln>
            </p:spPr>
            <p:txBody>
              <a:bodyPr/>
              <a:lstStyle/>
              <a:p>
                <a:r>
                  <a:rPr lang="en-US">
                    <a:noFill/>
                  </a:rPr>
                  <a:t> </a:t>
                </a:r>
              </a:p>
            </p:txBody>
          </p:sp>
        </mc:Fallback>
      </mc:AlternateContent>
    </p:spTree>
    <p:extLst>
      <p:ext uri="{BB962C8B-B14F-4D97-AF65-F5344CB8AC3E}">
        <p14:creationId xmlns:p14="http://schemas.microsoft.com/office/powerpoint/2010/main" val="230642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algn="just">
                  <a:lnSpc>
                    <a:spcPct val="150000"/>
                  </a:lnSpc>
                </a:pPr>
                <a:r>
                  <a:rPr lang="en-US" altLang="zh-TW" sz="2800" b="1" dirty="0" smtClean="0">
                    <a:solidFill>
                      <a:srgbClr val="0000FF"/>
                    </a:solidFill>
                    <a:latin typeface="Times New Roman" panose="02020603050405020304" pitchFamily="18" charset="0"/>
                    <a:cs typeface="Times New Roman" panose="02020603050405020304" pitchFamily="18" charset="0"/>
                  </a:rPr>
                  <a:t>Case 3: </a:t>
                </a:r>
                <a14:m>
                  <m:oMath xmlns:m="http://schemas.openxmlformats.org/officeDocument/2006/math">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𝒃</m:t>
                        </m:r>
                      </m:e>
                      <m:sup>
                        <m:r>
                          <a:rPr lang="en-US" altLang="zh-TW" sz="2800" b="1" i="1">
                            <a:solidFill>
                              <a:srgbClr val="0000FF"/>
                            </a:solidFill>
                            <a:latin typeface="Cambria Math"/>
                            <a:cs typeface="Times New Roman" panose="02020603050405020304" pitchFamily="18" charset="0"/>
                          </a:rPr>
                          <m:t>𝟐</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𝟒</m:t>
                    </m:r>
                    <m:r>
                      <a:rPr lang="en-US" altLang="zh-TW" sz="2800" b="1" i="1">
                        <a:solidFill>
                          <a:srgbClr val="0000FF"/>
                        </a:solidFill>
                        <a:latin typeface="Cambria Math"/>
                        <a:cs typeface="Times New Roman" panose="02020603050405020304" pitchFamily="18" charset="0"/>
                      </a:rPr>
                      <m:t>𝒂𝒄</m:t>
                    </m:r>
                    <m:r>
                      <a:rPr lang="en-US" altLang="zh-TW" sz="2800" b="1" i="1">
                        <a:solidFill>
                          <a:srgbClr val="0000FF"/>
                        </a:solidFill>
                        <a:latin typeface="Cambria Math"/>
                        <a:cs typeface="Times New Roman" panose="02020603050405020304" pitchFamily="18" charset="0"/>
                      </a:rPr>
                      <m:t>&lt;</m:t>
                    </m:r>
                    <m:r>
                      <a:rPr lang="en-US" altLang="zh-TW" sz="2800" b="1" i="1">
                        <a:solidFill>
                          <a:srgbClr val="0000FF"/>
                        </a:solidFill>
                        <a:latin typeface="Cambria Math"/>
                        <a:cs typeface="Times New Roman" panose="02020603050405020304" pitchFamily="18" charset="0"/>
                      </a:rPr>
                      <m:t>𝟎</m:t>
                    </m:r>
                  </m:oMath>
                </a14:m>
                <a:r>
                  <a:rPr lang="en-US" altLang="zh-TW" sz="2800" b="1" dirty="0">
                    <a:solidFill>
                      <a:srgbClr val="0000FF"/>
                    </a:solidFill>
                    <a:latin typeface="Times New Roman" panose="02020603050405020304" pitchFamily="18" charset="0"/>
                    <a:cs typeface="Times New Roman" panose="02020603050405020304" pitchFamily="18" charset="0"/>
                  </a:rPr>
                  <a:t> </a:t>
                </a:r>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r>
                  <a:rPr lang="en-US" altLang="zh-TW" sz="2800" dirty="0">
                    <a:solidFill>
                      <a:srgbClr val="002060"/>
                    </a:solidFill>
                    <a:latin typeface="Times New Roman" panose="02020603050405020304" pitchFamily="18" charset="0"/>
                    <a:cs typeface="Times New Roman" panose="02020603050405020304" pitchFamily="18" charset="0"/>
                  </a:rPr>
                  <a:t>the characteristic polynomial has two complex roots, which are conjugates, </a:t>
                </a:r>
                <a14:m>
                  <m:oMath xmlns:m="http://schemas.openxmlformats.org/officeDocument/2006/math">
                    <m:sSub>
                      <m:sSubPr>
                        <m:ctrlPr>
                          <a:rPr lang="en-US" altLang="zh-TW" sz="2800" b="1" i="1" dirty="0" smtClean="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𝟏</m:t>
                        </m:r>
                      </m:sub>
                    </m:sSub>
                    <m:r>
                      <a:rPr lang="en-US" altLang="zh-TW" sz="2800" b="1" i="1" dirty="0" smtClean="0">
                        <a:solidFill>
                          <a:srgbClr val="FF0066"/>
                        </a:solidFill>
                        <a:latin typeface="Cambria Math"/>
                        <a:cs typeface="Times New Roman" panose="02020603050405020304" pitchFamily="18" charset="0"/>
                      </a:rPr>
                      <m:t>=</m:t>
                    </m:r>
                    <m:r>
                      <a:rPr lang="en-US" sz="2800" b="1" i="1">
                        <a:solidFill>
                          <a:srgbClr val="FF0066"/>
                        </a:solidFill>
                        <a:latin typeface="Cambria Math"/>
                        <a:ea typeface="Cambria Math"/>
                      </a:rPr>
                      <m:t>𝜷</m:t>
                    </m:r>
                    <m:r>
                      <a:rPr lang="en-US" sz="2800" b="1" i="1" smtClean="0">
                        <a:solidFill>
                          <a:srgbClr val="FF0066"/>
                        </a:solidFill>
                        <a:latin typeface="Cambria Math"/>
                        <a:ea typeface="Cambria Math"/>
                      </a:rPr>
                      <m:t>+</m:t>
                    </m:r>
                    <m:r>
                      <a:rPr lang="en-US" sz="2800" b="1" i="1">
                        <a:solidFill>
                          <a:srgbClr val="FF0066"/>
                        </a:solidFill>
                        <a:latin typeface="Cambria Math"/>
                        <a:ea typeface="Cambria Math"/>
                      </a:rPr>
                      <m:t>𝝁</m:t>
                    </m:r>
                    <m:r>
                      <a:rPr lang="en-US" sz="2800" b="1" i="1">
                        <a:solidFill>
                          <a:srgbClr val="FF0066"/>
                        </a:solidFill>
                        <a:latin typeface="Cambria Math"/>
                        <a:ea typeface="Cambria Math"/>
                      </a:rPr>
                      <m:t>𝒊</m:t>
                    </m:r>
                  </m:oMath>
                </a14:m>
                <a:r>
                  <a:rPr lang="en-US" sz="2800" b="1" dirty="0" smtClean="0">
                    <a:solidFill>
                      <a:srgbClr val="FF0066"/>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and</a:t>
                </a:r>
                <a:r>
                  <a:rPr lang="en-US" sz="28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TW" sz="2800" b="1" i="1" dirty="0" smtClean="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smtClean="0">
                        <a:solidFill>
                          <a:srgbClr val="FF0066"/>
                        </a:solidFill>
                        <a:latin typeface="Cambria Math"/>
                        <a:cs typeface="Times New Roman" panose="02020603050405020304" pitchFamily="18" charset="0"/>
                      </a:rPr>
                      <m:t>=</m:t>
                    </m:r>
                    <m:r>
                      <a:rPr lang="en-US" sz="2800" b="1" i="1">
                        <a:solidFill>
                          <a:srgbClr val="FF0066"/>
                        </a:solidFill>
                        <a:latin typeface="Cambria Math"/>
                        <a:ea typeface="Cambria Math"/>
                      </a:rPr>
                      <m:t>𝜷</m:t>
                    </m:r>
                    <m:r>
                      <a:rPr lang="en-US" sz="2800" b="1" i="1" smtClean="0">
                        <a:solidFill>
                          <a:srgbClr val="FF0066"/>
                        </a:solidFill>
                        <a:latin typeface="Cambria Math"/>
                        <a:ea typeface="Cambria Math"/>
                      </a:rPr>
                      <m:t>−</m:t>
                    </m:r>
                    <m:r>
                      <a:rPr lang="en-US" sz="2800" b="1" i="1">
                        <a:solidFill>
                          <a:srgbClr val="FF0066"/>
                        </a:solidFill>
                        <a:latin typeface="Cambria Math"/>
                        <a:ea typeface="Cambria Math"/>
                      </a:rPr>
                      <m:t>𝝁</m:t>
                    </m:r>
                    <m:r>
                      <a:rPr lang="en-US" sz="2800" b="1" i="1">
                        <a:solidFill>
                          <a:srgbClr val="FF0066"/>
                        </a:solidFill>
                        <a:latin typeface="Cambria Math"/>
                        <a:ea typeface="Cambria Math"/>
                      </a:rPr>
                      <m:t>𝒊</m:t>
                    </m:r>
                  </m:oMath>
                </a14:m>
                <a:endParaRPr lang="en-US" altLang="zh-TW" sz="2800" b="1" dirty="0" smtClean="0">
                  <a:solidFill>
                    <a:srgbClr val="FF0066"/>
                  </a:solidFill>
                  <a:latin typeface="Times New Roman" panose="02020603050405020304" pitchFamily="18" charset="0"/>
                  <a:cs typeface="Times New Roman" panose="02020603050405020304" pitchFamily="18" charset="0"/>
                </a:endParaRPr>
              </a:p>
              <a:p>
                <a:pPr marL="0" indent="0" algn="just">
                  <a:lnSpc>
                    <a:spcPct val="150000"/>
                  </a:lnSpc>
                  <a:buNone/>
                </a:pPr>
                <a:r>
                  <a:rPr lang="en-US" sz="2800" dirty="0">
                    <a:solidFill>
                      <a:srgbClr val="002060"/>
                    </a:solidFill>
                    <a:latin typeface="Times New Roman" panose="02020603050405020304" pitchFamily="18" charset="0"/>
                    <a:cs typeface="Times New Roman" panose="02020603050405020304" pitchFamily="18" charset="0"/>
                  </a:rPr>
                  <a:t>(λ, µ are real numbers,  µ &gt; 0).  As before they give two linearly independent </a:t>
                </a:r>
                <a:r>
                  <a:rPr lang="en-US" sz="2800" dirty="0" smtClean="0">
                    <a:solidFill>
                      <a:srgbClr val="002060"/>
                    </a:solidFill>
                    <a:latin typeface="Times New Roman" panose="02020603050405020304" pitchFamily="18" charset="0"/>
                    <a:cs typeface="Times New Roman" panose="02020603050405020304" pitchFamily="18" charset="0"/>
                  </a:rPr>
                  <a:t>solutions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𝑦</m:t>
                        </m:r>
                      </m:e>
                      <m:sub>
                        <m:r>
                          <a:rPr lang="en-US" altLang="zh-TW" sz="2800" i="1" dirty="0">
                            <a:solidFill>
                              <a:srgbClr val="FF0066"/>
                            </a:solidFill>
                            <a:latin typeface="Cambria Math"/>
                            <a:cs typeface="Times New Roman" panose="02020603050405020304" pitchFamily="18" charset="0"/>
                          </a:rPr>
                          <m:t>1</m:t>
                        </m:r>
                      </m:sub>
                    </m:sSub>
                    <m:r>
                      <a:rPr lang="en-US" altLang="zh-TW" sz="2800" i="1" dirty="0">
                        <a:solidFill>
                          <a:srgbClr val="FF0066"/>
                        </a:solidFill>
                        <a:latin typeface="Cambria Math"/>
                        <a:cs typeface="Times New Roman" panose="02020603050405020304" pitchFamily="18" charset="0"/>
                      </a:rPr>
                      <m:t>=</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𝑒</m:t>
                        </m:r>
                      </m:e>
                      <m:sup>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1</m:t>
                            </m:r>
                          </m:sub>
                        </m:sSub>
                        <m:r>
                          <a:rPr lang="en-US" altLang="zh-TW" sz="2800" i="1" dirty="0">
                            <a:solidFill>
                              <a:srgbClr val="FF0066"/>
                            </a:solidFill>
                            <a:latin typeface="Cambria Math"/>
                            <a:cs typeface="Times New Roman" panose="02020603050405020304" pitchFamily="18" charset="0"/>
                          </a:rPr>
                          <m:t>𝑥</m:t>
                        </m:r>
                      </m:sup>
                    </m:sSup>
                    <m:r>
                      <a:rPr lang="en-US" altLang="zh-TW" sz="2800" i="1" dirty="0">
                        <a:solidFill>
                          <a:srgbClr val="FF0066"/>
                        </a:solidFill>
                        <a:latin typeface="Cambria Math"/>
                        <a:cs typeface="Times New Roman" panose="02020603050405020304" pitchFamily="18" charset="0"/>
                      </a:rPr>
                      <m:t> </m:t>
                    </m:r>
                  </m:oMath>
                </a14:m>
                <a:r>
                  <a:rPr lang="en-US" sz="2800"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𝑦</m:t>
                        </m:r>
                      </m:e>
                      <m:sub>
                        <m:r>
                          <a:rPr lang="en-US" altLang="zh-TW" sz="2800" i="1" dirty="0">
                            <a:solidFill>
                              <a:srgbClr val="FF0066"/>
                            </a:solidFill>
                            <a:latin typeface="Cambria Math"/>
                            <a:cs typeface="Times New Roman" panose="02020603050405020304" pitchFamily="18" charset="0"/>
                          </a:rPr>
                          <m:t>2</m:t>
                        </m:r>
                      </m:sub>
                    </m:sSub>
                    <m:r>
                      <a:rPr lang="en-US" altLang="zh-TW" sz="2800" i="1" dirty="0">
                        <a:solidFill>
                          <a:srgbClr val="FF0066"/>
                        </a:solidFill>
                        <a:latin typeface="Cambria Math"/>
                        <a:cs typeface="Times New Roman" panose="02020603050405020304" pitchFamily="18" charset="0"/>
                      </a:rPr>
                      <m:t>=</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𝑒</m:t>
                        </m:r>
                      </m:e>
                      <m:sup>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r>
                          <a:rPr lang="en-US" altLang="zh-TW" sz="2800" i="1" dirty="0">
                            <a:solidFill>
                              <a:srgbClr val="FF0066"/>
                            </a:solidFill>
                            <a:latin typeface="Cambria Math"/>
                            <a:cs typeface="Times New Roman" panose="02020603050405020304" pitchFamily="18" charset="0"/>
                          </a:rPr>
                          <m:t>𝑥</m:t>
                        </m:r>
                      </m:sup>
                    </m:sSup>
                  </m:oMath>
                </a14:m>
                <a:r>
                  <a:rPr lang="en-US" sz="2800" dirty="0">
                    <a:solidFill>
                      <a:srgbClr val="002060"/>
                    </a:solidFill>
                    <a:latin typeface="Times New Roman" panose="02020603050405020304" pitchFamily="18" charset="0"/>
                    <a:cs typeface="Times New Roman" panose="02020603050405020304" pitchFamily="18" charset="0"/>
                  </a:rPr>
                  <a:t> Consequently the linear </a:t>
                </a:r>
                <a:r>
                  <a:rPr lang="en-US" sz="2800" dirty="0" smtClean="0">
                    <a:solidFill>
                      <a:srgbClr val="002060"/>
                    </a:solidFill>
                    <a:latin typeface="Times New Roman" panose="02020603050405020304" pitchFamily="18" charset="0"/>
                    <a:cs typeface="Times New Roman" panose="02020603050405020304" pitchFamily="18" charset="0"/>
                  </a:rPr>
                  <a:t>combination </a:t>
                </a:r>
                <a:r>
                  <a:rPr lang="en-US" altLang="zh-TW" sz="2800" dirty="0">
                    <a:solidFill>
                      <a:srgbClr val="002060"/>
                    </a:solidFill>
                    <a:latin typeface="Times New Roman" panose="02020603050405020304" pitchFamily="18" charset="0"/>
                    <a:cs typeface="Times New Roman" panose="02020603050405020304" pitchFamily="18" charset="0"/>
                  </a:rPr>
                  <a:t>will be a general solution. </a:t>
                </a:r>
                <a:endParaRPr lang="en-US" sz="2800"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r>
                        <a:rPr lang="en-US" sz="2800" b="1" i="1">
                          <a:solidFill>
                            <a:srgbClr val="0000FF"/>
                          </a:solidFill>
                          <a:latin typeface="Cambria Math"/>
                          <a:cs typeface="Times New Roman" panose="02020603050405020304" pitchFamily="18" charset="0"/>
                        </a:rPr>
                        <m:t>𝒚</m:t>
                      </m:r>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𝟏</m:t>
                              </m:r>
                            </m:sub>
                          </m:sSub>
                          <m:r>
                            <a:rPr lang="en-US" altLang="zh-TW" sz="2800" b="1" i="1" dirty="0">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oMath>
                  </m:oMathPara>
                </a14:m>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sz="2800" dirty="0">
                  <a:latin typeface="Times New Roman" panose="02020603050405020304" pitchFamily="18" charset="0"/>
                  <a:cs typeface="Times New Roman" panose="02020603050405020304" pitchFamily="18" charset="0"/>
                </a:endParaRPr>
              </a:p>
              <a:p>
                <a:pPr marL="0" indent="0" algn="just">
                  <a:lnSpc>
                    <a:spcPct val="150000"/>
                  </a:lnSpc>
                  <a:buNone/>
                </a:pPr>
                <a:endParaRPr lang="en-US" sz="28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11</a:t>
            </a:fld>
            <a:endParaRPr lang="en-US" dirty="0">
              <a:solidFill>
                <a:srgbClr val="002060"/>
              </a:solidFill>
            </a:endParaRPr>
          </a:p>
        </p:txBody>
      </p:sp>
      <mc:AlternateContent xmlns:mc="http://schemas.openxmlformats.org/markup-compatibility/2006">
        <mc:Choice xmlns:a14="http://schemas.microsoft.com/office/drawing/2010/main" Requires="a14">
          <p:sp>
            <p:nvSpPr>
              <p:cNvPr id="10" name="Rectangle 9"/>
              <p:cNvSpPr/>
              <p:nvPr/>
            </p:nvSpPr>
            <p:spPr>
              <a:xfrm>
                <a:off x="4252086" y="1788587"/>
                <a:ext cx="1896417" cy="523220"/>
              </a:xfrm>
              <a:prstGeom prst="rect">
                <a:avLst/>
              </a:prstGeom>
              <a:solidFill>
                <a:schemeClr val="accent4">
                  <a:lumMod val="20000"/>
                  <a:lumOff val="80000"/>
                </a:schemeClr>
              </a:solidFill>
              <a:ln>
                <a:solidFill>
                  <a:srgbClr val="CC3300"/>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n-US" sz="2800" i="1" smtClean="0">
                          <a:solidFill>
                            <a:srgbClr val="002060"/>
                          </a:solidFill>
                          <a:latin typeface="Cambria Math"/>
                        </a:rPr>
                        <m:t>𝑟</m:t>
                      </m:r>
                      <m:r>
                        <a:rPr lang="en-US" sz="2800" i="1" smtClean="0">
                          <a:solidFill>
                            <a:srgbClr val="002060"/>
                          </a:solidFill>
                          <a:latin typeface="Cambria Math"/>
                        </a:rPr>
                        <m:t>=</m:t>
                      </m:r>
                      <m:r>
                        <a:rPr lang="en-US" sz="2800" i="1">
                          <a:solidFill>
                            <a:srgbClr val="002060"/>
                          </a:solidFill>
                          <a:latin typeface="Cambria Math"/>
                          <a:ea typeface="Cambria Math"/>
                        </a:rPr>
                        <m:t>𝛽</m:t>
                      </m:r>
                      <m:r>
                        <a:rPr lang="en-US" sz="2800" i="1">
                          <a:solidFill>
                            <a:srgbClr val="002060"/>
                          </a:solidFill>
                          <a:latin typeface="Cambria Math"/>
                          <a:ea typeface="Cambria Math"/>
                        </a:rPr>
                        <m:t>±</m:t>
                      </m:r>
                      <m:r>
                        <a:rPr lang="en-US" sz="2800" i="1">
                          <a:solidFill>
                            <a:srgbClr val="002060"/>
                          </a:solidFill>
                          <a:latin typeface="Cambria Math"/>
                          <a:ea typeface="Cambria Math"/>
                        </a:rPr>
                        <m:t>𝜇</m:t>
                      </m:r>
                      <m:r>
                        <a:rPr lang="en-US" sz="2800" i="1">
                          <a:solidFill>
                            <a:srgbClr val="002060"/>
                          </a:solidFill>
                          <a:latin typeface="Cambria Math"/>
                          <a:ea typeface="Cambria Math"/>
                        </a:rPr>
                        <m:t>𝑖</m:t>
                      </m:r>
                    </m:oMath>
                  </m:oMathPara>
                </a14:m>
                <a:endParaRPr lang="en-US" sz="2800" dirty="0">
                  <a:solidFill>
                    <a:srgbClr val="002060"/>
                  </a:solidFill>
                </a:endParaRPr>
              </a:p>
            </p:txBody>
          </p:sp>
        </mc:Choice>
        <mc:Fallback>
          <p:sp>
            <p:nvSpPr>
              <p:cNvPr id="10" name="Rectangle 9"/>
              <p:cNvSpPr>
                <a:spLocks noRot="1" noChangeAspect="1" noMove="1" noResize="1" noEditPoints="1" noAdjustHandles="1" noChangeArrowheads="1" noChangeShapeType="1" noTextEdit="1"/>
              </p:cNvSpPr>
              <p:nvPr/>
            </p:nvSpPr>
            <p:spPr>
              <a:xfrm>
                <a:off x="4252086" y="1788587"/>
                <a:ext cx="1896417" cy="523220"/>
              </a:xfrm>
              <a:prstGeom prst="rect">
                <a:avLst/>
              </a:prstGeom>
              <a:blipFill rotWithShape="1">
                <a:blip r:embed="rId4"/>
                <a:stretch>
                  <a:fillRect/>
                </a:stretch>
              </a:blipFill>
              <a:ln>
                <a:solidFill>
                  <a:srgbClr val="CC3300"/>
                </a:solidFill>
              </a:ln>
            </p:spPr>
            <p:txBody>
              <a:bodyPr/>
              <a:lstStyle/>
              <a:p>
                <a:r>
                  <a:rPr lang="en-US">
                    <a:noFill/>
                  </a:rPr>
                  <a:t> </a:t>
                </a:r>
              </a:p>
            </p:txBody>
          </p:sp>
        </mc:Fallback>
      </mc:AlternateContent>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1024379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sz="2800" dirty="0" smtClean="0">
                    <a:solidFill>
                      <a:srgbClr val="002060"/>
                    </a:solidFill>
                    <a:latin typeface="Times New Roman" panose="02020603050405020304" pitchFamily="18" charset="0"/>
                    <a:cs typeface="Times New Roman" panose="02020603050405020304" pitchFamily="18" charset="0"/>
                  </a:rPr>
                  <a:t> At this juncture you might have this question: “but aren’t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1</m:t>
                        </m:r>
                      </m:sub>
                    </m:sSub>
                    <m:r>
                      <a:rPr lang="en-US" altLang="zh-TW" sz="2800" i="1" dirty="0">
                        <a:solidFill>
                          <a:srgbClr val="FF0066"/>
                        </a:solidFill>
                        <a:latin typeface="Cambria Math"/>
                        <a:cs typeface="Times New Roman" panose="02020603050405020304" pitchFamily="18" charset="0"/>
                      </a:rPr>
                      <m:t> </m:t>
                    </m:r>
                  </m:oMath>
                </a14:m>
                <a:r>
                  <a:rPr lang="en-US" sz="2800" dirty="0">
                    <a:solidFill>
                      <a:srgbClr val="002060"/>
                    </a:solidFill>
                    <a:latin typeface="Times New Roman" panose="02020603050405020304" pitchFamily="18" charset="0"/>
                    <a:cs typeface="Times New Roman" panose="02020603050405020304" pitchFamily="18" charset="0"/>
                  </a:rPr>
                  <a:t>and</a:t>
                </a:r>
                <a:r>
                  <a:rPr lang="en-US" sz="28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r>
                      <a:rPr lang="en-US" altLang="zh-TW" sz="2800" i="1" dirty="0">
                        <a:solidFill>
                          <a:srgbClr val="FF0066"/>
                        </a:solidFill>
                        <a:latin typeface="Cambria Math"/>
                        <a:cs typeface="Times New Roman" panose="02020603050405020304" pitchFamily="18" charset="0"/>
                      </a:rPr>
                      <m:t> </m:t>
                    </m:r>
                  </m:oMath>
                </a14:m>
                <a:r>
                  <a:rPr lang="en-US" sz="2800" dirty="0">
                    <a:solidFill>
                      <a:srgbClr val="002060"/>
                    </a:solidFill>
                    <a:latin typeface="Times New Roman" panose="02020603050405020304" pitchFamily="18" charset="0"/>
                    <a:cs typeface="Times New Roman" panose="02020603050405020304" pitchFamily="18" charset="0"/>
                  </a:rPr>
                  <a:t>complex numbers; what would become of the exponential function with a complex number exponent?”  The answer to that question is given by the Euler’s formula. </a:t>
                </a:r>
                <a:r>
                  <a:rPr lang="en-US" sz="2800" b="1" dirty="0">
                    <a:solidFill>
                      <a:srgbClr val="002060"/>
                    </a:solidFill>
                    <a:latin typeface="Times New Roman" panose="02020603050405020304" pitchFamily="18" charset="0"/>
                    <a:cs typeface="Times New Roman" panose="02020603050405020304" pitchFamily="18" charset="0"/>
                  </a:rPr>
                  <a:t>Euler’s </a:t>
                </a:r>
                <a:r>
                  <a:rPr lang="en-US" sz="2800" b="1" dirty="0" smtClean="0">
                    <a:solidFill>
                      <a:srgbClr val="002060"/>
                    </a:solidFill>
                    <a:latin typeface="Times New Roman" panose="02020603050405020304" pitchFamily="18" charset="0"/>
                    <a:cs typeface="Times New Roman" panose="02020603050405020304" pitchFamily="18" charset="0"/>
                  </a:rPr>
                  <a:t>formula, </a:t>
                </a:r>
                <a:r>
                  <a:rPr lang="en-US" sz="2800" b="1" dirty="0">
                    <a:solidFill>
                      <a:srgbClr val="002060"/>
                    </a:solidFill>
                    <a:latin typeface="Times New Roman" panose="02020603050405020304" pitchFamily="18" charset="0"/>
                    <a:cs typeface="Times New Roman" panose="02020603050405020304" pitchFamily="18" charset="0"/>
                  </a:rPr>
                  <a:t>f</a:t>
                </a:r>
                <a:r>
                  <a:rPr lang="en-US" sz="2800" b="1" dirty="0" smtClean="0">
                    <a:solidFill>
                      <a:srgbClr val="002060"/>
                    </a:solidFill>
                    <a:latin typeface="Times New Roman" panose="02020603050405020304" pitchFamily="18" charset="0"/>
                    <a:cs typeface="Times New Roman" panose="02020603050405020304" pitchFamily="18" charset="0"/>
                  </a:rPr>
                  <a:t>or </a:t>
                </a:r>
                <a:r>
                  <a:rPr lang="en-US" sz="2800" b="1" dirty="0">
                    <a:solidFill>
                      <a:srgbClr val="002060"/>
                    </a:solidFill>
                    <a:latin typeface="Times New Roman" panose="02020603050405020304" pitchFamily="18" charset="0"/>
                    <a:cs typeface="Times New Roman" panose="02020603050405020304" pitchFamily="18" charset="0"/>
                  </a:rPr>
                  <a:t>any real number θ, </a:t>
                </a:r>
                <a:endParaRPr lang="en-US" sz="2800" b="1"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sz="28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12</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3" name="Rectangle 2"/>
              <p:cNvSpPr/>
              <p:nvPr/>
            </p:nvSpPr>
            <p:spPr>
              <a:xfrm>
                <a:off x="3532068" y="5508130"/>
                <a:ext cx="4544770" cy="947375"/>
              </a:xfrm>
              <a:prstGeom prst="rect">
                <a:avLst/>
              </a:prstGeom>
              <a:solidFill>
                <a:schemeClr val="accent4">
                  <a:lumMod val="20000"/>
                  <a:lumOff val="80000"/>
                </a:schemeClr>
              </a:solidFill>
              <a:ln>
                <a:solidFill>
                  <a:srgbClr val="FF3300"/>
                </a:solidFill>
              </a:ln>
            </p:spPr>
            <p:txBody>
              <a:bodyPr wrap="none">
                <a:spAutoFit/>
              </a:bodyPr>
              <a:lstStyle/>
              <a:p>
                <a:pPr algn="just">
                  <a:lnSpc>
                    <a:spcPct val="150000"/>
                  </a:lnSpc>
                </a:pPr>
                <a14:m>
                  <m:oMathPara xmlns:m="http://schemas.openxmlformats.org/officeDocument/2006/math">
                    <m:oMathParaPr>
                      <m:jc m:val="centerGroup"/>
                    </m:oMathParaPr>
                    <m:oMath xmlns:m="http://schemas.openxmlformats.org/officeDocument/2006/math">
                      <m:sSup>
                        <m:sSupPr>
                          <m:ctrlPr>
                            <a:rPr lang="en-US" altLang="zh-TW" sz="3600" b="1" i="1" dirty="0" smtClean="0">
                              <a:solidFill>
                                <a:srgbClr val="0000FF"/>
                              </a:solidFill>
                              <a:latin typeface="Cambria Math"/>
                              <a:cs typeface="Times New Roman" panose="02020603050405020304" pitchFamily="18" charset="0"/>
                            </a:rPr>
                          </m:ctrlPr>
                        </m:sSupPr>
                        <m:e>
                          <m:r>
                            <a:rPr lang="en-US" altLang="zh-TW" sz="3600" b="1" i="1" dirty="0">
                              <a:solidFill>
                                <a:srgbClr val="0000FF"/>
                              </a:solidFill>
                              <a:latin typeface="Cambria Math"/>
                              <a:cs typeface="Times New Roman" panose="02020603050405020304" pitchFamily="18" charset="0"/>
                            </a:rPr>
                            <m:t>𝒆</m:t>
                          </m:r>
                        </m:e>
                        <m:sup>
                          <m:r>
                            <a:rPr lang="zh-TW" altLang="en-US" sz="3600" b="1" i="1" dirty="0">
                              <a:solidFill>
                                <a:srgbClr val="0000FF"/>
                              </a:solidFill>
                              <a:latin typeface="Cambria Math"/>
                              <a:cs typeface="Times New Roman" panose="02020603050405020304" pitchFamily="18" charset="0"/>
                            </a:rPr>
                            <m:t>𝜽</m:t>
                          </m:r>
                          <m:r>
                            <a:rPr lang="en-US" altLang="zh-TW" sz="3600" b="1" i="1" dirty="0">
                              <a:solidFill>
                                <a:srgbClr val="0000FF"/>
                              </a:solidFill>
                              <a:latin typeface="Cambria Math"/>
                              <a:cs typeface="Times New Roman" panose="02020603050405020304" pitchFamily="18" charset="0"/>
                            </a:rPr>
                            <m:t> </m:t>
                          </m:r>
                          <m:r>
                            <a:rPr lang="en-US" altLang="zh-TW" sz="3600" b="1" i="1" dirty="0">
                              <a:solidFill>
                                <a:srgbClr val="0000FF"/>
                              </a:solidFill>
                              <a:latin typeface="Cambria Math"/>
                              <a:cs typeface="Times New Roman" panose="02020603050405020304" pitchFamily="18" charset="0"/>
                            </a:rPr>
                            <m:t>𝒊</m:t>
                          </m:r>
                        </m:sup>
                      </m:sSup>
                      <m:r>
                        <a:rPr lang="en-US" altLang="zh-TW" sz="3600" b="1" i="1" dirty="0">
                          <a:solidFill>
                            <a:srgbClr val="0000FF"/>
                          </a:solidFill>
                          <a:latin typeface="Cambria Math"/>
                          <a:cs typeface="Times New Roman" panose="02020603050405020304" pitchFamily="18" charset="0"/>
                        </a:rPr>
                        <m:t>=</m:t>
                      </m:r>
                      <m:func>
                        <m:funcPr>
                          <m:ctrlPr>
                            <a:rPr lang="en-US" altLang="zh-TW" sz="3600" b="1" i="1" dirty="0">
                              <a:solidFill>
                                <a:srgbClr val="0000FF"/>
                              </a:solidFill>
                              <a:latin typeface="Cambria Math"/>
                              <a:cs typeface="Times New Roman" panose="02020603050405020304" pitchFamily="18" charset="0"/>
                            </a:rPr>
                          </m:ctrlPr>
                        </m:funcPr>
                        <m:fName>
                          <m:r>
                            <a:rPr lang="en-US" altLang="zh-TW" sz="3600" b="1" i="1" dirty="0">
                              <a:solidFill>
                                <a:srgbClr val="0000FF"/>
                              </a:solidFill>
                              <a:latin typeface="Cambria Math"/>
                              <a:cs typeface="Times New Roman" panose="02020603050405020304" pitchFamily="18" charset="0"/>
                            </a:rPr>
                            <m:t>𝒄𝒐𝒔</m:t>
                          </m:r>
                        </m:fName>
                        <m:e>
                          <m:r>
                            <a:rPr lang="zh-TW" altLang="en-US" sz="3600" b="1" i="1" dirty="0">
                              <a:solidFill>
                                <a:srgbClr val="0000FF"/>
                              </a:solidFill>
                              <a:latin typeface="Cambria Math"/>
                              <a:cs typeface="Times New Roman" panose="02020603050405020304" pitchFamily="18" charset="0"/>
                            </a:rPr>
                            <m:t>𝜽</m:t>
                          </m:r>
                          <m:r>
                            <a:rPr lang="en-US" altLang="zh-TW" sz="3600" b="1" i="1" dirty="0">
                              <a:solidFill>
                                <a:srgbClr val="0000FF"/>
                              </a:solidFill>
                              <a:latin typeface="Cambria Math"/>
                              <a:cs typeface="Times New Roman" panose="02020603050405020304" pitchFamily="18" charset="0"/>
                            </a:rPr>
                            <m:t>+</m:t>
                          </m:r>
                          <m:r>
                            <a:rPr lang="en-US" altLang="zh-TW" sz="3600" b="1" i="1" dirty="0">
                              <a:solidFill>
                                <a:srgbClr val="0000FF"/>
                              </a:solidFill>
                              <a:latin typeface="Cambria Math"/>
                              <a:cs typeface="Times New Roman" panose="02020603050405020304" pitchFamily="18" charset="0"/>
                            </a:rPr>
                            <m:t>𝒊</m:t>
                          </m:r>
                          <m:func>
                            <m:funcPr>
                              <m:ctrlPr>
                                <a:rPr lang="en-US" altLang="zh-TW" sz="3600" b="1" i="1" dirty="0">
                                  <a:solidFill>
                                    <a:srgbClr val="0000FF"/>
                                  </a:solidFill>
                                  <a:latin typeface="Cambria Math"/>
                                  <a:cs typeface="Times New Roman" panose="02020603050405020304" pitchFamily="18" charset="0"/>
                                </a:rPr>
                              </m:ctrlPr>
                            </m:funcPr>
                            <m:fName>
                              <m:r>
                                <a:rPr lang="en-US" altLang="zh-TW" sz="3600" b="1" i="1" dirty="0">
                                  <a:solidFill>
                                    <a:srgbClr val="0000FF"/>
                                  </a:solidFill>
                                  <a:latin typeface="Cambria Math"/>
                                  <a:cs typeface="Times New Roman" panose="02020603050405020304" pitchFamily="18" charset="0"/>
                                </a:rPr>
                                <m:t>𝒔𝒊𝒏</m:t>
                              </m:r>
                            </m:fName>
                            <m:e>
                              <m:r>
                                <a:rPr lang="zh-TW" altLang="en-US" sz="3600" b="1" i="1" dirty="0">
                                  <a:solidFill>
                                    <a:srgbClr val="0000FF"/>
                                  </a:solidFill>
                                  <a:latin typeface="Cambria Math"/>
                                  <a:cs typeface="Times New Roman" panose="02020603050405020304" pitchFamily="18" charset="0"/>
                                </a:rPr>
                                <m:t>𝜽</m:t>
                              </m:r>
                            </m:e>
                          </m:func>
                        </m:e>
                      </m:func>
                    </m:oMath>
                  </m:oMathPara>
                </a14:m>
                <a:endParaRPr lang="en-US" sz="36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3532068" y="5508130"/>
                <a:ext cx="4544770" cy="947375"/>
              </a:xfrm>
              <a:prstGeom prst="rect">
                <a:avLst/>
              </a:prstGeom>
              <a:blipFill rotWithShape="1">
                <a:blip r:embed="rId4"/>
                <a:stretch>
                  <a:fillRect/>
                </a:stretch>
              </a:blipFill>
              <a:ln>
                <a:solidFill>
                  <a:srgbClr val="FF3300"/>
                </a:solidFill>
              </a:ln>
            </p:spPr>
            <p:txBody>
              <a:bodyPr/>
              <a:lstStyle/>
              <a:p>
                <a:r>
                  <a:rPr lang="en-US">
                    <a:noFill/>
                  </a:rPr>
                  <a:t> </a:t>
                </a:r>
              </a:p>
            </p:txBody>
          </p:sp>
        </mc:Fallback>
      </mc:AlternateContent>
    </p:spTree>
    <p:extLst>
      <p:ext uri="{BB962C8B-B14F-4D97-AF65-F5344CB8AC3E}">
        <p14:creationId xmlns:p14="http://schemas.microsoft.com/office/powerpoint/2010/main" val="68875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buNone/>
                </a:pPr>
                <a:r>
                  <a:rPr lang="en-US" sz="2800" dirty="0" smtClean="0">
                    <a:solidFill>
                      <a:srgbClr val="002060"/>
                    </a:solidFill>
                    <a:latin typeface="Times New Roman" panose="02020603050405020304" pitchFamily="18" charset="0"/>
                    <a:cs typeface="Times New Roman" panose="02020603050405020304" pitchFamily="18" charset="0"/>
                  </a:rPr>
                  <a:t>Hence, when r is a complex number λ + µ</a:t>
                </a:r>
                <a:r>
                  <a:rPr lang="en-US" sz="2800" dirty="0" err="1">
                    <a:solidFill>
                      <a:srgbClr val="002060"/>
                    </a:solidFill>
                    <a:latin typeface="Times New Roman" panose="02020603050405020304" pitchFamily="18" charset="0"/>
                    <a:cs typeface="Times New Roman" panose="02020603050405020304" pitchFamily="18" charset="0"/>
                  </a:rPr>
                  <a:t>i</a:t>
                </a:r>
                <a:r>
                  <a:rPr lang="en-US" sz="2800" dirty="0">
                    <a:solidFill>
                      <a:srgbClr val="002060"/>
                    </a:solidFill>
                    <a:latin typeface="Times New Roman" panose="02020603050405020304" pitchFamily="18" charset="0"/>
                    <a:cs typeface="Times New Roman" panose="02020603050405020304" pitchFamily="18" charset="0"/>
                  </a:rPr>
                  <a:t>, the exponential function </a:t>
                </a:r>
                <a14:m>
                  <m:oMath xmlns:m="http://schemas.openxmlformats.org/officeDocument/2006/math">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a:rPr lang="en-US" altLang="zh-TW" sz="2800" b="1" i="1" dirty="0" smtClean="0">
                            <a:solidFill>
                              <a:srgbClr val="FF0066"/>
                            </a:solidFill>
                            <a:latin typeface="Cambria Math"/>
                            <a:cs typeface="Times New Roman" panose="02020603050405020304" pitchFamily="18" charset="0"/>
                          </a:rPr>
                          <m:t>𝒓</m:t>
                        </m:r>
                        <m:r>
                          <a:rPr lang="en-US" altLang="zh-TW" sz="2800" b="1" i="1" dirty="0">
                            <a:solidFill>
                              <a:srgbClr val="FF0066"/>
                            </a:solidFill>
                            <a:latin typeface="Cambria Math"/>
                            <a:cs typeface="Times New Roman" panose="02020603050405020304" pitchFamily="18" charset="0"/>
                          </a:rPr>
                          <m:t>𝒙</m:t>
                        </m:r>
                      </m:sup>
                    </m:sSup>
                  </m:oMath>
                </a14:m>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becomes </a:t>
                </a:r>
                <a:endParaRPr lang="en-US" sz="2800" dirty="0" smtClean="0">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a:rPr lang="en-US" altLang="zh-TW" sz="3200" b="1" i="1" dirty="0">
                              <a:solidFill>
                                <a:srgbClr val="FF0066"/>
                              </a:solidFill>
                              <a:latin typeface="Cambria Math"/>
                              <a:cs typeface="Times New Roman" panose="02020603050405020304" pitchFamily="18" charset="0"/>
                            </a:rPr>
                            <m:t>𝒓</m:t>
                          </m:r>
                          <m:r>
                            <a:rPr lang="en-US" altLang="zh-TW" sz="3200" b="1" i="1" dirty="0">
                              <a:solidFill>
                                <a:srgbClr val="FF0066"/>
                              </a:solidFill>
                              <a:latin typeface="Cambria Math"/>
                              <a:cs typeface="Times New Roman" panose="02020603050405020304" pitchFamily="18" charset="0"/>
                            </a:rPr>
                            <m:t>𝒙</m:t>
                          </m:r>
                        </m:sup>
                      </m:sSup>
                      <m:r>
                        <a:rPr lang="en-US" altLang="zh-TW" sz="3200" b="1" i="1" dirty="0" smtClean="0">
                          <a:solidFill>
                            <a:srgbClr val="FF0066"/>
                          </a:solidFill>
                          <a:latin typeface="Cambria Math"/>
                          <a:cs typeface="Times New Roman" panose="02020603050405020304" pitchFamily="18" charset="0"/>
                        </a:rPr>
                        <m:t>=</m:t>
                      </m:r>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a:rPr lang="en-US" altLang="zh-TW" sz="3200" b="1" i="1" dirty="0" smtClean="0">
                              <a:solidFill>
                                <a:srgbClr val="FF0066"/>
                              </a:solidFill>
                              <a:latin typeface="Cambria Math"/>
                              <a:cs typeface="Times New Roman" panose="02020603050405020304" pitchFamily="18" charset="0"/>
                            </a:rPr>
                            <m:t>(</m:t>
                          </m:r>
                          <m:r>
                            <m:rPr>
                              <m:nor/>
                            </m:rPr>
                            <a:rPr lang="en-US" sz="3200" b="1" dirty="0">
                              <a:solidFill>
                                <a:srgbClr val="002060"/>
                              </a:solidFill>
                              <a:latin typeface="Times New Roman" panose="02020603050405020304" pitchFamily="18" charset="0"/>
                              <a:cs typeface="Times New Roman" panose="02020603050405020304" pitchFamily="18" charset="0"/>
                            </a:rPr>
                            <m:t>λ</m:t>
                          </m:r>
                          <m:r>
                            <m:rPr>
                              <m:nor/>
                            </m:rPr>
                            <a:rPr lang="en-US" sz="3200" b="1" dirty="0">
                              <a:solidFill>
                                <a:srgbClr val="002060"/>
                              </a:solidFill>
                              <a:latin typeface="Times New Roman" panose="02020603050405020304" pitchFamily="18" charset="0"/>
                              <a:cs typeface="Times New Roman" panose="02020603050405020304" pitchFamily="18" charset="0"/>
                            </a:rPr>
                            <m:t> + µ</m:t>
                          </m:r>
                          <m:r>
                            <m:rPr>
                              <m:nor/>
                            </m:rPr>
                            <a:rPr lang="en-US" sz="3200" b="1" dirty="0">
                              <a:solidFill>
                                <a:srgbClr val="002060"/>
                              </a:solidFill>
                              <a:latin typeface="Times New Roman" panose="02020603050405020304" pitchFamily="18" charset="0"/>
                              <a:cs typeface="Times New Roman" panose="02020603050405020304" pitchFamily="18" charset="0"/>
                            </a:rPr>
                            <m:t>i</m:t>
                          </m:r>
                          <m:r>
                            <a:rPr lang="en-US" sz="3200" b="1" i="1" dirty="0" smtClean="0">
                              <a:solidFill>
                                <a:srgbClr val="002060"/>
                              </a:solidFill>
                              <a:latin typeface="Cambria Math"/>
                              <a:cs typeface="Times New Roman" panose="02020603050405020304" pitchFamily="18" charset="0"/>
                            </a:rPr>
                            <m:t>)</m:t>
                          </m:r>
                          <m:r>
                            <a:rPr lang="en-US" altLang="zh-TW" sz="3200" b="1" i="1" dirty="0">
                              <a:solidFill>
                                <a:srgbClr val="FF0066"/>
                              </a:solidFill>
                              <a:latin typeface="Cambria Math"/>
                              <a:cs typeface="Times New Roman" panose="02020603050405020304" pitchFamily="18" charset="0"/>
                            </a:rPr>
                            <m:t>𝒙</m:t>
                          </m:r>
                        </m:sup>
                      </m:sSup>
                      <m:r>
                        <a:rPr lang="en-US" altLang="zh-TW" sz="3200" b="1" i="1" dirty="0" smtClean="0">
                          <a:solidFill>
                            <a:srgbClr val="FF0066"/>
                          </a:solidFill>
                          <a:latin typeface="Cambria Math"/>
                          <a:cs typeface="Times New Roman" panose="02020603050405020304" pitchFamily="18" charset="0"/>
                        </a:rPr>
                        <m:t>=</m:t>
                      </m:r>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r>
                        <a:rPr lang="en-US" altLang="zh-TW" sz="3200" b="1" i="1" dirty="0" smtClean="0">
                          <a:solidFill>
                            <a:srgbClr val="FF0066"/>
                          </a:solidFill>
                          <a:latin typeface="Cambria Math"/>
                          <a:cs typeface="Times New Roman" panose="02020603050405020304" pitchFamily="18" charset="0"/>
                        </a:rPr>
                        <m:t>  </m:t>
                      </m:r>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µ</m:t>
                          </m:r>
                          <m:r>
                            <m:rPr>
                              <m:nor/>
                            </m:rPr>
                            <a:rPr lang="en-US" sz="3200" b="1" dirty="0">
                              <a:solidFill>
                                <a:srgbClr val="002060"/>
                              </a:solidFill>
                              <a:latin typeface="Times New Roman" panose="02020603050405020304" pitchFamily="18" charset="0"/>
                              <a:cs typeface="Times New Roman" panose="02020603050405020304" pitchFamily="18" charset="0"/>
                            </a:rPr>
                            <m:t>i</m:t>
                          </m:r>
                          <m:r>
                            <a:rPr lang="en-US" altLang="zh-TW" sz="3200" b="1" i="1" dirty="0">
                              <a:solidFill>
                                <a:srgbClr val="FF0066"/>
                              </a:solidFill>
                              <a:latin typeface="Cambria Math"/>
                              <a:cs typeface="Times New Roman" panose="02020603050405020304" pitchFamily="18" charset="0"/>
                            </a:rPr>
                            <m:t>𝒙</m:t>
                          </m:r>
                        </m:sup>
                      </m:sSup>
                      <m:r>
                        <a:rPr lang="en-US" altLang="zh-TW" sz="3200" b="1" i="1" dirty="0" smtClean="0">
                          <a:solidFill>
                            <a:srgbClr val="FF0066"/>
                          </a:solidFill>
                          <a:latin typeface="Cambria Math"/>
                          <a:cs typeface="Times New Roman" panose="02020603050405020304" pitchFamily="18" charset="0"/>
                        </a:rPr>
                        <m:t>=</m:t>
                      </m:r>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d>
                        <m:dPr>
                          <m:ctrlPr>
                            <a:rPr lang="en-US" altLang="zh-TW" sz="3200" b="1" i="1" dirty="0" smtClean="0">
                              <a:solidFill>
                                <a:srgbClr val="0000FF"/>
                              </a:solidFill>
                              <a:latin typeface="Cambria Math"/>
                              <a:cs typeface="Times New Roman" panose="02020603050405020304" pitchFamily="18" charset="0"/>
                            </a:rPr>
                          </m:ctrlPr>
                        </m:dPr>
                        <m:e>
                          <m:func>
                            <m:funcPr>
                              <m:ctrlPr>
                                <a:rPr lang="en-US" altLang="zh-TW" sz="3200" b="1" i="1" dirty="0" smtClean="0">
                                  <a:solidFill>
                                    <a:srgbClr val="0000FF"/>
                                  </a:solidFill>
                                  <a:latin typeface="Cambria Math"/>
                                  <a:cs typeface="Times New Roman" panose="02020603050405020304" pitchFamily="18" charset="0"/>
                                </a:rPr>
                              </m:ctrlPr>
                            </m:funcPr>
                            <m:fName>
                              <m:r>
                                <m:rPr>
                                  <m:sty m:val="p"/>
                                </m:rPr>
                                <a:rPr lang="en-US" altLang="zh-TW" sz="3200" b="0" i="0" dirty="0" smtClean="0">
                                  <a:solidFill>
                                    <a:srgbClr val="0000FF"/>
                                  </a:solidFill>
                                  <a:latin typeface="Cambria Math"/>
                                  <a:cs typeface="Times New Roman" panose="02020603050405020304" pitchFamily="18" charset="0"/>
                                </a:rPr>
                                <m:t>cos</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r>
                            <a:rPr lang="en-US" altLang="zh-TW" sz="3200" b="1" i="1" dirty="0" smtClean="0">
                              <a:solidFill>
                                <a:srgbClr val="0000FF"/>
                              </a:solidFill>
                              <a:latin typeface="Cambria Math"/>
                              <a:cs typeface="Times New Roman" panose="02020603050405020304" pitchFamily="18" charset="0"/>
                            </a:rPr>
                            <m:t>+</m:t>
                          </m:r>
                          <m:r>
                            <m:rPr>
                              <m:nor/>
                            </m:rPr>
                            <a:rPr lang="en-US" sz="32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3200" b="1" i="1" dirty="0" smtClean="0">
                                  <a:solidFill>
                                    <a:srgbClr val="0000FF"/>
                                  </a:solidFill>
                                  <a:latin typeface="Cambria Math"/>
                                  <a:cs typeface="Times New Roman" panose="02020603050405020304" pitchFamily="18" charset="0"/>
                                </a:rPr>
                              </m:ctrlPr>
                            </m:funcPr>
                            <m:fName>
                              <m:r>
                                <m:rPr>
                                  <m:sty m:val="p"/>
                                </m:rPr>
                                <a:rPr lang="en-US" altLang="zh-TW" sz="3200" b="0" i="0" dirty="0" smtClean="0">
                                  <a:solidFill>
                                    <a:srgbClr val="0000FF"/>
                                  </a:solidFill>
                                  <a:latin typeface="Cambria Math"/>
                                  <a:cs typeface="Times New Roman" panose="02020603050405020304" pitchFamily="18" charset="0"/>
                                </a:rPr>
                                <m:t>sin</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e>
                      </m:d>
                    </m:oMath>
                  </m:oMathPara>
                </a14:m>
                <a:endParaRPr lang="en-US" altLang="zh-TW" sz="3200"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r>
                  <a:rPr lang="en-US" altLang="zh-TW" sz="3200" dirty="0">
                    <a:solidFill>
                      <a:srgbClr val="002060"/>
                    </a:solidFill>
                    <a:latin typeface="Times New Roman" panose="02020603050405020304" pitchFamily="18" charset="0"/>
                    <a:cs typeface="Times New Roman" panose="02020603050405020304" pitchFamily="18" charset="0"/>
                  </a:rPr>
                  <a:t>Similarly, when r = λ − µ</a:t>
                </a:r>
                <a:r>
                  <a:rPr lang="en-US" altLang="zh-TW" sz="3200" dirty="0" err="1">
                    <a:solidFill>
                      <a:srgbClr val="002060"/>
                    </a:solidFill>
                    <a:latin typeface="Times New Roman" panose="02020603050405020304" pitchFamily="18" charset="0"/>
                    <a:cs typeface="Times New Roman" panose="02020603050405020304" pitchFamily="18" charset="0"/>
                  </a:rPr>
                  <a:t>i</a:t>
                </a:r>
                <a:r>
                  <a:rPr lang="en-US" altLang="zh-TW" sz="3200" dirty="0">
                    <a:solidFill>
                      <a:srgbClr val="002060"/>
                    </a:solidFill>
                    <a:latin typeface="Times New Roman" panose="02020603050405020304" pitchFamily="18" charset="0"/>
                    <a:cs typeface="Times New Roman" panose="02020603050405020304" pitchFamily="18" charset="0"/>
                  </a:rPr>
                  <a:t> , </a:t>
                </a:r>
                <a14:m>
                  <m:oMath xmlns:m="http://schemas.openxmlformats.org/officeDocument/2006/math">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a:rPr lang="en-US" altLang="zh-TW" sz="3200" b="1" i="1" dirty="0">
                            <a:solidFill>
                              <a:srgbClr val="FF0066"/>
                            </a:solidFill>
                            <a:latin typeface="Cambria Math"/>
                            <a:cs typeface="Times New Roman" panose="02020603050405020304" pitchFamily="18" charset="0"/>
                          </a:rPr>
                          <m:t>𝒓</m:t>
                        </m:r>
                        <m:r>
                          <a:rPr lang="en-US" altLang="zh-TW" sz="3200" b="1" i="1" dirty="0">
                            <a:solidFill>
                              <a:srgbClr val="FF0066"/>
                            </a:solidFill>
                            <a:latin typeface="Cambria Math"/>
                            <a:cs typeface="Times New Roman" panose="02020603050405020304" pitchFamily="18" charset="0"/>
                          </a:rPr>
                          <m:t>𝒙</m:t>
                        </m:r>
                      </m:sup>
                    </m:sSup>
                    <m:r>
                      <a:rPr lang="en-US" altLang="zh-TW" sz="3200" b="1" i="1" dirty="0">
                        <a:solidFill>
                          <a:srgbClr val="FF0066"/>
                        </a:solidFill>
                        <a:latin typeface="Cambria Math"/>
                        <a:cs typeface="Times New Roman" panose="02020603050405020304" pitchFamily="18" charset="0"/>
                      </a:rPr>
                      <m:t> </m:t>
                    </m:r>
                  </m:oMath>
                </a14:m>
                <a:r>
                  <a:rPr lang="en-US" altLang="zh-TW" sz="3200" dirty="0" smtClean="0">
                    <a:solidFill>
                      <a:srgbClr val="002060"/>
                    </a:solidFill>
                    <a:latin typeface="Times New Roman" panose="02020603050405020304" pitchFamily="18" charset="0"/>
                    <a:cs typeface="Times New Roman" panose="02020603050405020304" pitchFamily="18" charset="0"/>
                  </a:rPr>
                  <a:t>becomes</a:t>
                </a:r>
              </a:p>
              <a:p>
                <a:pPr marL="0" indent="0" algn="just">
                  <a:lnSpc>
                    <a:spcPct val="150000"/>
                  </a:lnSpc>
                  <a:buNone/>
                </a:pPr>
                <a14:m>
                  <m:oMathPara xmlns:m="http://schemas.openxmlformats.org/officeDocument/2006/math">
                    <m:oMathParaPr>
                      <m:jc m:val="centerGroup"/>
                    </m:oMathParaPr>
                    <m:oMath xmlns:m="http://schemas.openxmlformats.org/officeDocument/2006/math">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a:rPr lang="en-US" altLang="zh-TW" sz="3000" b="1" i="1" dirty="0">
                              <a:solidFill>
                                <a:srgbClr val="FF0066"/>
                              </a:solidFill>
                              <a:latin typeface="Cambria Math"/>
                              <a:cs typeface="Times New Roman" panose="02020603050405020304" pitchFamily="18" charset="0"/>
                            </a:rPr>
                            <m:t>𝒓𝒙</m:t>
                          </m:r>
                        </m:sup>
                      </m:sSup>
                      <m:r>
                        <a:rPr lang="en-US" altLang="zh-TW" sz="3000" b="1" i="1" dirty="0">
                          <a:solidFill>
                            <a:srgbClr val="FF0066"/>
                          </a:solidFill>
                          <a:latin typeface="Cambria Math"/>
                          <a:cs typeface="Times New Roman" panose="02020603050405020304" pitchFamily="18" charset="0"/>
                        </a:rPr>
                        <m:t>=</m:t>
                      </m:r>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a:rPr lang="en-US" altLang="zh-TW" sz="3000" b="1" i="1" dirty="0">
                              <a:solidFill>
                                <a:srgbClr val="FF0066"/>
                              </a:solidFill>
                              <a:latin typeface="Cambria Math"/>
                              <a:cs typeface="Times New Roman" panose="02020603050405020304" pitchFamily="18" charset="0"/>
                            </a:rPr>
                            <m:t>(</m:t>
                          </m:r>
                          <m:r>
                            <m:rPr>
                              <m:nor/>
                            </m:rPr>
                            <a:rPr lang="en-US" sz="3000" b="1" dirty="0">
                              <a:solidFill>
                                <a:srgbClr val="002060"/>
                              </a:solidFill>
                              <a:latin typeface="Times New Roman" panose="02020603050405020304" pitchFamily="18" charset="0"/>
                              <a:cs typeface="Times New Roman" panose="02020603050405020304" pitchFamily="18" charset="0"/>
                            </a:rPr>
                            <m:t>λ</m:t>
                          </m:r>
                          <m:r>
                            <m:rPr>
                              <m:nor/>
                            </m:rPr>
                            <a:rPr lang="en-US" sz="3000" b="1" dirty="0">
                              <a:solidFill>
                                <a:srgbClr val="002060"/>
                              </a:solidFill>
                              <a:latin typeface="Times New Roman" panose="02020603050405020304" pitchFamily="18" charset="0"/>
                              <a:cs typeface="Times New Roman" panose="02020603050405020304" pitchFamily="18" charset="0"/>
                            </a:rPr>
                            <m:t> - </m:t>
                          </m:r>
                          <m:r>
                            <m:rPr>
                              <m:nor/>
                            </m:rPr>
                            <a:rPr lang="en-US" sz="3000" b="1" dirty="0">
                              <a:solidFill>
                                <a:srgbClr val="002060"/>
                              </a:solidFill>
                              <a:latin typeface="Times New Roman" panose="02020603050405020304" pitchFamily="18" charset="0"/>
                              <a:cs typeface="Times New Roman" panose="02020603050405020304" pitchFamily="18" charset="0"/>
                            </a:rPr>
                            <m:t>µ</m:t>
                          </m:r>
                          <m:r>
                            <m:rPr>
                              <m:nor/>
                            </m:rPr>
                            <a:rPr lang="en-US" sz="3000" b="1" dirty="0">
                              <a:solidFill>
                                <a:srgbClr val="002060"/>
                              </a:solidFill>
                              <a:latin typeface="Times New Roman" panose="02020603050405020304" pitchFamily="18" charset="0"/>
                              <a:cs typeface="Times New Roman" panose="02020603050405020304" pitchFamily="18" charset="0"/>
                            </a:rPr>
                            <m:t>i</m:t>
                          </m:r>
                          <m:r>
                            <a:rPr lang="en-US" sz="3000" b="1" i="1" dirty="0">
                              <a:solidFill>
                                <a:srgbClr val="002060"/>
                              </a:solidFill>
                              <a:latin typeface="Cambria Math"/>
                              <a:cs typeface="Times New Roman" panose="02020603050405020304" pitchFamily="18" charset="0"/>
                            </a:rPr>
                            <m:t>)</m:t>
                          </m:r>
                          <m:r>
                            <a:rPr lang="en-US" altLang="zh-TW" sz="3000" b="1" i="1" dirty="0">
                              <a:solidFill>
                                <a:srgbClr val="FF0066"/>
                              </a:solidFill>
                              <a:latin typeface="Cambria Math"/>
                              <a:cs typeface="Times New Roman" panose="02020603050405020304" pitchFamily="18" charset="0"/>
                            </a:rPr>
                            <m:t>𝒙</m:t>
                          </m:r>
                        </m:sup>
                      </m:sSup>
                      <m:r>
                        <a:rPr lang="en-US" altLang="zh-TW" sz="3000" b="1" i="1" dirty="0">
                          <a:solidFill>
                            <a:srgbClr val="FF0066"/>
                          </a:solidFill>
                          <a:latin typeface="Cambria Math"/>
                          <a:cs typeface="Times New Roman" panose="02020603050405020304" pitchFamily="18" charset="0"/>
                        </a:rPr>
                        <m:t>=</m:t>
                      </m:r>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m:rPr>
                              <m:nor/>
                            </m:rPr>
                            <a:rPr lang="en-US" sz="3000" b="1" dirty="0">
                              <a:solidFill>
                                <a:srgbClr val="002060"/>
                              </a:solidFill>
                              <a:latin typeface="Times New Roman" panose="02020603050405020304" pitchFamily="18" charset="0"/>
                              <a:cs typeface="Times New Roman" panose="02020603050405020304" pitchFamily="18" charset="0"/>
                            </a:rPr>
                            <m:t>λ</m:t>
                          </m:r>
                          <m:r>
                            <a:rPr lang="en-US" altLang="zh-TW" sz="3000" b="1" i="1" dirty="0">
                              <a:solidFill>
                                <a:srgbClr val="FF0066"/>
                              </a:solidFill>
                              <a:latin typeface="Cambria Math"/>
                              <a:cs typeface="Times New Roman" panose="02020603050405020304" pitchFamily="18" charset="0"/>
                            </a:rPr>
                            <m:t>𝒙</m:t>
                          </m:r>
                        </m:sup>
                      </m:sSup>
                      <m:r>
                        <a:rPr lang="en-US" altLang="zh-TW" sz="3000" b="1" i="1" dirty="0">
                          <a:solidFill>
                            <a:srgbClr val="FF0066"/>
                          </a:solidFill>
                          <a:latin typeface="Cambria Math"/>
                          <a:cs typeface="Times New Roman" panose="02020603050405020304" pitchFamily="18" charset="0"/>
                        </a:rPr>
                        <m:t>  </m:t>
                      </m:r>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a:rPr lang="en-US" altLang="zh-TW" sz="3000" b="1" i="1" dirty="0" smtClean="0">
                              <a:solidFill>
                                <a:srgbClr val="002060"/>
                              </a:solidFill>
                              <a:latin typeface="Cambria Math"/>
                              <a:cs typeface="Times New Roman" panose="02020603050405020304" pitchFamily="18" charset="0"/>
                            </a:rPr>
                            <m:t>−</m:t>
                          </m:r>
                          <m:r>
                            <m:rPr>
                              <m:nor/>
                            </m:rPr>
                            <a:rPr lang="en-US" sz="3000" b="1" dirty="0">
                              <a:solidFill>
                                <a:srgbClr val="002060"/>
                              </a:solidFill>
                              <a:latin typeface="Times New Roman" panose="02020603050405020304" pitchFamily="18" charset="0"/>
                              <a:cs typeface="Times New Roman" panose="02020603050405020304" pitchFamily="18" charset="0"/>
                            </a:rPr>
                            <m:t>µ</m:t>
                          </m:r>
                          <m:r>
                            <m:rPr>
                              <m:nor/>
                            </m:rPr>
                            <a:rPr lang="en-US" sz="3000" b="1" dirty="0">
                              <a:solidFill>
                                <a:srgbClr val="002060"/>
                              </a:solidFill>
                              <a:latin typeface="Times New Roman" panose="02020603050405020304" pitchFamily="18" charset="0"/>
                              <a:cs typeface="Times New Roman" panose="02020603050405020304" pitchFamily="18" charset="0"/>
                            </a:rPr>
                            <m:t>i</m:t>
                          </m:r>
                          <m:r>
                            <a:rPr lang="en-US" altLang="zh-TW" sz="3000" b="1" i="1" dirty="0">
                              <a:solidFill>
                                <a:srgbClr val="FF0066"/>
                              </a:solidFill>
                              <a:latin typeface="Cambria Math"/>
                              <a:cs typeface="Times New Roman" panose="02020603050405020304" pitchFamily="18" charset="0"/>
                            </a:rPr>
                            <m:t>𝒙</m:t>
                          </m:r>
                        </m:sup>
                      </m:sSup>
                      <m:r>
                        <a:rPr lang="en-US" altLang="zh-TW" sz="3000" b="1" i="1" dirty="0">
                          <a:solidFill>
                            <a:srgbClr val="FF0066"/>
                          </a:solidFill>
                          <a:latin typeface="Cambria Math"/>
                          <a:cs typeface="Times New Roman" panose="02020603050405020304" pitchFamily="18" charset="0"/>
                        </a:rPr>
                        <m:t>=</m:t>
                      </m:r>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m:rPr>
                              <m:nor/>
                            </m:rPr>
                            <a:rPr lang="en-US" sz="3000" b="1" dirty="0">
                              <a:solidFill>
                                <a:srgbClr val="002060"/>
                              </a:solidFill>
                              <a:latin typeface="Times New Roman" panose="02020603050405020304" pitchFamily="18" charset="0"/>
                              <a:cs typeface="Times New Roman" panose="02020603050405020304" pitchFamily="18" charset="0"/>
                            </a:rPr>
                            <m:t>λ</m:t>
                          </m:r>
                          <m:r>
                            <a:rPr lang="en-US" altLang="zh-TW" sz="3000" b="1" i="1" dirty="0">
                              <a:solidFill>
                                <a:srgbClr val="FF0066"/>
                              </a:solidFill>
                              <a:latin typeface="Cambria Math"/>
                              <a:cs typeface="Times New Roman" panose="02020603050405020304" pitchFamily="18" charset="0"/>
                            </a:rPr>
                            <m:t>𝒙</m:t>
                          </m:r>
                        </m:sup>
                      </m:sSup>
                      <m:d>
                        <m:dPr>
                          <m:ctrlPr>
                            <a:rPr lang="en-US" altLang="zh-TW" sz="3000" b="1" i="1" dirty="0">
                              <a:solidFill>
                                <a:srgbClr val="0000FF"/>
                              </a:solidFill>
                              <a:latin typeface="Cambria Math"/>
                              <a:cs typeface="Times New Roman" panose="02020603050405020304" pitchFamily="18" charset="0"/>
                            </a:rPr>
                          </m:ctrlPr>
                        </m:dPr>
                        <m:e>
                          <m:func>
                            <m:funcPr>
                              <m:ctrlPr>
                                <a:rPr lang="en-US" altLang="zh-TW" sz="3000" b="1" i="1" dirty="0">
                                  <a:solidFill>
                                    <a:srgbClr val="0000FF"/>
                                  </a:solidFill>
                                  <a:latin typeface="Cambria Math"/>
                                  <a:cs typeface="Times New Roman" panose="02020603050405020304" pitchFamily="18" charset="0"/>
                                </a:rPr>
                              </m:ctrlPr>
                            </m:funcPr>
                            <m:fName>
                              <m:r>
                                <m:rPr>
                                  <m:sty m:val="p"/>
                                </m:rPr>
                                <a:rPr lang="en-US" altLang="zh-TW" sz="3000" dirty="0">
                                  <a:solidFill>
                                    <a:srgbClr val="0000FF"/>
                                  </a:solidFill>
                                  <a:latin typeface="Cambria Math"/>
                                  <a:cs typeface="Times New Roman" panose="02020603050405020304" pitchFamily="18" charset="0"/>
                                </a:rPr>
                                <m:t>cos</m:t>
                              </m:r>
                              <m:r>
                                <a:rPr lang="en-US" altLang="zh-TW" sz="3000" b="0" i="1" dirty="0" smtClean="0">
                                  <a:solidFill>
                                    <a:srgbClr val="0000FF"/>
                                  </a:solidFill>
                                  <a:latin typeface="Cambria Math"/>
                                  <a:cs typeface="Times New Roman" panose="02020603050405020304" pitchFamily="18" charset="0"/>
                                </a:rPr>
                                <m:t>(</m:t>
                              </m:r>
                              <m:r>
                                <a:rPr lang="en-US" altLang="zh-TW" sz="3000" b="0" i="1" dirty="0" smtClean="0">
                                  <a:solidFill>
                                    <a:srgbClr val="002060"/>
                                  </a:solidFill>
                                  <a:latin typeface="Cambria Math"/>
                                  <a:cs typeface="Times New Roman" panose="02020603050405020304" pitchFamily="18" charset="0"/>
                                </a:rPr>
                                <m:t>−</m:t>
                              </m:r>
                            </m:fName>
                            <m:e>
                              <m:r>
                                <m:rPr>
                                  <m:nor/>
                                </m:rPr>
                                <a:rPr lang="en-US" sz="3000" b="1" dirty="0">
                                  <a:solidFill>
                                    <a:srgbClr val="002060"/>
                                  </a:solidFill>
                                  <a:latin typeface="Times New Roman" panose="02020603050405020304" pitchFamily="18" charset="0"/>
                                  <a:cs typeface="Times New Roman" panose="02020603050405020304" pitchFamily="18" charset="0"/>
                                </a:rPr>
                                <m:t>µ</m:t>
                              </m:r>
                              <m:r>
                                <a:rPr lang="en-US" altLang="zh-TW" sz="3000" b="1" i="1" dirty="0">
                                  <a:solidFill>
                                    <a:srgbClr val="FF0066"/>
                                  </a:solidFill>
                                  <a:latin typeface="Cambria Math"/>
                                  <a:cs typeface="Times New Roman" panose="02020603050405020304" pitchFamily="18" charset="0"/>
                                </a:rPr>
                                <m:t>𝒙</m:t>
                              </m:r>
                              <m:r>
                                <a:rPr lang="en-US" altLang="zh-TW" sz="3000" b="1" i="1" dirty="0" smtClean="0">
                                  <a:solidFill>
                                    <a:srgbClr val="0000FF"/>
                                  </a:solidFill>
                                  <a:latin typeface="Cambria Math"/>
                                  <a:cs typeface="Times New Roman" panose="02020603050405020304" pitchFamily="18" charset="0"/>
                                </a:rPr>
                                <m:t>)</m:t>
                              </m:r>
                            </m:e>
                          </m:func>
                          <m:r>
                            <a:rPr lang="en-US" altLang="zh-TW" sz="3000" b="1" i="1" dirty="0">
                              <a:solidFill>
                                <a:srgbClr val="0000FF"/>
                              </a:solidFill>
                              <a:latin typeface="Cambria Math"/>
                              <a:cs typeface="Times New Roman" panose="02020603050405020304" pitchFamily="18" charset="0"/>
                            </a:rPr>
                            <m:t>+</m:t>
                          </m:r>
                          <m:r>
                            <m:rPr>
                              <m:nor/>
                            </m:rPr>
                            <a:rPr lang="en-US" sz="30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3000" b="1" i="1" dirty="0">
                                  <a:solidFill>
                                    <a:srgbClr val="0000FF"/>
                                  </a:solidFill>
                                  <a:latin typeface="Cambria Math"/>
                                  <a:cs typeface="Times New Roman" panose="02020603050405020304" pitchFamily="18" charset="0"/>
                                </a:rPr>
                              </m:ctrlPr>
                            </m:funcPr>
                            <m:fName>
                              <m:r>
                                <m:rPr>
                                  <m:sty m:val="p"/>
                                </m:rPr>
                                <a:rPr lang="en-US" altLang="zh-TW" sz="3000" dirty="0">
                                  <a:solidFill>
                                    <a:srgbClr val="0000FF"/>
                                  </a:solidFill>
                                  <a:latin typeface="Cambria Math"/>
                                  <a:cs typeface="Times New Roman" panose="02020603050405020304" pitchFamily="18" charset="0"/>
                                </a:rPr>
                                <m:t>sin</m:t>
                              </m:r>
                            </m:fName>
                            <m:e>
                              <m:r>
                                <a:rPr lang="en-US" altLang="zh-TW" sz="3000" b="0" i="1" dirty="0" smtClean="0">
                                  <a:solidFill>
                                    <a:srgbClr val="0000FF"/>
                                  </a:solidFill>
                                  <a:latin typeface="Cambria Math"/>
                                  <a:cs typeface="Times New Roman" panose="02020603050405020304" pitchFamily="18" charset="0"/>
                                </a:rPr>
                                <m:t>(−</m:t>
                              </m:r>
                              <m:r>
                                <m:rPr>
                                  <m:nor/>
                                </m:rPr>
                                <a:rPr lang="en-US" sz="3000" b="1" dirty="0">
                                  <a:solidFill>
                                    <a:srgbClr val="002060"/>
                                  </a:solidFill>
                                  <a:latin typeface="Times New Roman" panose="02020603050405020304" pitchFamily="18" charset="0"/>
                                  <a:cs typeface="Times New Roman" panose="02020603050405020304" pitchFamily="18" charset="0"/>
                                </a:rPr>
                                <m:t>µ</m:t>
                              </m:r>
                              <m:r>
                                <a:rPr lang="en-US" altLang="zh-TW" sz="3000" b="1" i="1" dirty="0">
                                  <a:solidFill>
                                    <a:srgbClr val="FF0066"/>
                                  </a:solidFill>
                                  <a:latin typeface="Cambria Math"/>
                                  <a:cs typeface="Times New Roman" panose="02020603050405020304" pitchFamily="18" charset="0"/>
                                </a:rPr>
                                <m:t>𝒙</m:t>
                              </m:r>
                              <m:r>
                                <a:rPr lang="en-US" altLang="zh-TW" sz="3000" b="1" i="1" dirty="0" smtClean="0">
                                  <a:solidFill>
                                    <a:srgbClr val="0000FF"/>
                                  </a:solidFill>
                                  <a:latin typeface="Cambria Math"/>
                                  <a:cs typeface="Times New Roman" panose="02020603050405020304" pitchFamily="18" charset="0"/>
                                </a:rPr>
                                <m:t>)</m:t>
                              </m:r>
                            </m:e>
                          </m:func>
                        </m:e>
                      </m:d>
                    </m:oMath>
                  </m:oMathPara>
                </a14:m>
                <a:endParaRPr lang="en-US" altLang="zh-TW" sz="3000" dirty="0">
                  <a:solidFill>
                    <a:srgbClr val="002060"/>
                  </a:solidFill>
                  <a:latin typeface="Times New Roman" panose="02020603050405020304" pitchFamily="18" charset="0"/>
                  <a:cs typeface="Times New Roman" panose="02020603050405020304" pitchFamily="18" charset="0"/>
                </a:endParaRPr>
              </a:p>
              <a:p>
                <a:pPr marL="914400" indent="0" algn="just">
                  <a:lnSpc>
                    <a:spcPct val="150000"/>
                  </a:lnSpc>
                  <a:buNone/>
                </a:pPr>
                <a14:m>
                  <m:oMath xmlns:m="http://schemas.openxmlformats.org/officeDocument/2006/math">
                    <m:r>
                      <a:rPr lang="en-US" altLang="zh-TW" sz="3200" b="1" i="1" dirty="0" smtClean="0">
                        <a:solidFill>
                          <a:srgbClr val="FF0066"/>
                        </a:solidFill>
                        <a:latin typeface="Cambria Math"/>
                        <a:cs typeface="Times New Roman" panose="02020603050405020304" pitchFamily="18" charset="0"/>
                      </a:rPr>
                      <m:t>=</m:t>
                    </m:r>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d>
                      <m:dPr>
                        <m:ctrlPr>
                          <a:rPr lang="en-US" altLang="zh-TW" sz="3200" b="1" i="1" dirty="0">
                            <a:solidFill>
                              <a:srgbClr val="0000FF"/>
                            </a:solidFill>
                            <a:latin typeface="Cambria Math"/>
                            <a:cs typeface="Times New Roman" panose="02020603050405020304" pitchFamily="18" charset="0"/>
                          </a:rPr>
                        </m:ctrlPr>
                      </m:dPr>
                      <m:e>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cos</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r>
                          <a:rPr lang="en-US" altLang="zh-TW" sz="3200" b="1" i="1" dirty="0" smtClean="0">
                            <a:solidFill>
                              <a:srgbClr val="0000FF"/>
                            </a:solidFill>
                            <a:latin typeface="Cambria Math"/>
                            <a:cs typeface="Times New Roman" panose="02020603050405020304" pitchFamily="18" charset="0"/>
                          </a:rPr>
                          <m:t>−</m:t>
                        </m:r>
                        <m:r>
                          <m:rPr>
                            <m:nor/>
                          </m:rPr>
                          <a:rPr lang="en-US" sz="32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sin</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e>
                    </m:d>
                  </m:oMath>
                </a14:m>
                <a:r>
                  <a:rPr lang="en-US" altLang="zh-TW" sz="3200" dirty="0" smtClean="0">
                    <a:solidFill>
                      <a:srgbClr val="002060"/>
                    </a:solidFill>
                    <a:latin typeface="Times New Roman" panose="02020603050405020304" pitchFamily="18" charset="0"/>
                    <a:cs typeface="Times New Roman" panose="02020603050405020304" pitchFamily="18" charset="0"/>
                  </a:rPr>
                  <a:t> </a:t>
                </a:r>
                <a:endParaRPr lang="en-US" altLang="zh-TW" sz="32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514" t="-1106"/>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13</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3001521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buNone/>
                </a:pPr>
                <a:r>
                  <a:rPr lang="en-US" sz="2800" dirty="0">
                    <a:solidFill>
                      <a:srgbClr val="002060"/>
                    </a:solidFill>
                    <a:latin typeface="Times New Roman" panose="02020603050405020304" pitchFamily="18" charset="0"/>
                    <a:cs typeface="Times New Roman" panose="02020603050405020304" pitchFamily="18" charset="0"/>
                  </a:rPr>
                  <a:t>Hence, the general solution found above is then </a:t>
                </a:r>
                <a:endParaRPr lang="en-US" altLang="zh-TW" sz="2800" dirty="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r>
                        <a:rPr lang="en-US" sz="3200" b="1" i="1">
                          <a:solidFill>
                            <a:srgbClr val="0000FF"/>
                          </a:solidFill>
                          <a:latin typeface="Cambria Math"/>
                          <a:cs typeface="Times New Roman" panose="02020603050405020304" pitchFamily="18" charset="0"/>
                        </a:rPr>
                        <m:t>𝒚</m:t>
                      </m:r>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𝟏</m:t>
                          </m:r>
                        </m:sub>
                      </m:sSub>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d>
                        <m:dPr>
                          <m:ctrlPr>
                            <a:rPr lang="en-US" altLang="zh-TW" sz="3200" b="1" i="1" dirty="0">
                              <a:solidFill>
                                <a:srgbClr val="0000FF"/>
                              </a:solidFill>
                              <a:latin typeface="Cambria Math"/>
                              <a:cs typeface="Times New Roman" panose="02020603050405020304" pitchFamily="18" charset="0"/>
                            </a:rPr>
                          </m:ctrlPr>
                        </m:dPr>
                        <m:e>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cos</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r>
                            <a:rPr lang="en-US" altLang="zh-TW" sz="3200" b="1" i="1" dirty="0">
                              <a:solidFill>
                                <a:srgbClr val="0000FF"/>
                              </a:solidFill>
                              <a:latin typeface="Cambria Math"/>
                              <a:cs typeface="Times New Roman" panose="02020603050405020304" pitchFamily="18" charset="0"/>
                            </a:rPr>
                            <m:t>+</m:t>
                          </m:r>
                          <m:r>
                            <m:rPr>
                              <m:nor/>
                            </m:rPr>
                            <a:rPr lang="en-US" sz="32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sin</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e>
                      </m:d>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𝟐</m:t>
                          </m:r>
                        </m:sub>
                      </m:sSub>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d>
                        <m:dPr>
                          <m:ctrlPr>
                            <a:rPr lang="en-US" altLang="zh-TW" sz="3200" b="1" i="1" dirty="0">
                              <a:solidFill>
                                <a:srgbClr val="0000FF"/>
                              </a:solidFill>
                              <a:latin typeface="Cambria Math"/>
                              <a:cs typeface="Times New Roman" panose="02020603050405020304" pitchFamily="18" charset="0"/>
                            </a:rPr>
                          </m:ctrlPr>
                        </m:dPr>
                        <m:e>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cos</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r>
                            <a:rPr lang="en-US" altLang="zh-TW" sz="3200" b="1" i="1" dirty="0">
                              <a:solidFill>
                                <a:srgbClr val="0000FF"/>
                              </a:solidFill>
                              <a:latin typeface="Cambria Math"/>
                              <a:cs typeface="Times New Roman" panose="02020603050405020304" pitchFamily="18" charset="0"/>
                            </a:rPr>
                            <m:t>−</m:t>
                          </m:r>
                          <m:r>
                            <m:rPr>
                              <m:nor/>
                            </m:rPr>
                            <a:rPr lang="en-US" sz="32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sin</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e>
                      </m:d>
                    </m:oMath>
                  </m:oMathPara>
                </a14:m>
                <a:endParaRPr lang="en-US" sz="3200" b="1"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altLang="zh-TW" sz="2800" dirty="0">
                    <a:solidFill>
                      <a:srgbClr val="002060"/>
                    </a:solidFill>
                    <a:latin typeface="Times New Roman" panose="02020603050405020304" pitchFamily="18" charset="0"/>
                    <a:cs typeface="Times New Roman" panose="02020603050405020304" pitchFamily="18" charset="0"/>
                  </a:rPr>
                  <a:t>However, this general solution is a complex-valued function (meaning that, given a real number t, the value of the function y(t) could be complex). It represents the general form of all particular solutions with either real or complex number coefficients.  What we seek here, instead, is a real-valued expression that gives only the set of all particular solutions with real number coefficients only. </a:t>
                </a: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t="-1106"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14</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159634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fontScale="92500"/>
              </a:bodyPr>
              <a:lstStyle/>
              <a:p>
                <a:pPr marL="0" indent="0" algn="just">
                  <a:buNone/>
                </a:pPr>
                <a:r>
                  <a:rPr lang="en-US" sz="2800" dirty="0" smtClean="0">
                    <a:solidFill>
                      <a:srgbClr val="002060"/>
                    </a:solidFill>
                    <a:latin typeface="Times New Roman" panose="02020603050405020304" pitchFamily="18" charset="0"/>
                    <a:cs typeface="Times New Roman" panose="02020603050405020304" pitchFamily="18" charset="0"/>
                  </a:rPr>
                  <a:t> Now, we keep </a:t>
                </a:r>
                <a:r>
                  <a:rPr lang="en-US" sz="2800" dirty="0">
                    <a:solidFill>
                      <a:srgbClr val="002060"/>
                    </a:solidFill>
                    <a:latin typeface="Times New Roman" panose="02020603050405020304" pitchFamily="18" charset="0"/>
                    <a:cs typeface="Times New Roman" panose="02020603050405020304" pitchFamily="18" charset="0"/>
                  </a:rPr>
                  <a:t>only those whose coefficients are real numbers. </a:t>
                </a:r>
                <a:endParaRPr lang="en-US" sz="2800"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𝒖</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𝒙</m:t>
                      </m:r>
                      <m:r>
                        <a:rPr lang="en-US" sz="2800" b="1" i="1" smtClean="0">
                          <a:solidFill>
                            <a:srgbClr val="0000FF"/>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cos</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oMath>
                  </m:oMathPara>
                </a14:m>
                <a:endParaRPr lang="en-US" sz="2800" b="1"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𝒗</m:t>
                      </m:r>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𝒙</m:t>
                      </m:r>
                      <m:r>
                        <a:rPr lang="en-US" sz="2800" b="1" i="1">
                          <a:solidFill>
                            <a:srgbClr val="0000FF"/>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b="0" i="0" dirty="0" smtClean="0">
                              <a:solidFill>
                                <a:srgbClr val="0000FF"/>
                              </a:solidFill>
                              <a:latin typeface="Cambria Math"/>
                              <a:cs typeface="Times New Roman" panose="02020603050405020304" pitchFamily="18" charset="0"/>
                            </a:rPr>
                            <m:t>sin</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oMath>
                  </m:oMathPara>
                </a14:m>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altLang="zh-TW" sz="2800" dirty="0">
                    <a:solidFill>
                      <a:srgbClr val="002060"/>
                    </a:solidFill>
                    <a:latin typeface="Times New Roman" panose="02020603050405020304" pitchFamily="18" charset="0"/>
                    <a:cs typeface="Times New Roman" panose="02020603050405020304" pitchFamily="18" charset="0"/>
                  </a:rPr>
                  <a:t>It is easy to verify that both </a:t>
                </a:r>
                <a:r>
                  <a:rPr lang="en-US" altLang="zh-TW" sz="2800" dirty="0">
                    <a:solidFill>
                      <a:srgbClr val="0000FF"/>
                    </a:solidFill>
                    <a:latin typeface="Times New Roman" panose="02020603050405020304" pitchFamily="18" charset="0"/>
                    <a:cs typeface="Times New Roman" panose="02020603050405020304" pitchFamily="18" charset="0"/>
                  </a:rPr>
                  <a:t>u</a:t>
                </a:r>
                <a:r>
                  <a:rPr lang="en-US" altLang="zh-TW" sz="2800" dirty="0">
                    <a:solidFill>
                      <a:srgbClr val="002060"/>
                    </a:solidFill>
                    <a:latin typeface="Times New Roman" panose="02020603050405020304" pitchFamily="18" charset="0"/>
                    <a:cs typeface="Times New Roman" panose="02020603050405020304" pitchFamily="18" charset="0"/>
                  </a:rPr>
                  <a:t> and </a:t>
                </a:r>
                <a:r>
                  <a:rPr lang="en-US" altLang="zh-TW" sz="2800" dirty="0">
                    <a:solidFill>
                      <a:srgbClr val="0000FF"/>
                    </a:solidFill>
                    <a:latin typeface="Times New Roman" panose="02020603050405020304" pitchFamily="18" charset="0"/>
                    <a:cs typeface="Times New Roman" panose="02020603050405020304" pitchFamily="18" charset="0"/>
                  </a:rPr>
                  <a:t>v</a:t>
                </a:r>
                <a:r>
                  <a:rPr lang="en-US" altLang="zh-TW" sz="2800" dirty="0">
                    <a:solidFill>
                      <a:srgbClr val="002060"/>
                    </a:solidFill>
                    <a:latin typeface="Times New Roman" panose="02020603050405020304" pitchFamily="18" charset="0"/>
                    <a:cs typeface="Times New Roman" panose="02020603050405020304" pitchFamily="18" charset="0"/>
                  </a:rPr>
                  <a:t> satisfy the differential equation (one way to see this is to observe that </a:t>
                </a:r>
                <a:r>
                  <a:rPr lang="en-US" altLang="zh-TW" sz="2800" dirty="0">
                    <a:solidFill>
                      <a:srgbClr val="0000FF"/>
                    </a:solidFill>
                    <a:latin typeface="Times New Roman" panose="02020603050405020304" pitchFamily="18" charset="0"/>
                    <a:cs typeface="Times New Roman" panose="02020603050405020304" pitchFamily="18" charset="0"/>
                  </a:rPr>
                  <a:t>u</a:t>
                </a:r>
                <a:r>
                  <a:rPr lang="en-US" altLang="zh-TW" sz="2800" dirty="0">
                    <a:solidFill>
                      <a:srgbClr val="002060"/>
                    </a:solidFill>
                    <a:latin typeface="Times New Roman" panose="02020603050405020304" pitchFamily="18" charset="0"/>
                    <a:cs typeface="Times New Roman" panose="02020603050405020304" pitchFamily="18" charset="0"/>
                  </a:rPr>
                  <a:t> can be obtain from the complex-valued general solution by </a:t>
                </a:r>
                <a:r>
                  <a:rPr lang="en-US" altLang="zh-TW" sz="2800" dirty="0" smtClean="0">
                    <a:solidFill>
                      <a:srgbClr val="002060"/>
                    </a:solidFill>
                    <a:latin typeface="Times New Roman" panose="02020603050405020304" pitchFamily="18" charset="0"/>
                    <a:cs typeface="Times New Roman" panose="02020603050405020304" pitchFamily="18" charset="0"/>
                  </a:rPr>
                  <a:t>setting </a:t>
                </a:r>
                <a14:m>
                  <m:oMath xmlns:m="http://schemas.openxmlformats.org/officeDocument/2006/math">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r>
                      <a:rPr lang="en-US" sz="2800" b="1" i="1" smtClean="0">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smtClean="0">
                            <a:solidFill>
                              <a:srgbClr val="0000FF"/>
                            </a:solidFill>
                            <a:latin typeface="Cambria Math"/>
                            <a:cs typeface="Times New Roman" panose="02020603050405020304" pitchFamily="18" charset="0"/>
                          </a:rPr>
                          <m:t>𝟐</m:t>
                        </m:r>
                      </m:sub>
                    </m:sSub>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𝟏</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𝟐</m:t>
                    </m:r>
                  </m:oMath>
                </a14:m>
                <a:endParaRPr lang="en-US" altLang="zh-TW" sz="2800" dirty="0" smtClean="0">
                  <a:solidFill>
                    <a:srgbClr val="002060"/>
                  </a:solidFill>
                  <a:latin typeface="Times New Roman" panose="02020603050405020304" pitchFamily="18" charset="0"/>
                  <a:cs typeface="Times New Roman" panose="02020603050405020304" pitchFamily="18" charset="0"/>
                </a:endParaRPr>
              </a:p>
              <a:p>
                <a:pPr marL="0" indent="0" algn="just">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𝒖</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𝒙</m:t>
                      </m:r>
                      <m:r>
                        <a:rPr lang="en-US" sz="2800" b="1" i="1" smtClean="0">
                          <a:solidFill>
                            <a:srgbClr val="0000FF"/>
                          </a:solidFill>
                          <a:latin typeface="Cambria Math"/>
                          <a:cs typeface="Times New Roman" panose="02020603050405020304" pitchFamily="18" charset="0"/>
                        </a:rPr>
                        <m:t>)=</m:t>
                      </m:r>
                      <m:d>
                        <m:dPr>
                          <m:ctrlPr>
                            <a:rPr lang="en-US" sz="2800" b="1" i="1" smtClean="0">
                              <a:solidFill>
                                <a:srgbClr val="0000FF"/>
                              </a:solidFill>
                              <a:latin typeface="Cambria Math"/>
                              <a:cs typeface="Times New Roman" panose="02020603050405020304" pitchFamily="18" charset="0"/>
                            </a:rPr>
                          </m:ctrlPr>
                        </m:dPr>
                        <m:e>
                          <m:f>
                            <m:fPr>
                              <m:ctrlPr>
                                <a:rPr lang="en-US" sz="2800" b="1" i="1">
                                  <a:solidFill>
                                    <a:srgbClr val="0000FF"/>
                                  </a:solidFill>
                                  <a:latin typeface="Cambria Math"/>
                                  <a:cs typeface="Times New Roman" panose="02020603050405020304" pitchFamily="18" charset="0"/>
                                </a:rPr>
                              </m:ctrlPr>
                            </m:fPr>
                            <m:num>
                              <m:r>
                                <a:rPr lang="en-US" sz="2800" b="1" i="1">
                                  <a:solidFill>
                                    <a:srgbClr val="0000FF"/>
                                  </a:solidFill>
                                  <a:latin typeface="Cambria Math"/>
                                  <a:cs typeface="Times New Roman" panose="02020603050405020304" pitchFamily="18" charset="0"/>
                                </a:rPr>
                                <m:t>𝟏</m:t>
                              </m:r>
                            </m:num>
                            <m:den>
                              <m:r>
                                <a:rPr lang="en-US" sz="2800" b="1" i="1">
                                  <a:solidFill>
                                    <a:srgbClr val="0000FF"/>
                                  </a:solidFill>
                                  <a:latin typeface="Cambria Math"/>
                                  <a:cs typeface="Times New Roman" panose="02020603050405020304" pitchFamily="18" charset="0"/>
                                </a:rPr>
                                <m:t>𝟐</m:t>
                              </m:r>
                            </m:den>
                          </m:f>
                        </m:e>
                      </m:d>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d>
                        <m:dPr>
                          <m:ctrlPr>
                            <a:rPr lang="en-US" altLang="zh-TW" sz="2800" b="1" i="1" dirty="0">
                              <a:solidFill>
                                <a:srgbClr val="0000FF"/>
                              </a:solidFill>
                              <a:latin typeface="Cambria Math"/>
                              <a:cs typeface="Times New Roman" panose="02020603050405020304" pitchFamily="18" charset="0"/>
                            </a:rPr>
                          </m:ctrlPr>
                        </m:dPr>
                        <m:e>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cos</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r>
                            <a:rPr lang="en-US" altLang="zh-TW" sz="2800" b="1" i="1" dirty="0">
                              <a:solidFill>
                                <a:srgbClr val="0000FF"/>
                              </a:solidFill>
                              <a:latin typeface="Cambria Math"/>
                              <a:cs typeface="Times New Roman" panose="02020603050405020304" pitchFamily="18" charset="0"/>
                            </a:rPr>
                            <m:t>+</m:t>
                          </m:r>
                          <m:r>
                            <m:rPr>
                              <m:nor/>
                            </m:rPr>
                            <a:rPr lang="en-US" sz="28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sin</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e>
                      </m:d>
                      <m:r>
                        <a:rPr lang="en-US" sz="2800" b="1" i="1">
                          <a:solidFill>
                            <a:srgbClr val="0000FF"/>
                          </a:solidFill>
                          <a:latin typeface="Cambria Math"/>
                          <a:cs typeface="Times New Roman" panose="02020603050405020304" pitchFamily="18" charset="0"/>
                        </a:rPr>
                        <m:t>+</m:t>
                      </m:r>
                      <m:d>
                        <m:dPr>
                          <m:ctrlPr>
                            <a:rPr lang="en-US" sz="2800" b="1" i="1">
                              <a:solidFill>
                                <a:srgbClr val="0000FF"/>
                              </a:solidFill>
                              <a:latin typeface="Cambria Math"/>
                              <a:cs typeface="Times New Roman" panose="02020603050405020304" pitchFamily="18" charset="0"/>
                            </a:rPr>
                          </m:ctrlPr>
                        </m:dPr>
                        <m:e>
                          <m:f>
                            <m:fPr>
                              <m:ctrlPr>
                                <a:rPr lang="en-US" sz="2800" b="1" i="1">
                                  <a:solidFill>
                                    <a:srgbClr val="0000FF"/>
                                  </a:solidFill>
                                  <a:latin typeface="Cambria Math"/>
                                  <a:cs typeface="Times New Roman" panose="02020603050405020304" pitchFamily="18" charset="0"/>
                                </a:rPr>
                              </m:ctrlPr>
                            </m:fPr>
                            <m:num>
                              <m:r>
                                <a:rPr lang="en-US" sz="2800" b="1" i="1">
                                  <a:solidFill>
                                    <a:srgbClr val="0000FF"/>
                                  </a:solidFill>
                                  <a:latin typeface="Cambria Math"/>
                                  <a:cs typeface="Times New Roman" panose="02020603050405020304" pitchFamily="18" charset="0"/>
                                </a:rPr>
                                <m:t>𝟏</m:t>
                              </m:r>
                            </m:num>
                            <m:den>
                              <m:r>
                                <a:rPr lang="en-US" sz="2800" b="1" i="1">
                                  <a:solidFill>
                                    <a:srgbClr val="0000FF"/>
                                  </a:solidFill>
                                  <a:latin typeface="Cambria Math"/>
                                  <a:cs typeface="Times New Roman" panose="02020603050405020304" pitchFamily="18" charset="0"/>
                                </a:rPr>
                                <m:t>𝟐</m:t>
                              </m:r>
                            </m:den>
                          </m:f>
                        </m:e>
                      </m:d>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d>
                        <m:dPr>
                          <m:ctrlPr>
                            <a:rPr lang="en-US" altLang="zh-TW" sz="2800" b="1" i="1" dirty="0">
                              <a:solidFill>
                                <a:srgbClr val="0000FF"/>
                              </a:solidFill>
                              <a:latin typeface="Cambria Math"/>
                              <a:cs typeface="Times New Roman" panose="02020603050405020304" pitchFamily="18" charset="0"/>
                            </a:rPr>
                          </m:ctrlPr>
                        </m:dPr>
                        <m:e>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cos</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r>
                            <a:rPr lang="en-US" altLang="zh-TW" sz="2800" b="1" i="1" dirty="0">
                              <a:solidFill>
                                <a:srgbClr val="0000FF"/>
                              </a:solidFill>
                              <a:latin typeface="Cambria Math"/>
                              <a:cs typeface="Times New Roman" panose="02020603050405020304" pitchFamily="18" charset="0"/>
                            </a:rPr>
                            <m:t>−</m:t>
                          </m:r>
                          <m:r>
                            <m:rPr>
                              <m:nor/>
                            </m:rPr>
                            <a:rPr lang="en-US" sz="28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sin</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e>
                      </m:d>
                    </m:oMath>
                  </m:oMathPara>
                </a14:m>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600" b="1" i="1">
                          <a:solidFill>
                            <a:srgbClr val="0000FF"/>
                          </a:solidFill>
                          <a:latin typeface="Cambria Math"/>
                          <a:cs typeface="Times New Roman" panose="02020603050405020304" pitchFamily="18" charset="0"/>
                        </a:rPr>
                        <m:t>𝒖</m:t>
                      </m:r>
                      <m:r>
                        <a:rPr lang="en-US" sz="2600" b="1" i="1">
                          <a:solidFill>
                            <a:srgbClr val="0000FF"/>
                          </a:solidFill>
                          <a:latin typeface="Cambria Math"/>
                          <a:cs typeface="Times New Roman" panose="02020603050405020304" pitchFamily="18" charset="0"/>
                        </a:rPr>
                        <m:t>(</m:t>
                      </m:r>
                      <m:r>
                        <a:rPr lang="en-US" sz="2600" b="1" i="1">
                          <a:solidFill>
                            <a:srgbClr val="0000FF"/>
                          </a:solidFill>
                          <a:latin typeface="Cambria Math"/>
                          <a:cs typeface="Times New Roman" panose="02020603050405020304" pitchFamily="18" charset="0"/>
                        </a:rPr>
                        <m:t>𝒙</m:t>
                      </m:r>
                      <m:r>
                        <a:rPr lang="en-US" sz="2600" b="1" i="1">
                          <a:solidFill>
                            <a:srgbClr val="0000FF"/>
                          </a:solidFill>
                          <a:latin typeface="Cambria Math"/>
                          <a:cs typeface="Times New Roman" panose="02020603050405020304" pitchFamily="18" charset="0"/>
                        </a:rPr>
                        <m:t>)=</m:t>
                      </m:r>
                      <m:d>
                        <m:dPr>
                          <m:ctrlPr>
                            <a:rPr lang="en-US" sz="2600" b="1" i="1" smtClean="0">
                              <a:solidFill>
                                <a:srgbClr val="0000FF"/>
                              </a:solidFill>
                              <a:latin typeface="Cambria Math"/>
                              <a:cs typeface="Times New Roman" panose="02020603050405020304" pitchFamily="18" charset="0"/>
                            </a:rPr>
                          </m:ctrlPr>
                        </m:dPr>
                        <m:e>
                          <m:f>
                            <m:fPr>
                              <m:ctrlPr>
                                <a:rPr lang="en-US" sz="2600" b="1" i="1">
                                  <a:solidFill>
                                    <a:srgbClr val="0000FF"/>
                                  </a:solidFill>
                                  <a:latin typeface="Cambria Math"/>
                                  <a:cs typeface="Times New Roman" panose="02020603050405020304" pitchFamily="18" charset="0"/>
                                </a:rPr>
                              </m:ctrlPr>
                            </m:fPr>
                            <m:num>
                              <m:r>
                                <a:rPr lang="en-US" sz="2600" b="1" i="1">
                                  <a:solidFill>
                                    <a:srgbClr val="0000FF"/>
                                  </a:solidFill>
                                  <a:latin typeface="Cambria Math"/>
                                  <a:cs typeface="Times New Roman" panose="02020603050405020304" pitchFamily="18" charset="0"/>
                                </a:rPr>
                                <m:t>𝟏</m:t>
                              </m:r>
                            </m:num>
                            <m:den>
                              <m:r>
                                <a:rPr lang="en-US" sz="2600" b="1" i="1">
                                  <a:solidFill>
                                    <a:srgbClr val="0000FF"/>
                                  </a:solidFill>
                                  <a:latin typeface="Cambria Math"/>
                                  <a:cs typeface="Times New Roman" panose="02020603050405020304" pitchFamily="18" charset="0"/>
                                </a:rPr>
                                <m:t>𝟐</m:t>
                              </m:r>
                            </m:den>
                          </m:f>
                        </m:e>
                      </m:d>
                      <m:sSup>
                        <m:sSupPr>
                          <m:ctrlPr>
                            <a:rPr lang="en-US" altLang="zh-TW" sz="2600" b="1" i="1" dirty="0">
                              <a:solidFill>
                                <a:srgbClr val="FF0066"/>
                              </a:solidFill>
                              <a:latin typeface="Cambria Math"/>
                              <a:cs typeface="Times New Roman" panose="02020603050405020304" pitchFamily="18" charset="0"/>
                            </a:rPr>
                          </m:ctrlPr>
                        </m:sSupPr>
                        <m:e>
                          <m:r>
                            <a:rPr lang="en-US" altLang="zh-TW" sz="2600" b="1" i="1" dirty="0">
                              <a:solidFill>
                                <a:srgbClr val="FF0066"/>
                              </a:solidFill>
                              <a:latin typeface="Cambria Math"/>
                              <a:cs typeface="Times New Roman" panose="02020603050405020304" pitchFamily="18" charset="0"/>
                            </a:rPr>
                            <m:t>𝒆</m:t>
                          </m:r>
                        </m:e>
                        <m:sup>
                          <m:r>
                            <m:rPr>
                              <m:nor/>
                            </m:rPr>
                            <a:rPr lang="en-US" sz="2600" b="1" dirty="0">
                              <a:solidFill>
                                <a:srgbClr val="002060"/>
                              </a:solidFill>
                              <a:latin typeface="Times New Roman" panose="02020603050405020304" pitchFamily="18" charset="0"/>
                              <a:cs typeface="Times New Roman" panose="02020603050405020304" pitchFamily="18" charset="0"/>
                            </a:rPr>
                            <m:t>λ</m:t>
                          </m:r>
                          <m:r>
                            <a:rPr lang="en-US" altLang="zh-TW" sz="2600" b="1" i="1" dirty="0">
                              <a:solidFill>
                                <a:srgbClr val="FF0066"/>
                              </a:solidFill>
                              <a:latin typeface="Cambria Math"/>
                              <a:cs typeface="Times New Roman" panose="02020603050405020304" pitchFamily="18" charset="0"/>
                            </a:rPr>
                            <m:t>𝒙</m:t>
                          </m:r>
                        </m:sup>
                      </m:sSup>
                      <m:func>
                        <m:funcPr>
                          <m:ctrlPr>
                            <a:rPr lang="en-US" altLang="zh-TW" sz="2600" b="1" i="1" dirty="0">
                              <a:solidFill>
                                <a:srgbClr val="0000FF"/>
                              </a:solidFill>
                              <a:latin typeface="Cambria Math"/>
                              <a:cs typeface="Times New Roman" panose="02020603050405020304" pitchFamily="18" charset="0"/>
                            </a:rPr>
                          </m:ctrlPr>
                        </m:funcPr>
                        <m:fName>
                          <m:r>
                            <m:rPr>
                              <m:sty m:val="p"/>
                            </m:rPr>
                            <a:rPr lang="en-US" altLang="zh-TW" sz="2600" dirty="0">
                              <a:solidFill>
                                <a:srgbClr val="0000FF"/>
                              </a:solidFill>
                              <a:latin typeface="Cambria Math"/>
                              <a:cs typeface="Times New Roman" panose="02020603050405020304" pitchFamily="18" charset="0"/>
                            </a:rPr>
                            <m:t>cos</m:t>
                          </m:r>
                        </m:fName>
                        <m:e>
                          <m:r>
                            <m:rPr>
                              <m:nor/>
                            </m:rPr>
                            <a:rPr lang="en-US" sz="2600" b="1" dirty="0">
                              <a:solidFill>
                                <a:srgbClr val="002060"/>
                              </a:solidFill>
                              <a:latin typeface="Times New Roman" panose="02020603050405020304" pitchFamily="18" charset="0"/>
                              <a:cs typeface="Times New Roman" panose="02020603050405020304" pitchFamily="18" charset="0"/>
                            </a:rPr>
                            <m:t>µ</m:t>
                          </m:r>
                          <m:r>
                            <a:rPr lang="en-US" altLang="zh-TW" sz="2600" b="1" i="1" dirty="0">
                              <a:solidFill>
                                <a:srgbClr val="FF0066"/>
                              </a:solidFill>
                              <a:latin typeface="Cambria Math"/>
                              <a:cs typeface="Times New Roman" panose="02020603050405020304" pitchFamily="18" charset="0"/>
                            </a:rPr>
                            <m:t>𝒙</m:t>
                          </m:r>
                        </m:e>
                      </m:func>
                      <m:r>
                        <a:rPr lang="en-US" altLang="zh-TW" sz="2600" b="1" i="1" dirty="0">
                          <a:solidFill>
                            <a:srgbClr val="0000FF"/>
                          </a:solidFill>
                          <a:latin typeface="Cambria Math"/>
                          <a:cs typeface="Times New Roman" panose="02020603050405020304" pitchFamily="18" charset="0"/>
                        </a:rPr>
                        <m:t>+</m:t>
                      </m:r>
                      <m:d>
                        <m:dPr>
                          <m:ctrlPr>
                            <a:rPr lang="en-US" sz="2600" b="1" i="1">
                              <a:solidFill>
                                <a:srgbClr val="0000FF"/>
                              </a:solidFill>
                              <a:latin typeface="Cambria Math"/>
                              <a:cs typeface="Times New Roman" panose="02020603050405020304" pitchFamily="18" charset="0"/>
                            </a:rPr>
                          </m:ctrlPr>
                        </m:dPr>
                        <m:e>
                          <m:f>
                            <m:fPr>
                              <m:ctrlPr>
                                <a:rPr lang="en-US" sz="2600" b="1" i="1">
                                  <a:solidFill>
                                    <a:srgbClr val="0000FF"/>
                                  </a:solidFill>
                                  <a:latin typeface="Cambria Math"/>
                                  <a:cs typeface="Times New Roman" panose="02020603050405020304" pitchFamily="18" charset="0"/>
                                </a:rPr>
                              </m:ctrlPr>
                            </m:fPr>
                            <m:num>
                              <m:r>
                                <a:rPr lang="en-US" sz="2600" b="1" i="1">
                                  <a:solidFill>
                                    <a:srgbClr val="0000FF"/>
                                  </a:solidFill>
                                  <a:latin typeface="Cambria Math"/>
                                  <a:cs typeface="Times New Roman" panose="02020603050405020304" pitchFamily="18" charset="0"/>
                                </a:rPr>
                                <m:t>𝟏</m:t>
                              </m:r>
                            </m:num>
                            <m:den>
                              <m:r>
                                <a:rPr lang="en-US" sz="2600" b="1" i="1">
                                  <a:solidFill>
                                    <a:srgbClr val="0000FF"/>
                                  </a:solidFill>
                                  <a:latin typeface="Cambria Math"/>
                                  <a:cs typeface="Times New Roman" panose="02020603050405020304" pitchFamily="18" charset="0"/>
                                </a:rPr>
                                <m:t>𝟐</m:t>
                              </m:r>
                            </m:den>
                          </m:f>
                        </m:e>
                      </m:d>
                      <m:sSup>
                        <m:sSupPr>
                          <m:ctrlPr>
                            <a:rPr lang="en-US" altLang="zh-TW" sz="2600" b="1" i="1" dirty="0">
                              <a:solidFill>
                                <a:srgbClr val="FF0066"/>
                              </a:solidFill>
                              <a:latin typeface="Cambria Math"/>
                              <a:cs typeface="Times New Roman" panose="02020603050405020304" pitchFamily="18" charset="0"/>
                            </a:rPr>
                          </m:ctrlPr>
                        </m:sSupPr>
                        <m:e>
                          <m:r>
                            <a:rPr lang="en-US" altLang="zh-TW" sz="2600" b="1" i="1" dirty="0">
                              <a:solidFill>
                                <a:srgbClr val="FF0066"/>
                              </a:solidFill>
                              <a:latin typeface="Cambria Math"/>
                              <a:cs typeface="Times New Roman" panose="02020603050405020304" pitchFamily="18" charset="0"/>
                            </a:rPr>
                            <m:t>𝒆</m:t>
                          </m:r>
                        </m:e>
                        <m:sup>
                          <m:r>
                            <m:rPr>
                              <m:nor/>
                            </m:rPr>
                            <a:rPr lang="en-US" sz="2600" b="1" dirty="0">
                              <a:solidFill>
                                <a:srgbClr val="002060"/>
                              </a:solidFill>
                              <a:latin typeface="Times New Roman" panose="02020603050405020304" pitchFamily="18" charset="0"/>
                              <a:cs typeface="Times New Roman" panose="02020603050405020304" pitchFamily="18" charset="0"/>
                            </a:rPr>
                            <m:t>λ</m:t>
                          </m:r>
                          <m:r>
                            <a:rPr lang="en-US" altLang="zh-TW" sz="2600" b="1" i="1" dirty="0">
                              <a:solidFill>
                                <a:srgbClr val="FF0066"/>
                              </a:solidFill>
                              <a:latin typeface="Cambria Math"/>
                              <a:cs typeface="Times New Roman" panose="02020603050405020304" pitchFamily="18" charset="0"/>
                            </a:rPr>
                            <m:t>𝒙</m:t>
                          </m:r>
                        </m:sup>
                      </m:sSup>
                      <m:r>
                        <m:rPr>
                          <m:nor/>
                        </m:rPr>
                        <a:rPr lang="en-US" sz="26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600" b="1" i="1" dirty="0">
                              <a:solidFill>
                                <a:srgbClr val="0000FF"/>
                              </a:solidFill>
                              <a:latin typeface="Cambria Math"/>
                              <a:cs typeface="Times New Roman" panose="02020603050405020304" pitchFamily="18" charset="0"/>
                            </a:rPr>
                          </m:ctrlPr>
                        </m:funcPr>
                        <m:fName>
                          <m:r>
                            <m:rPr>
                              <m:sty m:val="p"/>
                            </m:rPr>
                            <a:rPr lang="en-US" altLang="zh-TW" sz="2600" dirty="0">
                              <a:solidFill>
                                <a:srgbClr val="0000FF"/>
                              </a:solidFill>
                              <a:latin typeface="Cambria Math"/>
                              <a:cs typeface="Times New Roman" panose="02020603050405020304" pitchFamily="18" charset="0"/>
                            </a:rPr>
                            <m:t>sin</m:t>
                          </m:r>
                        </m:fName>
                        <m:e>
                          <m:r>
                            <m:rPr>
                              <m:nor/>
                            </m:rPr>
                            <a:rPr lang="en-US" sz="2600" b="1" dirty="0">
                              <a:solidFill>
                                <a:srgbClr val="002060"/>
                              </a:solidFill>
                              <a:latin typeface="Times New Roman" panose="02020603050405020304" pitchFamily="18" charset="0"/>
                              <a:cs typeface="Times New Roman" panose="02020603050405020304" pitchFamily="18" charset="0"/>
                            </a:rPr>
                            <m:t>µ</m:t>
                          </m:r>
                          <m:r>
                            <a:rPr lang="en-US" altLang="zh-TW" sz="2600" b="1" i="1" dirty="0">
                              <a:solidFill>
                                <a:srgbClr val="FF0066"/>
                              </a:solidFill>
                              <a:latin typeface="Cambria Math"/>
                              <a:cs typeface="Times New Roman" panose="02020603050405020304" pitchFamily="18" charset="0"/>
                            </a:rPr>
                            <m:t>𝒙</m:t>
                          </m:r>
                        </m:e>
                      </m:func>
                      <m:r>
                        <a:rPr lang="en-US" sz="2600" b="1" i="1">
                          <a:solidFill>
                            <a:srgbClr val="0000FF"/>
                          </a:solidFill>
                          <a:latin typeface="Cambria Math"/>
                          <a:cs typeface="Times New Roman" panose="02020603050405020304" pitchFamily="18" charset="0"/>
                        </a:rPr>
                        <m:t>+</m:t>
                      </m:r>
                      <m:d>
                        <m:dPr>
                          <m:ctrlPr>
                            <a:rPr lang="en-US" sz="2600" b="1" i="1">
                              <a:solidFill>
                                <a:srgbClr val="0000FF"/>
                              </a:solidFill>
                              <a:latin typeface="Cambria Math"/>
                              <a:cs typeface="Times New Roman" panose="02020603050405020304" pitchFamily="18" charset="0"/>
                            </a:rPr>
                          </m:ctrlPr>
                        </m:dPr>
                        <m:e>
                          <m:f>
                            <m:fPr>
                              <m:ctrlPr>
                                <a:rPr lang="en-US" sz="2600" b="1" i="1">
                                  <a:solidFill>
                                    <a:srgbClr val="0000FF"/>
                                  </a:solidFill>
                                  <a:latin typeface="Cambria Math"/>
                                  <a:cs typeface="Times New Roman" panose="02020603050405020304" pitchFamily="18" charset="0"/>
                                </a:rPr>
                              </m:ctrlPr>
                            </m:fPr>
                            <m:num>
                              <m:r>
                                <a:rPr lang="en-US" sz="2600" b="1" i="1">
                                  <a:solidFill>
                                    <a:srgbClr val="0000FF"/>
                                  </a:solidFill>
                                  <a:latin typeface="Cambria Math"/>
                                  <a:cs typeface="Times New Roman" panose="02020603050405020304" pitchFamily="18" charset="0"/>
                                </a:rPr>
                                <m:t>𝟏</m:t>
                              </m:r>
                            </m:num>
                            <m:den>
                              <m:r>
                                <a:rPr lang="en-US" sz="2600" b="1" i="1">
                                  <a:solidFill>
                                    <a:srgbClr val="0000FF"/>
                                  </a:solidFill>
                                  <a:latin typeface="Cambria Math"/>
                                  <a:cs typeface="Times New Roman" panose="02020603050405020304" pitchFamily="18" charset="0"/>
                                </a:rPr>
                                <m:t>𝟐</m:t>
                              </m:r>
                            </m:den>
                          </m:f>
                        </m:e>
                      </m:d>
                      <m:sSup>
                        <m:sSupPr>
                          <m:ctrlPr>
                            <a:rPr lang="en-US" altLang="zh-TW" sz="2600" b="1" i="1" dirty="0">
                              <a:solidFill>
                                <a:srgbClr val="FF0066"/>
                              </a:solidFill>
                              <a:latin typeface="Cambria Math"/>
                              <a:cs typeface="Times New Roman" panose="02020603050405020304" pitchFamily="18" charset="0"/>
                            </a:rPr>
                          </m:ctrlPr>
                        </m:sSupPr>
                        <m:e>
                          <m:r>
                            <a:rPr lang="en-US" altLang="zh-TW" sz="2600" b="1" i="1" dirty="0">
                              <a:solidFill>
                                <a:srgbClr val="FF0066"/>
                              </a:solidFill>
                              <a:latin typeface="Cambria Math"/>
                              <a:cs typeface="Times New Roman" panose="02020603050405020304" pitchFamily="18" charset="0"/>
                            </a:rPr>
                            <m:t>𝒆</m:t>
                          </m:r>
                        </m:e>
                        <m:sup>
                          <m:r>
                            <m:rPr>
                              <m:nor/>
                            </m:rPr>
                            <a:rPr lang="en-US" sz="2600" b="1" dirty="0">
                              <a:solidFill>
                                <a:srgbClr val="002060"/>
                              </a:solidFill>
                              <a:latin typeface="Times New Roman" panose="02020603050405020304" pitchFamily="18" charset="0"/>
                              <a:cs typeface="Times New Roman" panose="02020603050405020304" pitchFamily="18" charset="0"/>
                            </a:rPr>
                            <m:t>λ</m:t>
                          </m:r>
                          <m:r>
                            <a:rPr lang="en-US" altLang="zh-TW" sz="2600" b="1" i="1" dirty="0">
                              <a:solidFill>
                                <a:srgbClr val="FF0066"/>
                              </a:solidFill>
                              <a:latin typeface="Cambria Math"/>
                              <a:cs typeface="Times New Roman" panose="02020603050405020304" pitchFamily="18" charset="0"/>
                            </a:rPr>
                            <m:t>𝒙</m:t>
                          </m:r>
                        </m:sup>
                      </m:sSup>
                      <m:func>
                        <m:funcPr>
                          <m:ctrlPr>
                            <a:rPr lang="en-US" altLang="zh-TW" sz="2600" b="1" i="1" dirty="0">
                              <a:solidFill>
                                <a:srgbClr val="0000FF"/>
                              </a:solidFill>
                              <a:latin typeface="Cambria Math"/>
                              <a:cs typeface="Times New Roman" panose="02020603050405020304" pitchFamily="18" charset="0"/>
                            </a:rPr>
                          </m:ctrlPr>
                        </m:funcPr>
                        <m:fName>
                          <m:r>
                            <m:rPr>
                              <m:sty m:val="p"/>
                            </m:rPr>
                            <a:rPr lang="en-US" altLang="zh-TW" sz="2600" dirty="0">
                              <a:solidFill>
                                <a:srgbClr val="0000FF"/>
                              </a:solidFill>
                              <a:latin typeface="Cambria Math"/>
                              <a:cs typeface="Times New Roman" panose="02020603050405020304" pitchFamily="18" charset="0"/>
                            </a:rPr>
                            <m:t>cos</m:t>
                          </m:r>
                        </m:fName>
                        <m:e>
                          <m:r>
                            <m:rPr>
                              <m:nor/>
                            </m:rPr>
                            <a:rPr lang="en-US" sz="2600" b="1" dirty="0">
                              <a:solidFill>
                                <a:srgbClr val="002060"/>
                              </a:solidFill>
                              <a:latin typeface="Times New Roman" panose="02020603050405020304" pitchFamily="18" charset="0"/>
                              <a:cs typeface="Times New Roman" panose="02020603050405020304" pitchFamily="18" charset="0"/>
                            </a:rPr>
                            <m:t>µ</m:t>
                          </m:r>
                          <m:r>
                            <a:rPr lang="en-US" altLang="zh-TW" sz="2600" b="1" i="1" dirty="0">
                              <a:solidFill>
                                <a:srgbClr val="FF0066"/>
                              </a:solidFill>
                              <a:latin typeface="Cambria Math"/>
                              <a:cs typeface="Times New Roman" panose="02020603050405020304" pitchFamily="18" charset="0"/>
                            </a:rPr>
                            <m:t>𝒙</m:t>
                          </m:r>
                        </m:e>
                      </m:func>
                      <m:r>
                        <a:rPr lang="en-US" altLang="zh-TW" sz="2600" b="1" i="1" dirty="0">
                          <a:solidFill>
                            <a:srgbClr val="0000FF"/>
                          </a:solidFill>
                          <a:latin typeface="Cambria Math"/>
                          <a:cs typeface="Times New Roman" panose="02020603050405020304" pitchFamily="18" charset="0"/>
                        </a:rPr>
                        <m:t>−</m:t>
                      </m:r>
                      <m:d>
                        <m:dPr>
                          <m:ctrlPr>
                            <a:rPr lang="en-US" sz="2600" b="1" i="1">
                              <a:solidFill>
                                <a:srgbClr val="0000FF"/>
                              </a:solidFill>
                              <a:latin typeface="Cambria Math"/>
                              <a:cs typeface="Times New Roman" panose="02020603050405020304" pitchFamily="18" charset="0"/>
                            </a:rPr>
                          </m:ctrlPr>
                        </m:dPr>
                        <m:e>
                          <m:f>
                            <m:fPr>
                              <m:ctrlPr>
                                <a:rPr lang="en-US" sz="2600" b="1" i="1">
                                  <a:solidFill>
                                    <a:srgbClr val="0000FF"/>
                                  </a:solidFill>
                                  <a:latin typeface="Cambria Math"/>
                                  <a:cs typeface="Times New Roman" panose="02020603050405020304" pitchFamily="18" charset="0"/>
                                </a:rPr>
                              </m:ctrlPr>
                            </m:fPr>
                            <m:num>
                              <m:r>
                                <a:rPr lang="en-US" sz="2600" b="1" i="1">
                                  <a:solidFill>
                                    <a:srgbClr val="0000FF"/>
                                  </a:solidFill>
                                  <a:latin typeface="Cambria Math"/>
                                  <a:cs typeface="Times New Roman" panose="02020603050405020304" pitchFamily="18" charset="0"/>
                                </a:rPr>
                                <m:t>𝟏</m:t>
                              </m:r>
                            </m:num>
                            <m:den>
                              <m:r>
                                <a:rPr lang="en-US" sz="2600" b="1" i="1">
                                  <a:solidFill>
                                    <a:srgbClr val="0000FF"/>
                                  </a:solidFill>
                                  <a:latin typeface="Cambria Math"/>
                                  <a:cs typeface="Times New Roman" panose="02020603050405020304" pitchFamily="18" charset="0"/>
                                </a:rPr>
                                <m:t>𝟐</m:t>
                              </m:r>
                            </m:den>
                          </m:f>
                        </m:e>
                      </m:d>
                      <m:sSup>
                        <m:sSupPr>
                          <m:ctrlPr>
                            <a:rPr lang="en-US" altLang="zh-TW" sz="2600" b="1" i="1" dirty="0">
                              <a:solidFill>
                                <a:srgbClr val="FF0066"/>
                              </a:solidFill>
                              <a:latin typeface="Cambria Math"/>
                              <a:cs typeface="Times New Roman" panose="02020603050405020304" pitchFamily="18" charset="0"/>
                            </a:rPr>
                          </m:ctrlPr>
                        </m:sSupPr>
                        <m:e>
                          <m:r>
                            <a:rPr lang="en-US" altLang="zh-TW" sz="2600" b="1" i="1" dirty="0">
                              <a:solidFill>
                                <a:srgbClr val="FF0066"/>
                              </a:solidFill>
                              <a:latin typeface="Cambria Math"/>
                              <a:cs typeface="Times New Roman" panose="02020603050405020304" pitchFamily="18" charset="0"/>
                            </a:rPr>
                            <m:t>𝒆</m:t>
                          </m:r>
                        </m:e>
                        <m:sup>
                          <m:r>
                            <m:rPr>
                              <m:nor/>
                            </m:rPr>
                            <a:rPr lang="en-US" sz="2600" b="1" dirty="0">
                              <a:solidFill>
                                <a:srgbClr val="002060"/>
                              </a:solidFill>
                              <a:latin typeface="Times New Roman" panose="02020603050405020304" pitchFamily="18" charset="0"/>
                              <a:cs typeface="Times New Roman" panose="02020603050405020304" pitchFamily="18" charset="0"/>
                            </a:rPr>
                            <m:t>λ</m:t>
                          </m:r>
                          <m:r>
                            <a:rPr lang="en-US" altLang="zh-TW" sz="2600" b="1" i="1" dirty="0">
                              <a:solidFill>
                                <a:srgbClr val="FF0066"/>
                              </a:solidFill>
                              <a:latin typeface="Cambria Math"/>
                              <a:cs typeface="Times New Roman" panose="02020603050405020304" pitchFamily="18" charset="0"/>
                            </a:rPr>
                            <m:t>𝒙</m:t>
                          </m:r>
                        </m:sup>
                      </m:sSup>
                      <m:r>
                        <m:rPr>
                          <m:nor/>
                        </m:rPr>
                        <a:rPr lang="en-US" sz="26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600" b="1" i="1" dirty="0">
                              <a:solidFill>
                                <a:srgbClr val="0000FF"/>
                              </a:solidFill>
                              <a:latin typeface="Cambria Math"/>
                              <a:cs typeface="Times New Roman" panose="02020603050405020304" pitchFamily="18" charset="0"/>
                            </a:rPr>
                          </m:ctrlPr>
                        </m:funcPr>
                        <m:fName>
                          <m:r>
                            <m:rPr>
                              <m:sty m:val="p"/>
                            </m:rPr>
                            <a:rPr lang="en-US" altLang="zh-TW" sz="2600" dirty="0">
                              <a:solidFill>
                                <a:srgbClr val="0000FF"/>
                              </a:solidFill>
                              <a:latin typeface="Cambria Math"/>
                              <a:cs typeface="Times New Roman" panose="02020603050405020304" pitchFamily="18" charset="0"/>
                            </a:rPr>
                            <m:t>sin</m:t>
                          </m:r>
                        </m:fName>
                        <m:e>
                          <m:r>
                            <m:rPr>
                              <m:nor/>
                            </m:rPr>
                            <a:rPr lang="en-US" sz="2600" b="1" dirty="0">
                              <a:solidFill>
                                <a:srgbClr val="002060"/>
                              </a:solidFill>
                              <a:latin typeface="Times New Roman" panose="02020603050405020304" pitchFamily="18" charset="0"/>
                              <a:cs typeface="Times New Roman" panose="02020603050405020304" pitchFamily="18" charset="0"/>
                            </a:rPr>
                            <m:t>µ</m:t>
                          </m:r>
                          <m:r>
                            <a:rPr lang="en-US" altLang="zh-TW" sz="2600" b="1" i="1" dirty="0">
                              <a:solidFill>
                                <a:srgbClr val="FF0066"/>
                              </a:solidFill>
                              <a:latin typeface="Cambria Math"/>
                              <a:cs typeface="Times New Roman" panose="02020603050405020304" pitchFamily="18" charset="0"/>
                            </a:rPr>
                            <m:t>𝒙</m:t>
                          </m:r>
                        </m:e>
                      </m:func>
                    </m:oMath>
                  </m:oMathPara>
                </a14:m>
                <a:endParaRPr lang="en-US" sz="2600" b="1"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048" t="-996" r="-1107"/>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15</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cxnSp>
        <p:nvCxnSpPr>
          <p:cNvPr id="4" name="Straight Connector 3"/>
          <p:cNvCxnSpPr/>
          <p:nvPr/>
        </p:nvCxnSpPr>
        <p:spPr>
          <a:xfrm flipH="1">
            <a:off x="4275117" y="5985164"/>
            <a:ext cx="1068779" cy="1080654"/>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9082199" y="5917871"/>
            <a:ext cx="1068779" cy="1080654"/>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987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fontScale="92500"/>
              </a:bodyPr>
              <a:lstStyle/>
              <a:p>
                <a:pPr marL="0" indent="0" algn="just">
                  <a:buNone/>
                </a:pPr>
                <a:r>
                  <a:rPr lang="en-US" sz="2800" dirty="0" smtClean="0">
                    <a:solidFill>
                      <a:srgbClr val="002060"/>
                    </a:solidFill>
                    <a:latin typeface="Times New Roman" panose="02020603050405020304" pitchFamily="18" charset="0"/>
                    <a:cs typeface="Times New Roman" panose="02020603050405020304" pitchFamily="18" charset="0"/>
                  </a:rPr>
                  <a:t> Now, we keep </a:t>
                </a:r>
                <a:r>
                  <a:rPr lang="en-US" sz="2800" dirty="0">
                    <a:solidFill>
                      <a:srgbClr val="002060"/>
                    </a:solidFill>
                    <a:latin typeface="Times New Roman" panose="02020603050405020304" pitchFamily="18" charset="0"/>
                    <a:cs typeface="Times New Roman" panose="02020603050405020304" pitchFamily="18" charset="0"/>
                  </a:rPr>
                  <a:t>only those whose coefficients are real numbers. </a:t>
                </a:r>
                <a:endParaRPr lang="en-US" sz="2800"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𝒖</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𝒙</m:t>
                      </m:r>
                      <m:r>
                        <a:rPr lang="en-US" sz="2800" b="1" i="1" smtClean="0">
                          <a:solidFill>
                            <a:srgbClr val="0000FF"/>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cos</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oMath>
                  </m:oMathPara>
                </a14:m>
                <a:endParaRPr lang="en-US" sz="2800" b="1"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𝒗</m:t>
                      </m:r>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𝒙</m:t>
                      </m:r>
                      <m:r>
                        <a:rPr lang="en-US" sz="2800" b="1" i="1">
                          <a:solidFill>
                            <a:srgbClr val="0000FF"/>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b="0" i="0" dirty="0" smtClean="0">
                              <a:solidFill>
                                <a:srgbClr val="0000FF"/>
                              </a:solidFill>
                              <a:latin typeface="Cambria Math"/>
                              <a:cs typeface="Times New Roman" panose="02020603050405020304" pitchFamily="18" charset="0"/>
                            </a:rPr>
                            <m:t>sin</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oMath>
                  </m:oMathPara>
                </a14:m>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altLang="zh-TW" sz="2800" dirty="0">
                    <a:solidFill>
                      <a:srgbClr val="002060"/>
                    </a:solidFill>
                    <a:latin typeface="Times New Roman" panose="02020603050405020304" pitchFamily="18" charset="0"/>
                    <a:cs typeface="Times New Roman" panose="02020603050405020304" pitchFamily="18" charset="0"/>
                  </a:rPr>
                  <a:t>It is easy to verify that both </a:t>
                </a:r>
                <a:r>
                  <a:rPr lang="en-US" altLang="zh-TW" sz="2800" dirty="0">
                    <a:solidFill>
                      <a:srgbClr val="0000FF"/>
                    </a:solidFill>
                    <a:latin typeface="Times New Roman" panose="02020603050405020304" pitchFamily="18" charset="0"/>
                    <a:cs typeface="Times New Roman" panose="02020603050405020304" pitchFamily="18" charset="0"/>
                  </a:rPr>
                  <a:t>u</a:t>
                </a:r>
                <a:r>
                  <a:rPr lang="en-US" altLang="zh-TW" sz="2800" dirty="0">
                    <a:solidFill>
                      <a:srgbClr val="002060"/>
                    </a:solidFill>
                    <a:latin typeface="Times New Roman" panose="02020603050405020304" pitchFamily="18" charset="0"/>
                    <a:cs typeface="Times New Roman" panose="02020603050405020304" pitchFamily="18" charset="0"/>
                  </a:rPr>
                  <a:t> and </a:t>
                </a:r>
                <a:r>
                  <a:rPr lang="en-US" altLang="zh-TW" sz="2800" dirty="0">
                    <a:solidFill>
                      <a:srgbClr val="0000FF"/>
                    </a:solidFill>
                    <a:latin typeface="Times New Roman" panose="02020603050405020304" pitchFamily="18" charset="0"/>
                    <a:cs typeface="Times New Roman" panose="02020603050405020304" pitchFamily="18" charset="0"/>
                  </a:rPr>
                  <a:t>v</a:t>
                </a:r>
                <a:r>
                  <a:rPr lang="en-US" altLang="zh-TW" sz="2800" dirty="0">
                    <a:solidFill>
                      <a:srgbClr val="002060"/>
                    </a:solidFill>
                    <a:latin typeface="Times New Roman" panose="02020603050405020304" pitchFamily="18" charset="0"/>
                    <a:cs typeface="Times New Roman" panose="02020603050405020304" pitchFamily="18" charset="0"/>
                  </a:rPr>
                  <a:t> satisfy the differential equation (one way to see this is to observe that </a:t>
                </a:r>
                <a:r>
                  <a:rPr lang="en-US" altLang="zh-TW" sz="2800" dirty="0" smtClean="0">
                    <a:solidFill>
                      <a:srgbClr val="0000FF"/>
                    </a:solidFill>
                    <a:latin typeface="Times New Roman" panose="02020603050405020304" pitchFamily="18" charset="0"/>
                    <a:cs typeface="Times New Roman" panose="02020603050405020304" pitchFamily="18" charset="0"/>
                  </a:rPr>
                  <a:t>v</a:t>
                </a:r>
                <a:r>
                  <a:rPr lang="en-US" altLang="zh-TW" sz="2800" dirty="0" smtClean="0">
                    <a:solidFill>
                      <a:srgbClr val="002060"/>
                    </a:solidFill>
                    <a:latin typeface="Times New Roman" panose="02020603050405020304" pitchFamily="18" charset="0"/>
                    <a:cs typeface="Times New Roman" panose="02020603050405020304" pitchFamily="18" charset="0"/>
                  </a:rPr>
                  <a:t> </a:t>
                </a:r>
                <a:r>
                  <a:rPr lang="en-US" altLang="zh-TW" sz="2800" dirty="0">
                    <a:solidFill>
                      <a:srgbClr val="002060"/>
                    </a:solidFill>
                    <a:latin typeface="Times New Roman" panose="02020603050405020304" pitchFamily="18" charset="0"/>
                    <a:cs typeface="Times New Roman" panose="02020603050405020304" pitchFamily="18" charset="0"/>
                  </a:rPr>
                  <a:t>can be obtain from the complex-valued general solution by </a:t>
                </a:r>
                <a:r>
                  <a:rPr lang="en-US" altLang="zh-TW" sz="2800" dirty="0" smtClean="0">
                    <a:solidFill>
                      <a:srgbClr val="002060"/>
                    </a:solidFill>
                    <a:latin typeface="Times New Roman" panose="02020603050405020304" pitchFamily="18" charset="0"/>
                    <a:cs typeface="Times New Roman" panose="02020603050405020304" pitchFamily="18" charset="0"/>
                  </a:rPr>
                  <a:t>setting </a:t>
                </a:r>
                <a14:m>
                  <m:oMath xmlns:m="http://schemas.openxmlformats.org/officeDocument/2006/math">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r>
                      <a:rPr lang="en-US" sz="2800" b="1" i="1" smtClean="0">
                        <a:solidFill>
                          <a:srgbClr val="0000FF"/>
                        </a:solidFill>
                        <a:latin typeface="Cambria Math"/>
                        <a:cs typeface="Times New Roman" panose="02020603050405020304" pitchFamily="18" charset="0"/>
                      </a:rPr>
                      <m:t>=</m:t>
                    </m:r>
                    <m:f>
                      <m:fPr>
                        <m:ctrlPr>
                          <a:rPr lang="en-US" sz="2800" b="1" i="1">
                            <a:solidFill>
                              <a:srgbClr val="0000FF"/>
                            </a:solidFill>
                            <a:latin typeface="Cambria Math"/>
                            <a:cs typeface="Times New Roman" panose="02020603050405020304" pitchFamily="18" charset="0"/>
                          </a:rPr>
                        </m:ctrlPr>
                      </m:fPr>
                      <m:num>
                        <m:r>
                          <a:rPr lang="en-US" sz="2800" b="1" i="1">
                            <a:solidFill>
                              <a:srgbClr val="0000FF"/>
                            </a:solidFill>
                            <a:latin typeface="Cambria Math"/>
                            <a:cs typeface="Times New Roman" panose="02020603050405020304" pitchFamily="18" charset="0"/>
                          </a:rPr>
                          <m:t>𝟏</m:t>
                        </m:r>
                      </m:num>
                      <m:den>
                        <m:r>
                          <a:rPr lang="en-US" sz="2800" b="1" i="1">
                            <a:solidFill>
                              <a:srgbClr val="0000FF"/>
                            </a:solidFill>
                            <a:latin typeface="Cambria Math"/>
                            <a:cs typeface="Times New Roman" panose="02020603050405020304" pitchFamily="18" charset="0"/>
                          </a:rPr>
                          <m:t>𝟐</m:t>
                        </m:r>
                        <m:r>
                          <a:rPr lang="en-US" sz="2800" b="1" i="1" smtClean="0">
                            <a:solidFill>
                              <a:srgbClr val="0000FF"/>
                            </a:solidFill>
                            <a:latin typeface="Cambria Math"/>
                            <a:cs typeface="Times New Roman" panose="02020603050405020304" pitchFamily="18" charset="0"/>
                          </a:rPr>
                          <m:t>𝒊</m:t>
                        </m:r>
                      </m:den>
                    </m:f>
                    <m:r>
                      <a:rPr lang="en-US" sz="2800" b="1" i="1" smtClean="0">
                        <a:solidFill>
                          <a:srgbClr val="0000FF"/>
                        </a:solidFill>
                        <a:latin typeface="Cambria Math"/>
                        <a:cs typeface="Times New Roman" panose="02020603050405020304" pitchFamily="18" charset="0"/>
                      </a:rPr>
                      <m:t>  </m:t>
                    </m:r>
                    <m:r>
                      <a:rPr lang="en-US" sz="2800" b="0" i="1" smtClean="0">
                        <a:solidFill>
                          <a:srgbClr val="0000FF"/>
                        </a:solidFill>
                        <a:latin typeface="Cambria Math"/>
                        <a:cs typeface="Times New Roman" panose="02020603050405020304" pitchFamily="18" charset="0"/>
                      </a:rPr>
                      <m:t>𝑎𝑛𝑑</m:t>
                    </m:r>
                    <m:r>
                      <a:rPr lang="en-US" sz="2800" b="1" i="1" smtClean="0">
                        <a:solidFill>
                          <a:srgbClr val="0000FF"/>
                        </a:solidFill>
                        <a:latin typeface="Cambria Math"/>
                        <a:cs typeface="Times New Roman" panose="02020603050405020304" pitchFamily="18" charset="0"/>
                      </a:rPr>
                      <m:t> </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smtClean="0">
                            <a:solidFill>
                              <a:srgbClr val="0000FF"/>
                            </a:solidFill>
                            <a:latin typeface="Cambria Math"/>
                            <a:cs typeface="Times New Roman" panose="02020603050405020304" pitchFamily="18" charset="0"/>
                          </a:rPr>
                          <m:t>𝟐</m:t>
                        </m:r>
                      </m:sub>
                    </m:sSub>
                    <m:r>
                      <a:rPr lang="en-US" sz="2800" b="1" i="1" smtClean="0">
                        <a:solidFill>
                          <a:srgbClr val="0000FF"/>
                        </a:solidFill>
                        <a:latin typeface="Cambria Math"/>
                        <a:cs typeface="Times New Roman" panose="02020603050405020304" pitchFamily="18" charset="0"/>
                      </a:rPr>
                      <m:t>=−</m:t>
                    </m:r>
                    <m:f>
                      <m:fPr>
                        <m:ctrlPr>
                          <a:rPr lang="en-US" sz="2800" b="1" i="1">
                            <a:solidFill>
                              <a:srgbClr val="0000FF"/>
                            </a:solidFill>
                            <a:latin typeface="Cambria Math"/>
                            <a:cs typeface="Times New Roman" panose="02020603050405020304" pitchFamily="18" charset="0"/>
                          </a:rPr>
                        </m:ctrlPr>
                      </m:fPr>
                      <m:num>
                        <m:r>
                          <a:rPr lang="en-US" sz="2800" b="1" i="1">
                            <a:solidFill>
                              <a:srgbClr val="0000FF"/>
                            </a:solidFill>
                            <a:latin typeface="Cambria Math"/>
                            <a:cs typeface="Times New Roman" panose="02020603050405020304" pitchFamily="18" charset="0"/>
                          </a:rPr>
                          <m:t>𝟏</m:t>
                        </m:r>
                      </m:num>
                      <m:den>
                        <m:r>
                          <a:rPr lang="en-US" sz="2800" b="1" i="1">
                            <a:solidFill>
                              <a:srgbClr val="0000FF"/>
                            </a:solidFill>
                            <a:latin typeface="Cambria Math"/>
                            <a:cs typeface="Times New Roman" panose="02020603050405020304" pitchFamily="18" charset="0"/>
                          </a:rPr>
                          <m:t>𝟐</m:t>
                        </m:r>
                        <m:r>
                          <a:rPr lang="en-US" sz="2800" b="1" i="1">
                            <a:solidFill>
                              <a:srgbClr val="0000FF"/>
                            </a:solidFill>
                            <a:latin typeface="Cambria Math"/>
                            <a:cs typeface="Times New Roman" panose="02020603050405020304" pitchFamily="18" charset="0"/>
                          </a:rPr>
                          <m:t>𝒊</m:t>
                        </m:r>
                      </m:den>
                    </m:f>
                  </m:oMath>
                </a14:m>
                <a:endParaRPr lang="en-US" sz="2800" b="1" i="1" dirty="0" smtClean="0">
                  <a:solidFill>
                    <a:srgbClr val="0000FF"/>
                  </a:solidFill>
                  <a:latin typeface="Cambria Math"/>
                  <a:cs typeface="Times New Roman" panose="02020603050405020304" pitchFamily="18" charset="0"/>
                </a:endParaRPr>
              </a:p>
              <a:p>
                <a:pPr marL="0" indent="0" algn="just">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𝒗</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𝒙</m:t>
                      </m:r>
                      <m:r>
                        <a:rPr lang="en-US" sz="2800" b="1" i="1" smtClean="0">
                          <a:solidFill>
                            <a:srgbClr val="0000FF"/>
                          </a:solidFill>
                          <a:latin typeface="Cambria Math"/>
                          <a:cs typeface="Times New Roman" panose="02020603050405020304" pitchFamily="18" charset="0"/>
                        </a:rPr>
                        <m:t>)=</m:t>
                      </m:r>
                      <m:d>
                        <m:dPr>
                          <m:ctrlPr>
                            <a:rPr lang="en-US" sz="2800" b="1" i="1" smtClean="0">
                              <a:solidFill>
                                <a:srgbClr val="0000FF"/>
                              </a:solidFill>
                              <a:latin typeface="Cambria Math"/>
                              <a:cs typeface="Times New Roman" panose="02020603050405020304" pitchFamily="18" charset="0"/>
                            </a:rPr>
                          </m:ctrlPr>
                        </m:dPr>
                        <m:e>
                          <m:f>
                            <m:fPr>
                              <m:ctrlPr>
                                <a:rPr lang="en-US" sz="2800" b="1" i="1">
                                  <a:solidFill>
                                    <a:srgbClr val="0000FF"/>
                                  </a:solidFill>
                                  <a:latin typeface="Cambria Math"/>
                                  <a:cs typeface="Times New Roman" panose="02020603050405020304" pitchFamily="18" charset="0"/>
                                </a:rPr>
                              </m:ctrlPr>
                            </m:fPr>
                            <m:num>
                              <m:r>
                                <a:rPr lang="en-US" sz="2800" b="1" i="1">
                                  <a:solidFill>
                                    <a:srgbClr val="0000FF"/>
                                  </a:solidFill>
                                  <a:latin typeface="Cambria Math"/>
                                  <a:cs typeface="Times New Roman" panose="02020603050405020304" pitchFamily="18" charset="0"/>
                                </a:rPr>
                                <m:t>𝟏</m:t>
                              </m:r>
                            </m:num>
                            <m:den>
                              <m:r>
                                <a:rPr lang="en-US" sz="2800" b="1" i="1">
                                  <a:solidFill>
                                    <a:srgbClr val="0000FF"/>
                                  </a:solidFill>
                                  <a:latin typeface="Cambria Math"/>
                                  <a:cs typeface="Times New Roman" panose="02020603050405020304" pitchFamily="18" charset="0"/>
                                </a:rPr>
                                <m:t>𝟐</m:t>
                              </m:r>
                              <m:r>
                                <a:rPr lang="en-US" sz="2800" b="1" i="1" smtClean="0">
                                  <a:solidFill>
                                    <a:srgbClr val="0000FF"/>
                                  </a:solidFill>
                                  <a:latin typeface="Cambria Math"/>
                                  <a:cs typeface="Times New Roman" panose="02020603050405020304" pitchFamily="18" charset="0"/>
                                </a:rPr>
                                <m:t>𝒊</m:t>
                              </m:r>
                            </m:den>
                          </m:f>
                        </m:e>
                      </m:d>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d>
                        <m:dPr>
                          <m:ctrlPr>
                            <a:rPr lang="en-US" altLang="zh-TW" sz="2800" b="1" i="1" dirty="0">
                              <a:solidFill>
                                <a:srgbClr val="0000FF"/>
                              </a:solidFill>
                              <a:latin typeface="Cambria Math"/>
                              <a:cs typeface="Times New Roman" panose="02020603050405020304" pitchFamily="18" charset="0"/>
                            </a:rPr>
                          </m:ctrlPr>
                        </m:dPr>
                        <m:e>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cos</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r>
                            <a:rPr lang="en-US" altLang="zh-TW" sz="2800" b="1" i="1" dirty="0">
                              <a:solidFill>
                                <a:srgbClr val="0000FF"/>
                              </a:solidFill>
                              <a:latin typeface="Cambria Math"/>
                              <a:cs typeface="Times New Roman" panose="02020603050405020304" pitchFamily="18" charset="0"/>
                            </a:rPr>
                            <m:t>+</m:t>
                          </m:r>
                          <m:r>
                            <m:rPr>
                              <m:nor/>
                            </m:rPr>
                            <a:rPr lang="en-US" sz="28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sin</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e>
                      </m:d>
                      <m:r>
                        <a:rPr lang="en-US" sz="2800" b="1" i="1">
                          <a:solidFill>
                            <a:srgbClr val="0000FF"/>
                          </a:solidFill>
                          <a:latin typeface="Cambria Math"/>
                          <a:cs typeface="Times New Roman" panose="02020603050405020304" pitchFamily="18" charset="0"/>
                        </a:rPr>
                        <m:t>+</m:t>
                      </m:r>
                      <m:d>
                        <m:dPr>
                          <m:ctrlPr>
                            <a:rPr lang="en-US" sz="2800" b="1" i="1">
                              <a:solidFill>
                                <a:srgbClr val="0000FF"/>
                              </a:solidFill>
                              <a:latin typeface="Cambria Math"/>
                              <a:cs typeface="Times New Roman" panose="02020603050405020304" pitchFamily="18" charset="0"/>
                            </a:rPr>
                          </m:ctrlPr>
                        </m:dPr>
                        <m:e>
                          <m:r>
                            <a:rPr lang="en-US" sz="2800" b="1" i="1" smtClean="0">
                              <a:solidFill>
                                <a:srgbClr val="0000FF"/>
                              </a:solidFill>
                              <a:latin typeface="Cambria Math"/>
                              <a:cs typeface="Times New Roman" panose="02020603050405020304" pitchFamily="18" charset="0"/>
                            </a:rPr>
                            <m:t>−</m:t>
                          </m:r>
                          <m:f>
                            <m:fPr>
                              <m:ctrlPr>
                                <a:rPr lang="en-US" sz="2800" b="1" i="1">
                                  <a:solidFill>
                                    <a:srgbClr val="0000FF"/>
                                  </a:solidFill>
                                  <a:latin typeface="Cambria Math"/>
                                  <a:cs typeface="Times New Roman" panose="02020603050405020304" pitchFamily="18" charset="0"/>
                                </a:rPr>
                              </m:ctrlPr>
                            </m:fPr>
                            <m:num>
                              <m:r>
                                <a:rPr lang="en-US" sz="2800" b="1" i="1">
                                  <a:solidFill>
                                    <a:srgbClr val="0000FF"/>
                                  </a:solidFill>
                                  <a:latin typeface="Cambria Math"/>
                                  <a:cs typeface="Times New Roman" panose="02020603050405020304" pitchFamily="18" charset="0"/>
                                </a:rPr>
                                <m:t>𝟏</m:t>
                              </m:r>
                            </m:num>
                            <m:den>
                              <m:r>
                                <a:rPr lang="en-US" sz="2800" b="1" i="1">
                                  <a:solidFill>
                                    <a:srgbClr val="0000FF"/>
                                  </a:solidFill>
                                  <a:latin typeface="Cambria Math"/>
                                  <a:cs typeface="Times New Roman" panose="02020603050405020304" pitchFamily="18" charset="0"/>
                                </a:rPr>
                                <m:t>𝟐</m:t>
                              </m:r>
                              <m:r>
                                <a:rPr lang="en-US" sz="2800" b="1" i="1" smtClean="0">
                                  <a:solidFill>
                                    <a:srgbClr val="0000FF"/>
                                  </a:solidFill>
                                  <a:latin typeface="Cambria Math"/>
                                  <a:cs typeface="Times New Roman" panose="02020603050405020304" pitchFamily="18" charset="0"/>
                                </a:rPr>
                                <m:t>𝒊</m:t>
                              </m:r>
                            </m:den>
                          </m:f>
                        </m:e>
                      </m:d>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r>
                            <m:rPr>
                              <m:nor/>
                            </m:rPr>
                            <a:rPr lang="en-US" sz="2800" b="1" dirty="0">
                              <a:solidFill>
                                <a:srgbClr val="002060"/>
                              </a:solidFill>
                              <a:latin typeface="Times New Roman" panose="02020603050405020304" pitchFamily="18" charset="0"/>
                              <a:cs typeface="Times New Roman" panose="02020603050405020304" pitchFamily="18" charset="0"/>
                            </a:rPr>
                            <m:t>λ</m:t>
                          </m:r>
                          <m:r>
                            <a:rPr lang="en-US" altLang="zh-TW" sz="2800" b="1" i="1" dirty="0">
                              <a:solidFill>
                                <a:srgbClr val="FF0066"/>
                              </a:solidFill>
                              <a:latin typeface="Cambria Math"/>
                              <a:cs typeface="Times New Roman" panose="02020603050405020304" pitchFamily="18" charset="0"/>
                            </a:rPr>
                            <m:t>𝒙</m:t>
                          </m:r>
                        </m:sup>
                      </m:sSup>
                      <m:d>
                        <m:dPr>
                          <m:ctrlPr>
                            <a:rPr lang="en-US" altLang="zh-TW" sz="2800" b="1" i="1" dirty="0">
                              <a:solidFill>
                                <a:srgbClr val="0000FF"/>
                              </a:solidFill>
                              <a:latin typeface="Cambria Math"/>
                              <a:cs typeface="Times New Roman" panose="02020603050405020304" pitchFamily="18" charset="0"/>
                            </a:rPr>
                          </m:ctrlPr>
                        </m:dPr>
                        <m:e>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cos</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r>
                            <a:rPr lang="en-US" altLang="zh-TW" sz="2800" b="1" i="1" dirty="0">
                              <a:solidFill>
                                <a:srgbClr val="0000FF"/>
                              </a:solidFill>
                              <a:latin typeface="Cambria Math"/>
                              <a:cs typeface="Times New Roman" panose="02020603050405020304" pitchFamily="18" charset="0"/>
                            </a:rPr>
                            <m:t>−</m:t>
                          </m:r>
                          <m:r>
                            <m:rPr>
                              <m:nor/>
                            </m:rPr>
                            <a:rPr lang="en-US" sz="28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800" b="1" i="1" dirty="0">
                                  <a:solidFill>
                                    <a:srgbClr val="0000FF"/>
                                  </a:solidFill>
                                  <a:latin typeface="Cambria Math"/>
                                  <a:cs typeface="Times New Roman" panose="02020603050405020304" pitchFamily="18" charset="0"/>
                                </a:rPr>
                              </m:ctrlPr>
                            </m:funcPr>
                            <m:fName>
                              <m:r>
                                <m:rPr>
                                  <m:sty m:val="p"/>
                                </m:rPr>
                                <a:rPr lang="en-US" altLang="zh-TW" sz="2800" dirty="0">
                                  <a:solidFill>
                                    <a:srgbClr val="0000FF"/>
                                  </a:solidFill>
                                  <a:latin typeface="Cambria Math"/>
                                  <a:cs typeface="Times New Roman" panose="02020603050405020304" pitchFamily="18" charset="0"/>
                                </a:rPr>
                                <m:t>sin</m:t>
                              </m:r>
                            </m:fName>
                            <m:e>
                              <m:r>
                                <m:rPr>
                                  <m:nor/>
                                </m:rPr>
                                <a:rPr lang="en-US" sz="2800" b="1" dirty="0">
                                  <a:solidFill>
                                    <a:srgbClr val="002060"/>
                                  </a:solidFill>
                                  <a:latin typeface="Times New Roman" panose="02020603050405020304" pitchFamily="18" charset="0"/>
                                  <a:cs typeface="Times New Roman" panose="02020603050405020304" pitchFamily="18" charset="0"/>
                                </a:rPr>
                                <m:t>µ</m:t>
                              </m:r>
                              <m:r>
                                <a:rPr lang="en-US" altLang="zh-TW" sz="2800" b="1" i="1" dirty="0">
                                  <a:solidFill>
                                    <a:srgbClr val="FF0066"/>
                                  </a:solidFill>
                                  <a:latin typeface="Cambria Math"/>
                                  <a:cs typeface="Times New Roman" panose="02020603050405020304" pitchFamily="18" charset="0"/>
                                </a:rPr>
                                <m:t>𝒙</m:t>
                              </m:r>
                            </m:e>
                          </m:func>
                        </m:e>
                      </m:d>
                    </m:oMath>
                  </m:oMathPara>
                </a14:m>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2400" b="1" i="1" smtClean="0">
                          <a:solidFill>
                            <a:srgbClr val="0000FF"/>
                          </a:solidFill>
                          <a:latin typeface="Cambria Math"/>
                          <a:cs typeface="Times New Roman" panose="02020603050405020304" pitchFamily="18" charset="0"/>
                        </a:rPr>
                        <m:t>𝒗</m:t>
                      </m:r>
                      <m:r>
                        <a:rPr lang="en-US" sz="2400" b="1" i="1">
                          <a:solidFill>
                            <a:srgbClr val="0000FF"/>
                          </a:solidFill>
                          <a:latin typeface="Cambria Math"/>
                          <a:cs typeface="Times New Roman" panose="02020603050405020304" pitchFamily="18" charset="0"/>
                        </a:rPr>
                        <m:t>(</m:t>
                      </m:r>
                      <m:r>
                        <a:rPr lang="en-US" sz="2400" b="1" i="1">
                          <a:solidFill>
                            <a:srgbClr val="0000FF"/>
                          </a:solidFill>
                          <a:latin typeface="Cambria Math"/>
                          <a:cs typeface="Times New Roman" panose="02020603050405020304" pitchFamily="18" charset="0"/>
                        </a:rPr>
                        <m:t>𝒙</m:t>
                      </m:r>
                      <m:r>
                        <a:rPr lang="en-US" sz="2400" b="1" i="1">
                          <a:solidFill>
                            <a:srgbClr val="0000FF"/>
                          </a:solidFill>
                          <a:latin typeface="Cambria Math"/>
                          <a:cs typeface="Times New Roman" panose="02020603050405020304" pitchFamily="18" charset="0"/>
                        </a:rPr>
                        <m:t>)=</m:t>
                      </m:r>
                      <m:d>
                        <m:dPr>
                          <m:ctrlPr>
                            <a:rPr lang="en-US" sz="2400" b="1" i="1">
                              <a:solidFill>
                                <a:srgbClr val="0000FF"/>
                              </a:solidFill>
                              <a:latin typeface="Cambria Math"/>
                              <a:cs typeface="Times New Roman" panose="02020603050405020304" pitchFamily="18" charset="0"/>
                            </a:rPr>
                          </m:ctrlPr>
                        </m:dPr>
                        <m:e>
                          <m:f>
                            <m:fPr>
                              <m:ctrlPr>
                                <a:rPr lang="en-US" sz="2400" b="1" i="1">
                                  <a:solidFill>
                                    <a:srgbClr val="0000FF"/>
                                  </a:solidFill>
                                  <a:latin typeface="Cambria Math"/>
                                  <a:cs typeface="Times New Roman" panose="02020603050405020304" pitchFamily="18" charset="0"/>
                                </a:rPr>
                              </m:ctrlPr>
                            </m:fPr>
                            <m:num>
                              <m:r>
                                <a:rPr lang="en-US" sz="2400" b="1" i="1">
                                  <a:solidFill>
                                    <a:srgbClr val="0000FF"/>
                                  </a:solidFill>
                                  <a:latin typeface="Cambria Math"/>
                                  <a:cs typeface="Times New Roman" panose="02020603050405020304" pitchFamily="18" charset="0"/>
                                </a:rPr>
                                <m:t>𝟏</m:t>
                              </m:r>
                            </m:num>
                            <m:den>
                              <m:r>
                                <a:rPr lang="en-US" sz="2400" b="1" i="1">
                                  <a:solidFill>
                                    <a:srgbClr val="0000FF"/>
                                  </a:solidFill>
                                  <a:latin typeface="Cambria Math"/>
                                  <a:cs typeface="Times New Roman" panose="02020603050405020304" pitchFamily="18" charset="0"/>
                                </a:rPr>
                                <m:t>𝟐</m:t>
                              </m:r>
                              <m:r>
                                <a:rPr lang="en-US" sz="2400" b="1" i="1">
                                  <a:solidFill>
                                    <a:srgbClr val="0000FF"/>
                                  </a:solidFill>
                                  <a:latin typeface="Cambria Math"/>
                                  <a:cs typeface="Times New Roman" panose="02020603050405020304" pitchFamily="18" charset="0"/>
                                </a:rPr>
                                <m:t>𝒊</m:t>
                              </m:r>
                            </m:den>
                          </m:f>
                        </m:e>
                      </m:d>
                      <m:sSup>
                        <m:sSupPr>
                          <m:ctrlPr>
                            <a:rPr lang="en-US" altLang="zh-TW" sz="2400" b="1" i="1" dirty="0">
                              <a:solidFill>
                                <a:srgbClr val="FF0066"/>
                              </a:solidFill>
                              <a:latin typeface="Cambria Math"/>
                              <a:cs typeface="Times New Roman" panose="02020603050405020304" pitchFamily="18" charset="0"/>
                            </a:rPr>
                          </m:ctrlPr>
                        </m:sSupPr>
                        <m:e>
                          <m:r>
                            <a:rPr lang="en-US" altLang="zh-TW" sz="2400" b="1" i="1" dirty="0">
                              <a:solidFill>
                                <a:srgbClr val="FF0066"/>
                              </a:solidFill>
                              <a:latin typeface="Cambria Math"/>
                              <a:cs typeface="Times New Roman" panose="02020603050405020304" pitchFamily="18" charset="0"/>
                            </a:rPr>
                            <m:t>𝒆</m:t>
                          </m:r>
                        </m:e>
                        <m:sup>
                          <m:r>
                            <m:rPr>
                              <m:nor/>
                            </m:rPr>
                            <a:rPr lang="en-US" sz="2400" b="1" dirty="0">
                              <a:solidFill>
                                <a:srgbClr val="002060"/>
                              </a:solidFill>
                              <a:latin typeface="Times New Roman" panose="02020603050405020304" pitchFamily="18" charset="0"/>
                              <a:cs typeface="Times New Roman" panose="02020603050405020304" pitchFamily="18" charset="0"/>
                            </a:rPr>
                            <m:t>λ</m:t>
                          </m:r>
                          <m:r>
                            <a:rPr lang="en-US" altLang="zh-TW" sz="2400" b="1" i="1" dirty="0">
                              <a:solidFill>
                                <a:srgbClr val="FF0066"/>
                              </a:solidFill>
                              <a:latin typeface="Cambria Math"/>
                              <a:cs typeface="Times New Roman" panose="02020603050405020304" pitchFamily="18" charset="0"/>
                            </a:rPr>
                            <m:t>𝒙</m:t>
                          </m:r>
                        </m:sup>
                      </m:sSup>
                      <m:func>
                        <m:funcPr>
                          <m:ctrlPr>
                            <a:rPr lang="en-US" altLang="zh-TW" sz="2400" b="1" i="1" dirty="0">
                              <a:solidFill>
                                <a:srgbClr val="0000FF"/>
                              </a:solidFill>
                              <a:latin typeface="Cambria Math"/>
                              <a:cs typeface="Times New Roman" panose="02020603050405020304" pitchFamily="18" charset="0"/>
                            </a:rPr>
                          </m:ctrlPr>
                        </m:funcPr>
                        <m:fName>
                          <m:r>
                            <m:rPr>
                              <m:sty m:val="p"/>
                            </m:rPr>
                            <a:rPr lang="en-US" altLang="zh-TW" sz="2400" dirty="0">
                              <a:solidFill>
                                <a:srgbClr val="0000FF"/>
                              </a:solidFill>
                              <a:latin typeface="Cambria Math"/>
                              <a:cs typeface="Times New Roman" panose="02020603050405020304" pitchFamily="18" charset="0"/>
                            </a:rPr>
                            <m:t>cos</m:t>
                          </m:r>
                        </m:fName>
                        <m:e>
                          <m:r>
                            <m:rPr>
                              <m:nor/>
                            </m:rPr>
                            <a:rPr lang="en-US" sz="2400" b="1" dirty="0">
                              <a:solidFill>
                                <a:srgbClr val="002060"/>
                              </a:solidFill>
                              <a:latin typeface="Times New Roman" panose="02020603050405020304" pitchFamily="18" charset="0"/>
                              <a:cs typeface="Times New Roman" panose="02020603050405020304" pitchFamily="18" charset="0"/>
                            </a:rPr>
                            <m:t>µ</m:t>
                          </m:r>
                          <m:r>
                            <a:rPr lang="en-US" altLang="zh-TW" sz="2400" b="1" i="1" dirty="0">
                              <a:solidFill>
                                <a:srgbClr val="FF0066"/>
                              </a:solidFill>
                              <a:latin typeface="Cambria Math"/>
                              <a:cs typeface="Times New Roman" panose="02020603050405020304" pitchFamily="18" charset="0"/>
                            </a:rPr>
                            <m:t>𝒙</m:t>
                          </m:r>
                        </m:e>
                      </m:func>
                      <m:r>
                        <a:rPr lang="en-US" altLang="zh-TW" sz="2400" b="1" i="1" dirty="0" smtClean="0">
                          <a:solidFill>
                            <a:srgbClr val="0000FF"/>
                          </a:solidFill>
                          <a:latin typeface="Cambria Math"/>
                          <a:cs typeface="Times New Roman" panose="02020603050405020304" pitchFamily="18" charset="0"/>
                        </a:rPr>
                        <m:t>+</m:t>
                      </m:r>
                      <m:d>
                        <m:dPr>
                          <m:ctrlPr>
                            <a:rPr lang="en-US" sz="2400" b="1" i="1">
                              <a:solidFill>
                                <a:srgbClr val="0000FF"/>
                              </a:solidFill>
                              <a:latin typeface="Cambria Math"/>
                              <a:cs typeface="Times New Roman" panose="02020603050405020304" pitchFamily="18" charset="0"/>
                            </a:rPr>
                          </m:ctrlPr>
                        </m:dPr>
                        <m:e>
                          <m:f>
                            <m:fPr>
                              <m:ctrlPr>
                                <a:rPr lang="en-US" sz="2400" b="1" i="1">
                                  <a:solidFill>
                                    <a:srgbClr val="0000FF"/>
                                  </a:solidFill>
                                  <a:latin typeface="Cambria Math"/>
                                  <a:cs typeface="Times New Roman" panose="02020603050405020304" pitchFamily="18" charset="0"/>
                                </a:rPr>
                              </m:ctrlPr>
                            </m:fPr>
                            <m:num>
                              <m:r>
                                <a:rPr lang="en-US" sz="2400" b="1" i="1">
                                  <a:solidFill>
                                    <a:srgbClr val="0000FF"/>
                                  </a:solidFill>
                                  <a:latin typeface="Cambria Math"/>
                                  <a:cs typeface="Times New Roman" panose="02020603050405020304" pitchFamily="18" charset="0"/>
                                </a:rPr>
                                <m:t>𝟏</m:t>
                              </m:r>
                            </m:num>
                            <m:den>
                              <m:r>
                                <a:rPr lang="en-US" sz="2400" b="1" i="1">
                                  <a:solidFill>
                                    <a:srgbClr val="0000FF"/>
                                  </a:solidFill>
                                  <a:latin typeface="Cambria Math"/>
                                  <a:cs typeface="Times New Roman" panose="02020603050405020304" pitchFamily="18" charset="0"/>
                                </a:rPr>
                                <m:t>𝟐</m:t>
                              </m:r>
                              <m:r>
                                <a:rPr lang="en-US" sz="2400" b="1" i="1">
                                  <a:solidFill>
                                    <a:srgbClr val="0000FF"/>
                                  </a:solidFill>
                                  <a:latin typeface="Cambria Math"/>
                                  <a:cs typeface="Times New Roman" panose="02020603050405020304" pitchFamily="18" charset="0"/>
                                </a:rPr>
                                <m:t>𝒊</m:t>
                              </m:r>
                            </m:den>
                          </m:f>
                        </m:e>
                      </m:d>
                      <m:sSup>
                        <m:sSupPr>
                          <m:ctrlPr>
                            <a:rPr lang="en-US" altLang="zh-TW" sz="2400" b="1" i="1" dirty="0">
                              <a:solidFill>
                                <a:srgbClr val="FF0066"/>
                              </a:solidFill>
                              <a:latin typeface="Cambria Math"/>
                              <a:cs typeface="Times New Roman" panose="02020603050405020304" pitchFamily="18" charset="0"/>
                            </a:rPr>
                          </m:ctrlPr>
                        </m:sSupPr>
                        <m:e>
                          <m:r>
                            <a:rPr lang="en-US" altLang="zh-TW" sz="2400" b="1" i="1" dirty="0">
                              <a:solidFill>
                                <a:srgbClr val="FF0066"/>
                              </a:solidFill>
                              <a:latin typeface="Cambria Math"/>
                              <a:cs typeface="Times New Roman" panose="02020603050405020304" pitchFamily="18" charset="0"/>
                            </a:rPr>
                            <m:t>𝒆</m:t>
                          </m:r>
                        </m:e>
                        <m:sup>
                          <m:r>
                            <m:rPr>
                              <m:nor/>
                            </m:rPr>
                            <a:rPr lang="en-US" sz="2400" b="1" dirty="0">
                              <a:solidFill>
                                <a:srgbClr val="002060"/>
                              </a:solidFill>
                              <a:latin typeface="Times New Roman" panose="02020603050405020304" pitchFamily="18" charset="0"/>
                              <a:cs typeface="Times New Roman" panose="02020603050405020304" pitchFamily="18" charset="0"/>
                            </a:rPr>
                            <m:t>λ</m:t>
                          </m:r>
                          <m:r>
                            <a:rPr lang="en-US" altLang="zh-TW" sz="2400" b="1" i="1" dirty="0">
                              <a:solidFill>
                                <a:srgbClr val="FF0066"/>
                              </a:solidFill>
                              <a:latin typeface="Cambria Math"/>
                              <a:cs typeface="Times New Roman" panose="02020603050405020304" pitchFamily="18" charset="0"/>
                            </a:rPr>
                            <m:t>𝒙</m:t>
                          </m:r>
                        </m:sup>
                      </m:sSup>
                      <m:r>
                        <m:rPr>
                          <m:nor/>
                        </m:rPr>
                        <a:rPr lang="en-US" sz="24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400" b="1" i="1" dirty="0">
                              <a:solidFill>
                                <a:srgbClr val="0000FF"/>
                              </a:solidFill>
                              <a:latin typeface="Cambria Math"/>
                              <a:cs typeface="Times New Roman" panose="02020603050405020304" pitchFamily="18" charset="0"/>
                            </a:rPr>
                          </m:ctrlPr>
                        </m:funcPr>
                        <m:fName>
                          <m:r>
                            <m:rPr>
                              <m:sty m:val="p"/>
                            </m:rPr>
                            <a:rPr lang="en-US" altLang="zh-TW" sz="2400" dirty="0">
                              <a:solidFill>
                                <a:srgbClr val="0000FF"/>
                              </a:solidFill>
                              <a:latin typeface="Cambria Math"/>
                              <a:cs typeface="Times New Roman" panose="02020603050405020304" pitchFamily="18" charset="0"/>
                            </a:rPr>
                            <m:t>sin</m:t>
                          </m:r>
                        </m:fName>
                        <m:e>
                          <m:r>
                            <m:rPr>
                              <m:nor/>
                            </m:rPr>
                            <a:rPr lang="en-US" sz="2400" b="1" dirty="0">
                              <a:solidFill>
                                <a:srgbClr val="002060"/>
                              </a:solidFill>
                              <a:latin typeface="Times New Roman" panose="02020603050405020304" pitchFamily="18" charset="0"/>
                              <a:cs typeface="Times New Roman" panose="02020603050405020304" pitchFamily="18" charset="0"/>
                            </a:rPr>
                            <m:t>µ</m:t>
                          </m:r>
                          <m:r>
                            <a:rPr lang="en-US" altLang="zh-TW" sz="2400" b="1" i="1" dirty="0">
                              <a:solidFill>
                                <a:srgbClr val="FF0066"/>
                              </a:solidFill>
                              <a:latin typeface="Cambria Math"/>
                              <a:cs typeface="Times New Roman" panose="02020603050405020304" pitchFamily="18" charset="0"/>
                            </a:rPr>
                            <m:t>𝒙</m:t>
                          </m:r>
                        </m:e>
                      </m:func>
                      <m:r>
                        <a:rPr lang="en-US" sz="2400" b="1" i="1">
                          <a:solidFill>
                            <a:srgbClr val="0000FF"/>
                          </a:solidFill>
                          <a:latin typeface="Cambria Math"/>
                          <a:cs typeface="Times New Roman" panose="02020603050405020304" pitchFamily="18" charset="0"/>
                        </a:rPr>
                        <m:t>+</m:t>
                      </m:r>
                      <m:d>
                        <m:dPr>
                          <m:ctrlPr>
                            <a:rPr lang="en-US" sz="2400" b="1" i="1">
                              <a:solidFill>
                                <a:srgbClr val="0000FF"/>
                              </a:solidFill>
                              <a:latin typeface="Cambria Math"/>
                              <a:cs typeface="Times New Roman" panose="02020603050405020304" pitchFamily="18" charset="0"/>
                            </a:rPr>
                          </m:ctrlPr>
                        </m:dPr>
                        <m:e>
                          <m:r>
                            <a:rPr lang="en-US" sz="2400" b="1" i="1">
                              <a:solidFill>
                                <a:srgbClr val="0000FF"/>
                              </a:solidFill>
                              <a:latin typeface="Cambria Math"/>
                              <a:cs typeface="Times New Roman" panose="02020603050405020304" pitchFamily="18" charset="0"/>
                            </a:rPr>
                            <m:t>−</m:t>
                          </m:r>
                          <m:f>
                            <m:fPr>
                              <m:ctrlPr>
                                <a:rPr lang="en-US" sz="2400" b="1" i="1">
                                  <a:solidFill>
                                    <a:srgbClr val="0000FF"/>
                                  </a:solidFill>
                                  <a:latin typeface="Cambria Math"/>
                                  <a:cs typeface="Times New Roman" panose="02020603050405020304" pitchFamily="18" charset="0"/>
                                </a:rPr>
                              </m:ctrlPr>
                            </m:fPr>
                            <m:num>
                              <m:r>
                                <a:rPr lang="en-US" sz="2400" b="1" i="1">
                                  <a:solidFill>
                                    <a:srgbClr val="0000FF"/>
                                  </a:solidFill>
                                  <a:latin typeface="Cambria Math"/>
                                  <a:cs typeface="Times New Roman" panose="02020603050405020304" pitchFamily="18" charset="0"/>
                                </a:rPr>
                                <m:t>𝟏</m:t>
                              </m:r>
                            </m:num>
                            <m:den>
                              <m:r>
                                <a:rPr lang="en-US" sz="2400" b="1" i="1">
                                  <a:solidFill>
                                    <a:srgbClr val="0000FF"/>
                                  </a:solidFill>
                                  <a:latin typeface="Cambria Math"/>
                                  <a:cs typeface="Times New Roman" panose="02020603050405020304" pitchFamily="18" charset="0"/>
                                </a:rPr>
                                <m:t>𝟐</m:t>
                              </m:r>
                              <m:r>
                                <a:rPr lang="en-US" sz="2400" b="1" i="1">
                                  <a:solidFill>
                                    <a:srgbClr val="0000FF"/>
                                  </a:solidFill>
                                  <a:latin typeface="Cambria Math"/>
                                  <a:cs typeface="Times New Roman" panose="02020603050405020304" pitchFamily="18" charset="0"/>
                                </a:rPr>
                                <m:t>𝒊</m:t>
                              </m:r>
                            </m:den>
                          </m:f>
                        </m:e>
                      </m:d>
                      <m:sSup>
                        <m:sSupPr>
                          <m:ctrlPr>
                            <a:rPr lang="en-US" altLang="zh-TW" sz="2400" b="1" i="1" dirty="0">
                              <a:solidFill>
                                <a:srgbClr val="FF0066"/>
                              </a:solidFill>
                              <a:latin typeface="Cambria Math"/>
                              <a:cs typeface="Times New Roman" panose="02020603050405020304" pitchFamily="18" charset="0"/>
                            </a:rPr>
                          </m:ctrlPr>
                        </m:sSupPr>
                        <m:e>
                          <m:r>
                            <a:rPr lang="en-US" altLang="zh-TW" sz="2400" b="1" i="1" dirty="0">
                              <a:solidFill>
                                <a:srgbClr val="FF0066"/>
                              </a:solidFill>
                              <a:latin typeface="Cambria Math"/>
                              <a:cs typeface="Times New Roman" panose="02020603050405020304" pitchFamily="18" charset="0"/>
                            </a:rPr>
                            <m:t>𝒆</m:t>
                          </m:r>
                        </m:e>
                        <m:sup>
                          <m:r>
                            <m:rPr>
                              <m:nor/>
                            </m:rPr>
                            <a:rPr lang="en-US" sz="2400" b="1" dirty="0">
                              <a:solidFill>
                                <a:srgbClr val="002060"/>
                              </a:solidFill>
                              <a:latin typeface="Times New Roman" panose="02020603050405020304" pitchFamily="18" charset="0"/>
                              <a:cs typeface="Times New Roman" panose="02020603050405020304" pitchFamily="18" charset="0"/>
                            </a:rPr>
                            <m:t>λ</m:t>
                          </m:r>
                          <m:r>
                            <a:rPr lang="en-US" altLang="zh-TW" sz="2400" b="1" i="1" dirty="0">
                              <a:solidFill>
                                <a:srgbClr val="FF0066"/>
                              </a:solidFill>
                              <a:latin typeface="Cambria Math"/>
                              <a:cs typeface="Times New Roman" panose="02020603050405020304" pitchFamily="18" charset="0"/>
                            </a:rPr>
                            <m:t>𝒙</m:t>
                          </m:r>
                        </m:sup>
                      </m:sSup>
                      <m:func>
                        <m:funcPr>
                          <m:ctrlPr>
                            <a:rPr lang="en-US" altLang="zh-TW" sz="2400" b="1" i="1" dirty="0">
                              <a:solidFill>
                                <a:srgbClr val="0000FF"/>
                              </a:solidFill>
                              <a:latin typeface="Cambria Math"/>
                              <a:cs typeface="Times New Roman" panose="02020603050405020304" pitchFamily="18" charset="0"/>
                            </a:rPr>
                          </m:ctrlPr>
                        </m:funcPr>
                        <m:fName>
                          <m:r>
                            <m:rPr>
                              <m:sty m:val="p"/>
                            </m:rPr>
                            <a:rPr lang="en-US" altLang="zh-TW" sz="2400" dirty="0">
                              <a:solidFill>
                                <a:srgbClr val="0000FF"/>
                              </a:solidFill>
                              <a:latin typeface="Cambria Math"/>
                              <a:cs typeface="Times New Roman" panose="02020603050405020304" pitchFamily="18" charset="0"/>
                            </a:rPr>
                            <m:t>cos</m:t>
                          </m:r>
                        </m:fName>
                        <m:e>
                          <m:r>
                            <m:rPr>
                              <m:nor/>
                            </m:rPr>
                            <a:rPr lang="en-US" sz="2400" b="1" dirty="0">
                              <a:solidFill>
                                <a:srgbClr val="002060"/>
                              </a:solidFill>
                              <a:latin typeface="Times New Roman" panose="02020603050405020304" pitchFamily="18" charset="0"/>
                              <a:cs typeface="Times New Roman" panose="02020603050405020304" pitchFamily="18" charset="0"/>
                            </a:rPr>
                            <m:t>µ</m:t>
                          </m:r>
                          <m:r>
                            <a:rPr lang="en-US" altLang="zh-TW" sz="2400" b="1" i="1" dirty="0">
                              <a:solidFill>
                                <a:srgbClr val="FF0066"/>
                              </a:solidFill>
                              <a:latin typeface="Cambria Math"/>
                              <a:cs typeface="Times New Roman" panose="02020603050405020304" pitchFamily="18" charset="0"/>
                            </a:rPr>
                            <m:t>𝒙</m:t>
                          </m:r>
                        </m:e>
                      </m:func>
                      <m:r>
                        <a:rPr lang="en-US" altLang="zh-TW" sz="2400" b="1" i="1" dirty="0">
                          <a:solidFill>
                            <a:srgbClr val="0000FF"/>
                          </a:solidFill>
                          <a:latin typeface="Cambria Math"/>
                          <a:cs typeface="Times New Roman" panose="02020603050405020304" pitchFamily="18" charset="0"/>
                        </a:rPr>
                        <m:t>−</m:t>
                      </m:r>
                      <m:d>
                        <m:dPr>
                          <m:ctrlPr>
                            <a:rPr lang="en-US" sz="2400" b="1" i="1">
                              <a:solidFill>
                                <a:srgbClr val="0000FF"/>
                              </a:solidFill>
                              <a:latin typeface="Cambria Math"/>
                              <a:cs typeface="Times New Roman" panose="02020603050405020304" pitchFamily="18" charset="0"/>
                            </a:rPr>
                          </m:ctrlPr>
                        </m:dPr>
                        <m:e>
                          <m:r>
                            <a:rPr lang="en-US" sz="2400" b="1" i="1">
                              <a:solidFill>
                                <a:srgbClr val="0000FF"/>
                              </a:solidFill>
                              <a:latin typeface="Cambria Math"/>
                              <a:cs typeface="Times New Roman" panose="02020603050405020304" pitchFamily="18" charset="0"/>
                            </a:rPr>
                            <m:t>−</m:t>
                          </m:r>
                          <m:f>
                            <m:fPr>
                              <m:ctrlPr>
                                <a:rPr lang="en-US" sz="2400" b="1" i="1">
                                  <a:solidFill>
                                    <a:srgbClr val="0000FF"/>
                                  </a:solidFill>
                                  <a:latin typeface="Cambria Math"/>
                                  <a:cs typeface="Times New Roman" panose="02020603050405020304" pitchFamily="18" charset="0"/>
                                </a:rPr>
                              </m:ctrlPr>
                            </m:fPr>
                            <m:num>
                              <m:r>
                                <a:rPr lang="en-US" sz="2400" b="1" i="1">
                                  <a:solidFill>
                                    <a:srgbClr val="0000FF"/>
                                  </a:solidFill>
                                  <a:latin typeface="Cambria Math"/>
                                  <a:cs typeface="Times New Roman" panose="02020603050405020304" pitchFamily="18" charset="0"/>
                                </a:rPr>
                                <m:t>𝟏</m:t>
                              </m:r>
                            </m:num>
                            <m:den>
                              <m:r>
                                <a:rPr lang="en-US" sz="2400" b="1" i="1">
                                  <a:solidFill>
                                    <a:srgbClr val="0000FF"/>
                                  </a:solidFill>
                                  <a:latin typeface="Cambria Math"/>
                                  <a:cs typeface="Times New Roman" panose="02020603050405020304" pitchFamily="18" charset="0"/>
                                </a:rPr>
                                <m:t>𝟐</m:t>
                              </m:r>
                              <m:r>
                                <a:rPr lang="en-US" sz="2400" b="1" i="1">
                                  <a:solidFill>
                                    <a:srgbClr val="0000FF"/>
                                  </a:solidFill>
                                  <a:latin typeface="Cambria Math"/>
                                  <a:cs typeface="Times New Roman" panose="02020603050405020304" pitchFamily="18" charset="0"/>
                                </a:rPr>
                                <m:t>𝒊</m:t>
                              </m:r>
                            </m:den>
                          </m:f>
                        </m:e>
                      </m:d>
                      <m:sSup>
                        <m:sSupPr>
                          <m:ctrlPr>
                            <a:rPr lang="en-US" altLang="zh-TW" sz="2400" b="1" i="1" dirty="0">
                              <a:solidFill>
                                <a:srgbClr val="FF0066"/>
                              </a:solidFill>
                              <a:latin typeface="Cambria Math"/>
                              <a:cs typeface="Times New Roman" panose="02020603050405020304" pitchFamily="18" charset="0"/>
                            </a:rPr>
                          </m:ctrlPr>
                        </m:sSupPr>
                        <m:e>
                          <m:r>
                            <a:rPr lang="en-US" altLang="zh-TW" sz="2400" b="1" i="1" dirty="0">
                              <a:solidFill>
                                <a:srgbClr val="FF0066"/>
                              </a:solidFill>
                              <a:latin typeface="Cambria Math"/>
                              <a:cs typeface="Times New Roman" panose="02020603050405020304" pitchFamily="18" charset="0"/>
                            </a:rPr>
                            <m:t>𝒆</m:t>
                          </m:r>
                        </m:e>
                        <m:sup>
                          <m:r>
                            <m:rPr>
                              <m:nor/>
                            </m:rPr>
                            <a:rPr lang="en-US" sz="2400" b="1" dirty="0">
                              <a:solidFill>
                                <a:srgbClr val="002060"/>
                              </a:solidFill>
                              <a:latin typeface="Times New Roman" panose="02020603050405020304" pitchFamily="18" charset="0"/>
                              <a:cs typeface="Times New Roman" panose="02020603050405020304" pitchFamily="18" charset="0"/>
                            </a:rPr>
                            <m:t>λ</m:t>
                          </m:r>
                          <m:r>
                            <a:rPr lang="en-US" altLang="zh-TW" sz="2400" b="1" i="1" dirty="0">
                              <a:solidFill>
                                <a:srgbClr val="FF0066"/>
                              </a:solidFill>
                              <a:latin typeface="Cambria Math"/>
                              <a:cs typeface="Times New Roman" panose="02020603050405020304" pitchFamily="18" charset="0"/>
                            </a:rPr>
                            <m:t>𝒙</m:t>
                          </m:r>
                        </m:sup>
                      </m:sSup>
                      <m:r>
                        <m:rPr>
                          <m:nor/>
                        </m:rPr>
                        <a:rPr lang="en-US" sz="2400" b="1" i="1" dirty="0">
                          <a:solidFill>
                            <a:srgbClr val="002060"/>
                          </a:solidFill>
                          <a:latin typeface="Times New Roman" panose="02020603050405020304" pitchFamily="18" charset="0"/>
                          <a:cs typeface="Times New Roman" panose="02020603050405020304" pitchFamily="18" charset="0"/>
                        </a:rPr>
                        <m:t>i</m:t>
                      </m:r>
                      <m:func>
                        <m:funcPr>
                          <m:ctrlPr>
                            <a:rPr lang="en-US" altLang="zh-TW" sz="2400" b="1" i="1" dirty="0">
                              <a:solidFill>
                                <a:srgbClr val="0000FF"/>
                              </a:solidFill>
                              <a:latin typeface="Cambria Math"/>
                              <a:cs typeface="Times New Roman" panose="02020603050405020304" pitchFamily="18" charset="0"/>
                            </a:rPr>
                          </m:ctrlPr>
                        </m:funcPr>
                        <m:fName>
                          <m:r>
                            <m:rPr>
                              <m:sty m:val="p"/>
                            </m:rPr>
                            <a:rPr lang="en-US" altLang="zh-TW" sz="2400" dirty="0">
                              <a:solidFill>
                                <a:srgbClr val="0000FF"/>
                              </a:solidFill>
                              <a:latin typeface="Cambria Math"/>
                              <a:cs typeface="Times New Roman" panose="02020603050405020304" pitchFamily="18" charset="0"/>
                            </a:rPr>
                            <m:t>sin</m:t>
                          </m:r>
                        </m:fName>
                        <m:e>
                          <m:r>
                            <m:rPr>
                              <m:nor/>
                            </m:rPr>
                            <a:rPr lang="en-US" sz="2400" b="1" dirty="0">
                              <a:solidFill>
                                <a:srgbClr val="002060"/>
                              </a:solidFill>
                              <a:latin typeface="Times New Roman" panose="02020603050405020304" pitchFamily="18" charset="0"/>
                              <a:cs typeface="Times New Roman" panose="02020603050405020304" pitchFamily="18" charset="0"/>
                            </a:rPr>
                            <m:t>µ</m:t>
                          </m:r>
                          <m:r>
                            <a:rPr lang="en-US" altLang="zh-TW" sz="2400" b="1" i="1" dirty="0">
                              <a:solidFill>
                                <a:srgbClr val="FF0066"/>
                              </a:solidFill>
                              <a:latin typeface="Cambria Math"/>
                              <a:cs typeface="Times New Roman" panose="02020603050405020304" pitchFamily="18" charset="0"/>
                            </a:rPr>
                            <m:t>𝒙</m:t>
                          </m:r>
                        </m:e>
                      </m:func>
                    </m:oMath>
                  </m:oMathPara>
                </a14:m>
                <a:endParaRPr lang="en-US" sz="2400" b="1"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048" t="-996" r="-1107"/>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16</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cxnSp>
        <p:nvCxnSpPr>
          <p:cNvPr id="4" name="Straight Connector 3"/>
          <p:cNvCxnSpPr/>
          <p:nvPr/>
        </p:nvCxnSpPr>
        <p:spPr>
          <a:xfrm flipH="1">
            <a:off x="2158172" y="5917872"/>
            <a:ext cx="1068779" cy="1080654"/>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837763" y="5917872"/>
            <a:ext cx="1068779" cy="1080654"/>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416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sz="2800" dirty="0">
                <a:solidFill>
                  <a:srgbClr val="002060"/>
                </a:solidFill>
                <a:latin typeface="Times New Roman" panose="02020603050405020304" pitchFamily="18" charset="0"/>
                <a:cs typeface="Times New Roman" panose="02020603050405020304" pitchFamily="18" charset="0"/>
              </a:rPr>
              <a:t>Therefore, the functions u and v are linearly independent solutions of the equation.  </a:t>
            </a:r>
            <a:r>
              <a:rPr lang="en-US" sz="2800" dirty="0">
                <a:solidFill>
                  <a:srgbClr val="002060"/>
                </a:solidFill>
                <a:latin typeface="Times New Roman" panose="02020603050405020304" pitchFamily="18" charset="0"/>
                <a:cs typeface="Times New Roman" panose="02020603050405020304" pitchFamily="18" charset="0"/>
              </a:rPr>
              <a:t>They form a pair of real-valued fundamental solutions and the linear combination is a desired real-valued general solution: </a:t>
            </a:r>
            <a:endParaRPr lang="en-US" sz="2800" dirty="0" smtClean="0">
              <a:solidFill>
                <a:srgbClr val="002060"/>
              </a:solidFill>
              <a:latin typeface="Times New Roman" panose="02020603050405020304" pitchFamily="18" charset="0"/>
              <a:cs typeface="Times New Roman" panose="02020603050405020304" pitchFamily="18" charset="0"/>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17</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3" name="Rectangle 2"/>
              <p:cNvSpPr/>
              <p:nvPr/>
            </p:nvSpPr>
            <p:spPr>
              <a:xfrm>
                <a:off x="2472302" y="4856022"/>
                <a:ext cx="6035819" cy="1656736"/>
              </a:xfrm>
              <a:prstGeom prst="rect">
                <a:avLst/>
              </a:prstGeom>
              <a:solidFill>
                <a:schemeClr val="accent4">
                  <a:lumMod val="20000"/>
                  <a:lumOff val="80000"/>
                </a:schemeClr>
              </a:solidFill>
              <a:ln>
                <a:solidFill>
                  <a:srgbClr val="FF3300"/>
                </a:solidFill>
              </a:ln>
            </p:spPr>
            <p:txBody>
              <a:bodyPr wrap="none">
                <a:spAutoFit/>
              </a:bodyPr>
              <a:lstStyle/>
              <a:p>
                <a:pPr algn="just"/>
                <a:endParaRPr lang="en-US" sz="3200" b="1" i="1" dirty="0" smtClean="0">
                  <a:solidFill>
                    <a:srgbClr val="0000FF"/>
                  </a:solidFill>
                  <a:latin typeface="Cambria Math"/>
                  <a:cs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r>
                        <a:rPr lang="en-US" sz="3200" b="1" i="1">
                          <a:solidFill>
                            <a:srgbClr val="0000FF"/>
                          </a:solidFill>
                          <a:latin typeface="Cambria Math"/>
                          <a:cs typeface="Times New Roman" panose="02020603050405020304" pitchFamily="18" charset="0"/>
                        </a:rPr>
                        <m:t>𝒚</m:t>
                      </m:r>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𝟏</m:t>
                          </m:r>
                        </m:sub>
                      </m:sSub>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cos</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𝟐</m:t>
                          </m:r>
                        </m:sub>
                      </m:sSub>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λ</m:t>
                          </m:r>
                          <m:r>
                            <a:rPr lang="en-US" altLang="zh-TW" sz="3200" b="1" i="1" dirty="0">
                              <a:solidFill>
                                <a:srgbClr val="FF0066"/>
                              </a:solidFill>
                              <a:latin typeface="Cambria Math"/>
                              <a:cs typeface="Times New Roman" panose="02020603050405020304" pitchFamily="18" charset="0"/>
                            </a:rPr>
                            <m:t>𝒙</m:t>
                          </m:r>
                        </m:sup>
                      </m:sSup>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sin</m:t>
                          </m:r>
                        </m:fName>
                        <m:e>
                          <m:r>
                            <m:rPr>
                              <m:nor/>
                            </m:rPr>
                            <a:rPr lang="en-US" sz="3200" b="1" dirty="0">
                              <a:solidFill>
                                <a:srgbClr val="002060"/>
                              </a:solidFill>
                              <a:latin typeface="Times New Roman" panose="02020603050405020304" pitchFamily="18" charset="0"/>
                              <a:cs typeface="Times New Roman" panose="02020603050405020304" pitchFamily="18" charset="0"/>
                            </a:rPr>
                            <m:t>µ</m:t>
                          </m:r>
                          <m:r>
                            <a:rPr lang="en-US" altLang="zh-TW" sz="3200" b="1" i="1" dirty="0">
                              <a:solidFill>
                                <a:srgbClr val="FF0066"/>
                              </a:solidFill>
                              <a:latin typeface="Cambria Math"/>
                              <a:cs typeface="Times New Roman" panose="02020603050405020304" pitchFamily="18" charset="0"/>
                            </a:rPr>
                            <m:t>𝒙</m:t>
                          </m:r>
                        </m:e>
                      </m:func>
                    </m:oMath>
                  </m:oMathPara>
                </a14:m>
                <a:endParaRPr lang="en-US" sz="3200" b="1" dirty="0" smtClean="0">
                  <a:solidFill>
                    <a:srgbClr val="002060"/>
                  </a:solidFill>
                  <a:latin typeface="Times New Roman" panose="02020603050405020304" pitchFamily="18" charset="0"/>
                  <a:cs typeface="Times New Roman" panose="02020603050405020304" pitchFamily="18" charset="0"/>
                </a:endParaRPr>
              </a:p>
              <a:p>
                <a:pPr algn="just"/>
                <a:endParaRPr lang="en-US" sz="3200" b="1" dirty="0">
                  <a:solidFill>
                    <a:srgbClr val="002060"/>
                  </a:solidFill>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2472302" y="4856022"/>
                <a:ext cx="6035819" cy="1656736"/>
              </a:xfrm>
              <a:prstGeom prst="rect">
                <a:avLst/>
              </a:prstGeom>
              <a:blipFill rotWithShape="1">
                <a:blip r:embed="rId3"/>
                <a:stretch>
                  <a:fillRect/>
                </a:stretch>
              </a:blipFill>
              <a:ln>
                <a:solidFill>
                  <a:srgbClr val="FF3300"/>
                </a:solidFill>
              </a:ln>
            </p:spPr>
            <p:txBody>
              <a:bodyPr/>
              <a:lstStyle/>
              <a:p>
                <a:r>
                  <a:rPr lang="en-US">
                    <a:noFill/>
                  </a:rPr>
                  <a:t> </a:t>
                </a:r>
              </a:p>
            </p:txBody>
          </p:sp>
        </mc:Fallback>
      </mc:AlternateContent>
    </p:spTree>
    <p:extLst>
      <p:ext uri="{BB962C8B-B14F-4D97-AF65-F5344CB8AC3E}">
        <p14:creationId xmlns:p14="http://schemas.microsoft.com/office/powerpoint/2010/main" val="350431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sz="2800" b="1" dirty="0" smtClean="0">
                    <a:solidFill>
                      <a:srgbClr val="002060"/>
                    </a:solidFill>
                    <a:latin typeface="Times New Roman" panose="02020603050405020304" pitchFamily="18" charset="0"/>
                    <a:cs typeface="Times New Roman" panose="02020603050405020304" pitchFamily="18" charset="0"/>
                  </a:rPr>
                  <a:t>Example 3: </a:t>
                </a:r>
                <a14:m>
                  <m:oMath xmlns:m="http://schemas.openxmlformats.org/officeDocument/2006/math">
                    <m:sSubSup>
                      <m:sSubSupPr>
                        <m:ctrlPr>
                          <a:rPr lang="en-US" sz="2800" b="1" i="1">
                            <a:solidFill>
                              <a:srgbClr val="0000FF"/>
                            </a:solidFill>
                            <a:latin typeface="Cambria Math"/>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𝟔</m:t>
                    </m:r>
                    <m:sSup>
                      <m:sSupPr>
                        <m:ctrlPr>
                          <a:rPr lang="en-US" sz="2800" b="1" i="1" smtClean="0">
                            <a:solidFill>
                              <a:srgbClr val="0000FF"/>
                            </a:solidFill>
                            <a:latin typeface="Cambria Math"/>
                            <a:ea typeface="Cambria Math" panose="02040503050406030204" pitchFamily="18" charset="0"/>
                            <a:cs typeface="Times New Roman" panose="02020603050405020304" pitchFamily="18" charset="0"/>
                          </a:rPr>
                        </m:ctrlPr>
                      </m:sSupPr>
                      <m:e>
                        <m:r>
                          <a:rPr lang="en-US" sz="2800" b="1" i="1" smtClean="0">
                            <a:solidFill>
                              <a:srgbClr val="0000FF"/>
                            </a:solidFill>
                            <a:latin typeface="Cambria Math"/>
                            <a:ea typeface="Cambria Math" panose="02040503050406030204" pitchFamily="18" charset="0"/>
                            <a:cs typeface="Times New Roman" panose="02020603050405020304" pitchFamily="18" charset="0"/>
                          </a:rPr>
                          <m:t>𝒚</m:t>
                        </m:r>
                      </m:e>
                      <m: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sup>
                    </m:s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𝟏𝟑</m:t>
                    </m:r>
                    <m:r>
                      <a:rPr lang="en-US" sz="2800" b="1" i="1">
                        <a:solidFill>
                          <a:srgbClr val="0000FF"/>
                        </a:solidFill>
                        <a:latin typeface="Cambria Math"/>
                        <a:ea typeface="Cambria Math" panose="02040503050406030204" pitchFamily="18" charset="0"/>
                        <a:cs typeface="Times New Roman" panose="02020603050405020304" pitchFamily="18" charset="0"/>
                      </a:rPr>
                      <m:t>𝒚</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𝟎</m:t>
                    </m:r>
                  </m:oMath>
                </a14:m>
                <a:r>
                  <a:rPr lang="en-US" altLang="zh-TW" sz="2800" b="1" dirty="0">
                    <a:solidFill>
                      <a:srgbClr val="0000FF"/>
                    </a:solidFill>
                    <a:latin typeface="Cambria Math" panose="02040503050406030204" pitchFamily="18" charset="0"/>
                    <a:ea typeface="Cambria Math" panose="02040503050406030204" pitchFamily="18" charset="0"/>
                    <a:cs typeface="Times New Roman" panose="02020603050405020304" pitchFamily="18" charset="0"/>
                  </a:rPr>
                  <a:t>  </a:t>
                </a:r>
                <a:endParaRPr lang="en-US" altLang="zh-TW" sz="2800" b="1" dirty="0" smtClean="0">
                  <a:solidFill>
                    <a:srgbClr val="0000FF"/>
                  </a:solidFill>
                  <a:latin typeface="Cambria Math" panose="02040503050406030204" pitchFamily="18" charset="0"/>
                  <a:ea typeface="Cambria Math" panose="02040503050406030204" pitchFamily="18" charset="0"/>
                  <a:cs typeface="Times New Roman" panose="02020603050405020304" pitchFamily="18" charset="0"/>
                </a:endParaRPr>
              </a:p>
              <a:p>
                <a:pPr marL="0" indent="0" algn="just">
                  <a:lnSpc>
                    <a:spcPct val="150000"/>
                  </a:lnSpc>
                  <a:buNone/>
                </a:pPr>
                <a:r>
                  <a:rPr lang="en-US" sz="2800" dirty="0" smtClean="0">
                    <a:solidFill>
                      <a:srgbClr val="002060"/>
                    </a:solidFill>
                    <a:latin typeface="Times New Roman" panose="02020603050405020304" pitchFamily="18" charset="0"/>
                    <a:cs typeface="Times New Roman" panose="02020603050405020304" pitchFamily="18" charset="0"/>
                  </a:rPr>
                  <a:t>SOLUTION: </a:t>
                </a:r>
                <a:r>
                  <a:rPr lang="en-US" sz="2800" dirty="0">
                    <a:solidFill>
                      <a:srgbClr val="002060"/>
                    </a:solidFill>
                    <a:latin typeface="Times New Roman" panose="02020603050405020304" pitchFamily="18" charset="0"/>
                    <a:cs typeface="Times New Roman" panose="02020603050405020304" pitchFamily="18" charset="0"/>
                  </a:rPr>
                  <a:t>The auxiliary </a:t>
                </a:r>
                <a:r>
                  <a:rPr lang="en-US" sz="2800" dirty="0" smtClean="0">
                    <a:solidFill>
                      <a:srgbClr val="002060"/>
                    </a:solidFill>
                    <a:latin typeface="Times New Roman" panose="02020603050405020304" pitchFamily="18" charset="0"/>
                    <a:cs typeface="Times New Roman" panose="02020603050405020304" pitchFamily="18" charset="0"/>
                  </a:rPr>
                  <a:t>equation </a:t>
                </a:r>
                <a14:m>
                  <m:oMath xmlns:m="http://schemas.openxmlformats.org/officeDocument/2006/math">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𝒓</m:t>
                        </m:r>
                      </m:e>
                      <m:sup>
                        <m:r>
                          <a:rPr lang="en-US" altLang="zh-TW" sz="2800" b="1" i="1" dirty="0">
                            <a:solidFill>
                              <a:srgbClr val="FF0066"/>
                            </a:solidFill>
                            <a:latin typeface="Cambria Math"/>
                            <a:cs typeface="Times New Roman" panose="02020603050405020304" pitchFamily="18" charset="0"/>
                          </a:rPr>
                          <m:t>𝟐</m:t>
                        </m:r>
                      </m:sup>
                    </m:sSup>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𝟔</m:t>
                    </m:r>
                    <m:r>
                      <a:rPr lang="en-US" altLang="zh-TW" sz="2800" b="1" i="1" smtClean="0">
                        <a:solidFill>
                          <a:srgbClr val="FF0066"/>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𝟏𝟑</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𝟎</m:t>
                    </m:r>
                  </m:oMath>
                </a14:m>
                <a:r>
                  <a:rPr lang="en-US" sz="2800" b="1" dirty="0">
                    <a:solidFill>
                      <a:srgbClr val="0000FF"/>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cant </a:t>
                </a:r>
                <a:r>
                  <a:rPr lang="en-US" sz="2800" dirty="0">
                    <a:solidFill>
                      <a:srgbClr val="002060"/>
                    </a:solidFill>
                    <a:latin typeface="Times New Roman" panose="02020603050405020304" pitchFamily="18" charset="0"/>
                    <a:cs typeface="Times New Roman" panose="02020603050405020304" pitchFamily="18" charset="0"/>
                  </a:rPr>
                  <a:t>be </a:t>
                </a:r>
                <a:r>
                  <a:rPr lang="en-US" sz="2800" dirty="0" smtClean="0">
                    <a:solidFill>
                      <a:srgbClr val="002060"/>
                    </a:solidFill>
                    <a:latin typeface="Times New Roman" panose="02020603050405020304" pitchFamily="18" charset="0"/>
                    <a:cs typeface="Times New Roman" panose="02020603050405020304" pitchFamily="18" charset="0"/>
                  </a:rPr>
                  <a:t>factored. So use quadratic formula </a:t>
                </a: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altLang="zh-TW" sz="2800" b="1" i="1">
                          <a:solidFill>
                            <a:srgbClr val="0000FF"/>
                          </a:solidFill>
                          <a:latin typeface="Cambria Math"/>
                          <a:cs typeface="Times New Roman" panose="02020603050405020304" pitchFamily="18" charset="0"/>
                        </a:rPr>
                        <m:t>𝒓</m:t>
                      </m:r>
                      <m:r>
                        <a:rPr lang="en-US" altLang="zh-TW" sz="2800" b="1" i="1">
                          <a:solidFill>
                            <a:srgbClr val="0000FF"/>
                          </a:solidFill>
                          <a:latin typeface="Cambria Math"/>
                          <a:cs typeface="Times New Roman" panose="02020603050405020304" pitchFamily="18" charset="0"/>
                        </a:rPr>
                        <m:t>=</m:t>
                      </m:r>
                      <m:f>
                        <m:fPr>
                          <m:ctrlPr>
                            <a:rPr lang="en-US" altLang="zh-TW" sz="2800" b="1" i="1">
                              <a:solidFill>
                                <a:srgbClr val="0000FF"/>
                              </a:solidFill>
                              <a:latin typeface="Cambria Math"/>
                              <a:cs typeface="Times New Roman" panose="02020603050405020304" pitchFamily="18" charset="0"/>
                            </a:rPr>
                          </m:ctrlPr>
                        </m:fPr>
                        <m:num>
                          <m:r>
                            <a:rPr lang="en-US" altLang="zh-TW" sz="2800" b="1" i="1">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𝟔</m:t>
                          </m:r>
                          <m:r>
                            <a:rPr lang="en-US" altLang="zh-TW" sz="2800" b="1" i="1" smtClean="0">
                              <a:solidFill>
                                <a:srgbClr val="0000FF"/>
                              </a:solidFill>
                              <a:latin typeface="Cambria Math"/>
                              <a:cs typeface="Times New Roman" panose="02020603050405020304" pitchFamily="18" charset="0"/>
                            </a:rPr>
                            <m:t>)±</m:t>
                          </m:r>
                          <m:rad>
                            <m:radPr>
                              <m:degHide m:val="on"/>
                              <m:ctrlPr>
                                <a:rPr lang="en-US" altLang="zh-TW" sz="2800" b="1" i="1">
                                  <a:solidFill>
                                    <a:srgbClr val="0000FF"/>
                                  </a:solidFill>
                                  <a:latin typeface="Cambria Math"/>
                                  <a:cs typeface="Times New Roman" panose="02020603050405020304" pitchFamily="18" charset="0"/>
                                </a:rPr>
                              </m:ctrlPr>
                            </m:radPr>
                            <m:deg/>
                            <m:e>
                              <m:r>
                                <a:rPr lang="en-US" altLang="zh-TW" sz="2800" b="1" i="1">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𝟏𝟔</m:t>
                              </m:r>
                            </m:e>
                          </m:rad>
                        </m:num>
                        <m:den>
                          <m:r>
                            <a:rPr lang="en-US" altLang="zh-TW" sz="2800" b="1" i="1">
                              <a:solidFill>
                                <a:srgbClr val="0000FF"/>
                              </a:solidFill>
                              <a:latin typeface="Cambria Math"/>
                              <a:cs typeface="Times New Roman" panose="02020603050405020304" pitchFamily="18" charset="0"/>
                            </a:rPr>
                            <m:t>𝟐</m:t>
                          </m:r>
                        </m:den>
                      </m:f>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buNone/>
                </a:pPr>
                <a:r>
                  <a:rPr lang="en-US" sz="2800" dirty="0" smtClean="0">
                    <a:solidFill>
                      <a:srgbClr val="002060"/>
                    </a:solidFill>
                    <a:latin typeface="Times New Roman" panose="02020603050405020304" pitchFamily="18" charset="0"/>
                    <a:cs typeface="Times New Roman" panose="02020603050405020304" pitchFamily="18" charset="0"/>
                  </a:rPr>
                  <a:t>                         </a:t>
                </a:r>
              </a:p>
              <a:p>
                <a:pPr marL="0" indent="0" algn="just">
                  <a:lnSpc>
                    <a:spcPct val="150000"/>
                  </a:lnSpc>
                  <a:buNone/>
                </a:pP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                    and   </a:t>
                </a:r>
                <a:endParaRPr lang="en-US" sz="2800" dirty="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endParaRPr lang="en-US" altLang="zh-TW" sz="30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18</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3" name="Rectangle 2"/>
              <p:cNvSpPr/>
              <p:nvPr/>
            </p:nvSpPr>
            <p:spPr>
              <a:xfrm>
                <a:off x="2844409" y="5676801"/>
                <a:ext cx="3217676" cy="1079270"/>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f>
                        <m:fPr>
                          <m:ctrlPr>
                            <a:rPr lang="en-US" altLang="zh-TW" sz="2800" b="1" i="1">
                              <a:solidFill>
                                <a:srgbClr val="0000FF"/>
                              </a:solidFill>
                              <a:latin typeface="Cambria Math"/>
                              <a:cs typeface="Times New Roman" panose="02020603050405020304" pitchFamily="18" charset="0"/>
                            </a:rPr>
                          </m:ctrlPr>
                        </m:fPr>
                        <m:num>
                          <m:r>
                            <a:rPr lang="en-US" altLang="zh-TW" sz="2800" b="1" i="1">
                              <a:solidFill>
                                <a:srgbClr val="0000FF"/>
                              </a:solidFill>
                              <a:latin typeface="Cambria Math"/>
                              <a:cs typeface="Times New Roman" panose="02020603050405020304" pitchFamily="18" charset="0"/>
                            </a:rPr>
                            <m:t>±</m:t>
                          </m:r>
                          <m:rad>
                            <m:radPr>
                              <m:degHide m:val="on"/>
                              <m:ctrlPr>
                                <a:rPr lang="en-US" altLang="zh-TW" sz="2800" b="1" i="1">
                                  <a:solidFill>
                                    <a:srgbClr val="0000FF"/>
                                  </a:solidFill>
                                  <a:latin typeface="Cambria Math"/>
                                  <a:cs typeface="Times New Roman" panose="02020603050405020304" pitchFamily="18" charset="0"/>
                                </a:rPr>
                              </m:ctrlPr>
                            </m:radPr>
                            <m:deg/>
                            <m:e>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𝟏𝟔</m:t>
                              </m:r>
                            </m:e>
                          </m:rad>
                        </m:num>
                        <m:den>
                          <m:rad>
                            <m:radPr>
                              <m:degHide m:val="on"/>
                              <m:ctrlPr>
                                <a:rPr lang="en-US" altLang="zh-TW" sz="2800" b="1" i="1" smtClean="0">
                                  <a:solidFill>
                                    <a:srgbClr val="0000FF"/>
                                  </a:solidFill>
                                  <a:latin typeface="Cambria Math"/>
                                  <a:cs typeface="Times New Roman" panose="02020603050405020304" pitchFamily="18" charset="0"/>
                                </a:rPr>
                              </m:ctrlPr>
                            </m:radPr>
                            <m:deg/>
                            <m:e>
                              <m:r>
                                <a:rPr lang="en-US" altLang="zh-TW" sz="2800" b="1" i="1" smtClean="0">
                                  <a:solidFill>
                                    <a:srgbClr val="0000FF"/>
                                  </a:solidFill>
                                  <a:latin typeface="Cambria Math"/>
                                  <a:cs typeface="Times New Roman" panose="02020603050405020304" pitchFamily="18" charset="0"/>
                                </a:rPr>
                                <m:t>𝟒</m:t>
                              </m:r>
                            </m:e>
                          </m:rad>
                        </m:den>
                      </m:f>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𝟐</m:t>
                      </m:r>
                      <m:r>
                        <a:rPr lang="en-US" altLang="zh-TW" sz="2800" b="1" i="1" smtClean="0">
                          <a:solidFill>
                            <a:srgbClr val="0000FF"/>
                          </a:solidFill>
                          <a:latin typeface="Cambria Math"/>
                          <a:cs typeface="Times New Roman" panose="02020603050405020304" pitchFamily="18" charset="0"/>
                        </a:rPr>
                        <m:t>𝒊</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2844409" y="5676801"/>
                <a:ext cx="3217676" cy="107927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Rectangle 3"/>
              <p:cNvSpPr/>
              <p:nvPr/>
            </p:nvSpPr>
            <p:spPr>
              <a:xfrm>
                <a:off x="186690" y="5783369"/>
                <a:ext cx="1830886" cy="898964"/>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f>
                        <m:fPr>
                          <m:ctrlPr>
                            <a:rPr lang="en-US" altLang="zh-TW" sz="2800" b="1" i="1">
                              <a:solidFill>
                                <a:srgbClr val="0000FF"/>
                              </a:solidFill>
                              <a:latin typeface="Cambria Math"/>
                              <a:cs typeface="Times New Roman" panose="02020603050405020304" pitchFamily="18" charset="0"/>
                            </a:rPr>
                          </m:ctrlPr>
                        </m:fPr>
                        <m:num>
                          <m:r>
                            <a:rPr lang="en-US" altLang="zh-TW" sz="2800" b="1" i="1">
                              <a:solidFill>
                                <a:srgbClr val="0000FF"/>
                              </a:solidFill>
                              <a:latin typeface="Cambria Math"/>
                              <a:cs typeface="Times New Roman" panose="02020603050405020304" pitchFamily="18" charset="0"/>
                            </a:rPr>
                            <m:t>𝟔</m:t>
                          </m:r>
                        </m:num>
                        <m:den>
                          <m:r>
                            <a:rPr lang="en-US" altLang="zh-TW" sz="2800" b="1" i="1">
                              <a:solidFill>
                                <a:srgbClr val="0000FF"/>
                              </a:solidFill>
                              <a:latin typeface="Cambria Math"/>
                              <a:cs typeface="Times New Roman" panose="02020603050405020304" pitchFamily="18" charset="0"/>
                            </a:rPr>
                            <m:t>𝟐</m:t>
                          </m:r>
                        </m:den>
                      </m:f>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𝟑</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186690" y="5783369"/>
                <a:ext cx="1830886" cy="89896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Rectangle 10"/>
              <p:cNvSpPr/>
              <p:nvPr/>
            </p:nvSpPr>
            <p:spPr>
              <a:xfrm>
                <a:off x="7063777" y="5971241"/>
                <a:ext cx="1923925" cy="523220"/>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𝟑</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𝟐</m:t>
                      </m:r>
                      <m:r>
                        <a:rPr lang="en-US" altLang="zh-TW" sz="2800" b="1" i="1" smtClean="0">
                          <a:solidFill>
                            <a:srgbClr val="0000FF"/>
                          </a:solidFill>
                          <a:latin typeface="Cambria Math"/>
                          <a:cs typeface="Times New Roman" panose="02020603050405020304" pitchFamily="18" charset="0"/>
                        </a:rPr>
                        <m:t>𝒊</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11" name="Rectangle 10"/>
              <p:cNvSpPr>
                <a:spLocks noRot="1" noChangeAspect="1" noMove="1" noResize="1" noEditPoints="1" noAdjustHandles="1" noChangeArrowheads="1" noChangeShapeType="1" noTextEdit="1"/>
              </p:cNvSpPr>
              <p:nvPr/>
            </p:nvSpPr>
            <p:spPr>
              <a:xfrm>
                <a:off x="7063777" y="5971241"/>
                <a:ext cx="1923925" cy="523220"/>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60573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sz="2800" b="1" dirty="0" smtClean="0">
                    <a:solidFill>
                      <a:srgbClr val="002060"/>
                    </a:solidFill>
                    <a:latin typeface="Times New Roman" panose="02020603050405020304" pitchFamily="18" charset="0"/>
                    <a:cs typeface="Times New Roman" panose="02020603050405020304" pitchFamily="18" charset="0"/>
                  </a:rPr>
                  <a:t>Example 3: </a:t>
                </a:r>
                <a14:m>
                  <m:oMath xmlns:m="http://schemas.openxmlformats.org/officeDocument/2006/math">
                    <m:sSubSup>
                      <m:sSubSupPr>
                        <m:ctrlPr>
                          <a:rPr lang="en-US" sz="2800" b="1" i="1">
                            <a:solidFill>
                              <a:srgbClr val="0000FF"/>
                            </a:solidFill>
                            <a:latin typeface="Cambria Math"/>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𝟔</m:t>
                    </m:r>
                    <m:sSup>
                      <m:sSupPr>
                        <m:ctrlPr>
                          <a:rPr lang="en-US" sz="2800" b="1" i="1" smtClean="0">
                            <a:solidFill>
                              <a:srgbClr val="0000FF"/>
                            </a:solidFill>
                            <a:latin typeface="Cambria Math"/>
                            <a:ea typeface="Cambria Math" panose="02040503050406030204" pitchFamily="18" charset="0"/>
                            <a:cs typeface="Times New Roman" panose="02020603050405020304" pitchFamily="18" charset="0"/>
                          </a:rPr>
                        </m:ctrlPr>
                      </m:sSupPr>
                      <m:e>
                        <m:r>
                          <a:rPr lang="en-US" sz="2800" b="1" i="1" smtClean="0">
                            <a:solidFill>
                              <a:srgbClr val="0000FF"/>
                            </a:solidFill>
                            <a:latin typeface="Cambria Math"/>
                            <a:ea typeface="Cambria Math" panose="02040503050406030204" pitchFamily="18" charset="0"/>
                            <a:cs typeface="Times New Roman" panose="02020603050405020304" pitchFamily="18" charset="0"/>
                          </a:rPr>
                          <m:t>𝒚</m:t>
                        </m:r>
                      </m:e>
                      <m: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sup>
                    </m:s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𝟏𝟑</m:t>
                    </m:r>
                    <m:r>
                      <a:rPr lang="en-US" sz="2800" b="1" i="1">
                        <a:solidFill>
                          <a:srgbClr val="0000FF"/>
                        </a:solidFill>
                        <a:latin typeface="Cambria Math"/>
                        <a:ea typeface="Cambria Math" panose="02040503050406030204" pitchFamily="18" charset="0"/>
                        <a:cs typeface="Times New Roman" panose="02020603050405020304" pitchFamily="18" charset="0"/>
                      </a:rPr>
                      <m:t>𝒚</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𝟎</m:t>
                    </m:r>
                  </m:oMath>
                </a14:m>
                <a:r>
                  <a:rPr lang="en-US" altLang="zh-TW" sz="2800" b="1" dirty="0">
                    <a:solidFill>
                      <a:srgbClr val="0000FF"/>
                    </a:solidFill>
                    <a:latin typeface="Cambria Math" panose="02040503050406030204" pitchFamily="18" charset="0"/>
                    <a:ea typeface="Cambria Math" panose="02040503050406030204" pitchFamily="18" charset="0"/>
                    <a:cs typeface="Times New Roman" panose="02020603050405020304" pitchFamily="18" charset="0"/>
                  </a:rPr>
                  <a:t>  </a:t>
                </a:r>
                <a:endParaRPr lang="en-US" altLang="zh-TW" sz="2800" b="1" dirty="0" smtClean="0">
                  <a:solidFill>
                    <a:srgbClr val="0000FF"/>
                  </a:solidFill>
                  <a:latin typeface="Cambria Math" panose="02040503050406030204" pitchFamily="18" charset="0"/>
                  <a:ea typeface="Cambria Math" panose="02040503050406030204" pitchFamily="18" charset="0"/>
                  <a:cs typeface="Times New Roman" panose="02020603050405020304" pitchFamily="18" charset="0"/>
                </a:endParaRPr>
              </a:p>
              <a:p>
                <a:pPr marL="0" indent="0" algn="just">
                  <a:lnSpc>
                    <a:spcPct val="150000"/>
                  </a:lnSpc>
                  <a:buNone/>
                </a:pPr>
                <a:r>
                  <a:rPr lang="en-US" sz="2800" dirty="0" smtClean="0">
                    <a:solidFill>
                      <a:srgbClr val="002060"/>
                    </a:solidFill>
                    <a:latin typeface="Times New Roman" panose="02020603050405020304" pitchFamily="18" charset="0"/>
                    <a:cs typeface="Times New Roman" panose="02020603050405020304" pitchFamily="18" charset="0"/>
                  </a:rPr>
                  <a:t>SOLUTION: </a:t>
                </a:r>
                <a:r>
                  <a:rPr lang="en-US" sz="2800" dirty="0">
                    <a:solidFill>
                      <a:srgbClr val="002060"/>
                    </a:solidFill>
                    <a:latin typeface="Times New Roman" panose="02020603050405020304" pitchFamily="18" charset="0"/>
                    <a:cs typeface="Times New Roman" panose="02020603050405020304" pitchFamily="18" charset="0"/>
                  </a:rPr>
                  <a:t>The auxiliary </a:t>
                </a:r>
                <a:r>
                  <a:rPr lang="en-US" sz="2800" dirty="0" smtClean="0">
                    <a:solidFill>
                      <a:srgbClr val="002060"/>
                    </a:solidFill>
                    <a:latin typeface="Times New Roman" panose="02020603050405020304" pitchFamily="18" charset="0"/>
                    <a:cs typeface="Times New Roman" panose="02020603050405020304" pitchFamily="18" charset="0"/>
                  </a:rPr>
                  <a:t>equation </a:t>
                </a:r>
                <a14:m>
                  <m:oMath xmlns:m="http://schemas.openxmlformats.org/officeDocument/2006/math">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𝒓</m:t>
                        </m:r>
                      </m:e>
                      <m:sup>
                        <m:r>
                          <a:rPr lang="en-US" altLang="zh-TW" sz="2800" b="1" i="1" dirty="0">
                            <a:solidFill>
                              <a:srgbClr val="FF0066"/>
                            </a:solidFill>
                            <a:latin typeface="Cambria Math"/>
                            <a:cs typeface="Times New Roman" panose="02020603050405020304" pitchFamily="18" charset="0"/>
                          </a:rPr>
                          <m:t>𝟐</m:t>
                        </m:r>
                      </m:sup>
                    </m:sSup>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𝟔</m:t>
                    </m:r>
                    <m:r>
                      <a:rPr lang="en-US" altLang="zh-TW" sz="2800" b="1" i="1" smtClean="0">
                        <a:solidFill>
                          <a:srgbClr val="FF0066"/>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𝟏𝟑</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𝟎</m:t>
                    </m:r>
                  </m:oMath>
                </a14:m>
                <a:r>
                  <a:rPr lang="en-US" sz="2800" b="1" dirty="0">
                    <a:solidFill>
                      <a:srgbClr val="0000FF"/>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cant </a:t>
                </a:r>
                <a:r>
                  <a:rPr lang="en-US" sz="2800" dirty="0">
                    <a:solidFill>
                      <a:srgbClr val="002060"/>
                    </a:solidFill>
                    <a:latin typeface="Times New Roman" panose="02020603050405020304" pitchFamily="18" charset="0"/>
                    <a:cs typeface="Times New Roman" panose="02020603050405020304" pitchFamily="18" charset="0"/>
                  </a:rPr>
                  <a:t>be </a:t>
                </a:r>
                <a:r>
                  <a:rPr lang="en-US" sz="2800" dirty="0" smtClean="0">
                    <a:solidFill>
                      <a:srgbClr val="002060"/>
                    </a:solidFill>
                    <a:latin typeface="Times New Roman" panose="02020603050405020304" pitchFamily="18" charset="0"/>
                    <a:cs typeface="Times New Roman" panose="02020603050405020304" pitchFamily="18" charset="0"/>
                  </a:rPr>
                  <a:t>factored. So use quadratic formula </a:t>
                </a: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altLang="zh-TW" sz="2800" b="1" i="1">
                          <a:solidFill>
                            <a:srgbClr val="0000FF"/>
                          </a:solidFill>
                          <a:latin typeface="Cambria Math"/>
                          <a:cs typeface="Times New Roman" panose="02020603050405020304" pitchFamily="18" charset="0"/>
                        </a:rPr>
                        <m:t>𝒓</m:t>
                      </m:r>
                      <m:r>
                        <a:rPr lang="en-US" altLang="zh-TW" sz="2800" b="1" i="1">
                          <a:solidFill>
                            <a:srgbClr val="0000FF"/>
                          </a:solidFill>
                          <a:latin typeface="Cambria Math"/>
                          <a:cs typeface="Times New Roman" panose="02020603050405020304" pitchFamily="18" charset="0"/>
                        </a:rPr>
                        <m:t>=</m:t>
                      </m:r>
                      <m:f>
                        <m:fPr>
                          <m:ctrlPr>
                            <a:rPr lang="en-US" altLang="zh-TW" sz="2800" b="1" i="1">
                              <a:solidFill>
                                <a:srgbClr val="0000FF"/>
                              </a:solidFill>
                              <a:latin typeface="Cambria Math"/>
                              <a:cs typeface="Times New Roman" panose="02020603050405020304" pitchFamily="18" charset="0"/>
                            </a:rPr>
                          </m:ctrlPr>
                        </m:fPr>
                        <m:num>
                          <m:r>
                            <a:rPr lang="en-US" altLang="zh-TW" sz="2800" b="1" i="1">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𝟔</m:t>
                          </m:r>
                          <m:r>
                            <a:rPr lang="en-US" altLang="zh-TW" sz="2800" b="1" i="1" smtClean="0">
                              <a:solidFill>
                                <a:srgbClr val="0000FF"/>
                              </a:solidFill>
                              <a:latin typeface="Cambria Math"/>
                              <a:cs typeface="Times New Roman" panose="02020603050405020304" pitchFamily="18" charset="0"/>
                            </a:rPr>
                            <m:t>)±</m:t>
                          </m:r>
                          <m:rad>
                            <m:radPr>
                              <m:degHide m:val="on"/>
                              <m:ctrlPr>
                                <a:rPr lang="en-US" altLang="zh-TW" sz="2800" b="1" i="1">
                                  <a:solidFill>
                                    <a:srgbClr val="0000FF"/>
                                  </a:solidFill>
                                  <a:latin typeface="Cambria Math"/>
                                  <a:cs typeface="Times New Roman" panose="02020603050405020304" pitchFamily="18" charset="0"/>
                                </a:rPr>
                              </m:ctrlPr>
                            </m:radPr>
                            <m:deg/>
                            <m:e>
                              <m:r>
                                <a:rPr lang="en-US" altLang="zh-TW" sz="2800" b="1" i="1">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𝟏𝟔</m:t>
                              </m:r>
                            </m:e>
                          </m:rad>
                        </m:num>
                        <m:den>
                          <m:r>
                            <a:rPr lang="en-US" altLang="zh-TW" sz="2800" b="1" i="1">
                              <a:solidFill>
                                <a:srgbClr val="0000FF"/>
                              </a:solidFill>
                              <a:latin typeface="Cambria Math"/>
                              <a:cs typeface="Times New Roman" panose="02020603050405020304" pitchFamily="18" charset="0"/>
                            </a:rPr>
                            <m:t>𝟐</m:t>
                          </m:r>
                        </m:den>
                      </m:f>
                    </m:oMath>
                  </m:oMathPara>
                </a14:m>
                <a:endParaRPr lang="en-US" altLang="zh-TW" sz="2800" b="1" i="1" dirty="0" smtClean="0">
                  <a:solidFill>
                    <a:srgbClr val="0000FF"/>
                  </a:solidFill>
                  <a:latin typeface="Cambria Math"/>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r>
                        <a:rPr lang="en-US" sz="3200" b="1" i="1">
                          <a:solidFill>
                            <a:srgbClr val="0000FF"/>
                          </a:solidFill>
                          <a:latin typeface="Cambria Math"/>
                          <a:cs typeface="Times New Roman" panose="02020603050405020304" pitchFamily="18" charset="0"/>
                        </a:rPr>
                        <m:t>𝒚</m:t>
                      </m:r>
                      <m:r>
                        <a:rPr lang="en-US" sz="3200" b="1" i="1">
                          <a:solidFill>
                            <a:srgbClr val="0000FF"/>
                          </a:solidFill>
                          <a:latin typeface="Cambria Math"/>
                          <a:cs typeface="Times New Roman" panose="02020603050405020304" pitchFamily="18" charset="0"/>
                        </a:rPr>
                        <m:t>=</m:t>
                      </m:r>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m:rPr>
                              <m:nor/>
                            </m:rPr>
                            <a:rPr lang="en-US" sz="3200" b="1" dirty="0">
                              <a:solidFill>
                                <a:srgbClr val="002060"/>
                              </a:solidFill>
                              <a:latin typeface="Times New Roman" panose="02020603050405020304" pitchFamily="18" charset="0"/>
                              <a:cs typeface="Times New Roman" panose="02020603050405020304" pitchFamily="18" charset="0"/>
                            </a:rPr>
                            <m:t>3</m:t>
                          </m:r>
                          <m:r>
                            <a:rPr lang="en-US" altLang="zh-TW" sz="3200" b="1" i="1" dirty="0">
                              <a:solidFill>
                                <a:srgbClr val="FF0066"/>
                              </a:solidFill>
                              <a:latin typeface="Cambria Math"/>
                              <a:cs typeface="Times New Roman" panose="02020603050405020304" pitchFamily="18" charset="0"/>
                            </a:rPr>
                            <m:t>𝒙</m:t>
                          </m:r>
                        </m:sup>
                      </m:sSup>
                      <m:d>
                        <m:dPr>
                          <m:ctrlPr>
                            <a:rPr lang="en-US" sz="3200" b="1" i="1">
                              <a:solidFill>
                                <a:srgbClr val="0000FF"/>
                              </a:solidFill>
                              <a:latin typeface="Cambria Math"/>
                              <a:cs typeface="Times New Roman" panose="02020603050405020304" pitchFamily="18" charset="0"/>
                            </a:rPr>
                          </m:ctrlPr>
                        </m:dPr>
                        <m:e>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𝟏</m:t>
                              </m:r>
                            </m:sub>
                          </m:sSub>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cos</m:t>
                              </m:r>
                            </m:fName>
                            <m:e>
                              <m:r>
                                <m:rPr>
                                  <m:nor/>
                                </m:rPr>
                                <a:rPr lang="en-US" sz="3200" b="1" dirty="0">
                                  <a:solidFill>
                                    <a:srgbClr val="002060"/>
                                  </a:solidFill>
                                  <a:latin typeface="Times New Roman" panose="02020603050405020304" pitchFamily="18" charset="0"/>
                                  <a:cs typeface="Times New Roman" panose="02020603050405020304" pitchFamily="18" charset="0"/>
                                </a:rPr>
                                <m:t>2</m:t>
                              </m:r>
                              <m:r>
                                <a:rPr lang="en-US" altLang="zh-TW" sz="3200" b="1" i="1" dirty="0">
                                  <a:solidFill>
                                    <a:srgbClr val="FF0066"/>
                                  </a:solidFill>
                                  <a:latin typeface="Cambria Math"/>
                                  <a:cs typeface="Times New Roman" panose="02020603050405020304" pitchFamily="18" charset="0"/>
                                </a:rPr>
                                <m:t>𝒙</m:t>
                              </m:r>
                            </m:e>
                          </m:func>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𝟐</m:t>
                              </m:r>
                            </m:sub>
                          </m:sSub>
                          <m:func>
                            <m:funcPr>
                              <m:ctrlPr>
                                <a:rPr lang="en-US" altLang="zh-TW" sz="3200" b="1" i="1" dirty="0">
                                  <a:solidFill>
                                    <a:srgbClr val="0000FF"/>
                                  </a:solidFill>
                                  <a:latin typeface="Cambria Math"/>
                                  <a:cs typeface="Times New Roman" panose="02020603050405020304" pitchFamily="18" charset="0"/>
                                </a:rPr>
                              </m:ctrlPr>
                            </m:funcPr>
                            <m:fName>
                              <m:r>
                                <m:rPr>
                                  <m:sty m:val="p"/>
                                </m:rPr>
                                <a:rPr lang="en-US" altLang="zh-TW" sz="3200" dirty="0">
                                  <a:solidFill>
                                    <a:srgbClr val="0000FF"/>
                                  </a:solidFill>
                                  <a:latin typeface="Cambria Math"/>
                                  <a:cs typeface="Times New Roman" panose="02020603050405020304" pitchFamily="18" charset="0"/>
                                </a:rPr>
                                <m:t>sin</m:t>
                              </m:r>
                            </m:fName>
                            <m:e>
                              <m:r>
                                <m:rPr>
                                  <m:nor/>
                                </m:rPr>
                                <a:rPr lang="en-US" sz="3200" b="1" dirty="0">
                                  <a:solidFill>
                                    <a:srgbClr val="002060"/>
                                  </a:solidFill>
                                  <a:latin typeface="Times New Roman" panose="02020603050405020304" pitchFamily="18" charset="0"/>
                                  <a:cs typeface="Times New Roman" panose="02020603050405020304" pitchFamily="18" charset="0"/>
                                </a:rPr>
                                <m:t>2</m:t>
                              </m:r>
                              <m:r>
                                <a:rPr lang="en-US" altLang="zh-TW" sz="3200" b="1" i="1" dirty="0">
                                  <a:solidFill>
                                    <a:srgbClr val="FF0066"/>
                                  </a:solidFill>
                                  <a:latin typeface="Cambria Math"/>
                                  <a:cs typeface="Times New Roman" panose="02020603050405020304" pitchFamily="18" charset="0"/>
                                </a:rPr>
                                <m:t>𝒙</m:t>
                              </m:r>
                            </m:e>
                          </m:func>
                        </m:e>
                      </m:d>
                    </m:oMath>
                  </m:oMathPara>
                </a14:m>
                <a:endParaRPr lang="en-US" sz="3200" dirty="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endParaRPr lang="en-US" sz="2800" b="1" dirty="0">
                  <a:solidFill>
                    <a:srgbClr val="002060"/>
                  </a:solidFill>
                  <a:latin typeface="Times New Roman" panose="02020603050405020304" pitchFamily="18" charset="0"/>
                  <a:cs typeface="Times New Roman" panose="02020603050405020304" pitchFamily="18" charset="0"/>
                </a:endParaRPr>
              </a:p>
              <a:p>
                <a:pPr marL="0" indent="0" algn="just">
                  <a:lnSpc>
                    <a:spcPct val="200000"/>
                  </a:lnSpc>
                  <a:buNone/>
                </a:pPr>
                <a:endParaRPr lang="en-US" altLang="zh-TW" sz="30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19</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1" name="Rectangle 10"/>
              <p:cNvSpPr/>
              <p:nvPr/>
            </p:nvSpPr>
            <p:spPr>
              <a:xfrm>
                <a:off x="7820966" y="4509235"/>
                <a:ext cx="1923925" cy="523220"/>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𝟑</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𝟐</m:t>
                      </m:r>
                      <m:r>
                        <a:rPr lang="en-US" altLang="zh-TW" sz="2800" b="1" i="1" smtClean="0">
                          <a:solidFill>
                            <a:srgbClr val="0000FF"/>
                          </a:solidFill>
                          <a:latin typeface="Cambria Math"/>
                          <a:cs typeface="Times New Roman" panose="02020603050405020304" pitchFamily="18" charset="0"/>
                        </a:rPr>
                        <m:t>𝒊</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11" name="Rectangle 10"/>
              <p:cNvSpPr>
                <a:spLocks noRot="1" noChangeAspect="1" noMove="1" noResize="1" noEditPoints="1" noAdjustHandles="1" noChangeArrowheads="1" noChangeShapeType="1" noTextEdit="1"/>
              </p:cNvSpPr>
              <p:nvPr/>
            </p:nvSpPr>
            <p:spPr>
              <a:xfrm>
                <a:off x="7820966" y="4509235"/>
                <a:ext cx="1923925" cy="523220"/>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9429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a:xfrm>
                <a:off x="186690" y="1667535"/>
                <a:ext cx="10469880" cy="5510632"/>
              </a:xfrm>
            </p:spPr>
            <p:txBody>
              <a:bodyPr>
                <a:normAutofit/>
              </a:bodyPr>
              <a:lstStyle/>
              <a:p>
                <a:pPr marL="0" indent="12700" algn="just">
                  <a:lnSpc>
                    <a:spcPct val="150000"/>
                  </a:lnSpc>
                  <a:buNone/>
                </a:pPr>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𝑨</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𝑩</m:t>
                      </m:r>
                      <m:r>
                        <a:rPr lang="en-US" altLang="zh-TW" sz="2800" i="1" dirty="0">
                          <a:solidFill>
                            <a:srgbClr val="FF0066"/>
                          </a:solidFill>
                          <a:latin typeface="Cambria Math"/>
                          <a:cs typeface="Times New Roman" panose="02020603050405020304" pitchFamily="18" charset="0"/>
                        </a:rPr>
                        <m:t>𝑟</m:t>
                      </m:r>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𝑪</m:t>
                      </m:r>
                      <m:r>
                        <a:rPr lang="en-US" altLang="zh-TW" sz="2800" b="0" i="0" smtClean="0">
                          <a:solidFill>
                            <a:srgbClr val="0000FF"/>
                          </a:solidFill>
                          <a:latin typeface="Cambria Math"/>
                          <a:cs typeface="Times New Roman" panose="02020603050405020304" pitchFamily="18" charset="0"/>
                        </a:rPr>
                        <m:t>=0</m:t>
                      </m:r>
                    </m:oMath>
                  </m:oMathPara>
                </a14:m>
                <a:endParaRPr lang="en-US" altLang="zh-TW" sz="2800"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buNone/>
                </a:pPr>
                <a:r>
                  <a:rPr lang="en-US" sz="2800" dirty="0">
                    <a:solidFill>
                      <a:srgbClr val="002060"/>
                    </a:solidFill>
                    <a:latin typeface="Times New Roman" panose="02020603050405020304" pitchFamily="18" charset="0"/>
                    <a:cs typeface="Times New Roman" panose="02020603050405020304" pitchFamily="18" charset="0"/>
                  </a:rPr>
                  <a:t>Notice that it is an </a:t>
                </a:r>
                <a:r>
                  <a:rPr lang="en-US" sz="2800" b="1" dirty="0">
                    <a:solidFill>
                      <a:srgbClr val="00B050"/>
                    </a:solidFill>
                    <a:latin typeface="Times New Roman" panose="02020603050405020304" pitchFamily="18" charset="0"/>
                    <a:cs typeface="Times New Roman" panose="02020603050405020304" pitchFamily="18" charset="0"/>
                  </a:rPr>
                  <a:t>algebraic equation</a:t>
                </a:r>
                <a:r>
                  <a:rPr lang="en-US" sz="2800" dirty="0">
                    <a:solidFill>
                      <a:srgbClr val="002060"/>
                    </a:solidFill>
                    <a:latin typeface="Times New Roman" panose="02020603050405020304" pitchFamily="18" charset="0"/>
                    <a:cs typeface="Times New Roman" panose="02020603050405020304" pitchFamily="18" charset="0"/>
                  </a:rPr>
                  <a:t> that is obtained from the </a:t>
                </a:r>
                <a:r>
                  <a:rPr lang="en-US" sz="2800" dirty="0">
                    <a:solidFill>
                      <a:srgbClr val="FF3300"/>
                    </a:solidFill>
                    <a:latin typeface="Times New Roman" panose="02020603050405020304" pitchFamily="18" charset="0"/>
                    <a:cs typeface="Times New Roman" panose="02020603050405020304" pitchFamily="18" charset="0"/>
                  </a:rPr>
                  <a:t>differential equation </a:t>
                </a:r>
                <a:r>
                  <a:rPr lang="en-US" sz="2800" dirty="0">
                    <a:solidFill>
                      <a:srgbClr val="002060"/>
                    </a:solidFill>
                    <a:latin typeface="Times New Roman" panose="02020603050405020304" pitchFamily="18" charset="0"/>
                    <a:cs typeface="Times New Roman" panose="02020603050405020304" pitchFamily="18" charset="0"/>
                  </a:rPr>
                  <a:t>by replacing </a:t>
                </a:r>
                <a14:m>
                  <m:oMath xmlns:m="http://schemas.openxmlformats.org/officeDocument/2006/math">
                    <m:r>
                      <a:rPr lang="en-US" altLang="zh-TW" sz="2800" i="1" dirty="0">
                        <a:solidFill>
                          <a:srgbClr val="FF0066"/>
                        </a:solidFill>
                        <a:latin typeface="Cambria Math"/>
                        <a:cs typeface="Times New Roman" panose="02020603050405020304" pitchFamily="18" charset="0"/>
                      </a:rPr>
                      <m:t>𝑦</m:t>
                    </m:r>
                    <m:r>
                      <a:rPr lang="en-US" altLang="zh-TW" sz="2800" i="1" dirty="0">
                        <a:solidFill>
                          <a:srgbClr val="FF0066"/>
                        </a:solidFill>
                        <a:latin typeface="Cambria Math"/>
                        <a:cs typeface="Times New Roman" panose="02020603050405020304" pitchFamily="18" charset="0"/>
                      </a:rPr>
                      <m:t>′′</m:t>
                    </m:r>
                  </m:oMath>
                </a14:m>
                <a:r>
                  <a:rPr lang="en-US" sz="2800" dirty="0" smtClean="0">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by</a:t>
                </a:r>
                <a:r>
                  <a:rPr lang="en-US" sz="2800" dirty="0" smtClean="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oMath>
                </a14:m>
                <a:r>
                  <a:rPr lang="en-US" sz="2800" dirty="0" smtClean="0">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 </a:t>
                </a:r>
                <a14:m>
                  <m:oMath xmlns:m="http://schemas.openxmlformats.org/officeDocument/2006/math">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𝑦</m:t>
                        </m:r>
                      </m:e>
                      <m:sup>
                        <m:r>
                          <a:rPr lang="en-US" altLang="zh-TW" sz="2800" i="1" dirty="0">
                            <a:solidFill>
                              <a:srgbClr val="FF0066"/>
                            </a:solidFill>
                            <a:latin typeface="Cambria Math"/>
                            <a:cs typeface="Times New Roman" panose="02020603050405020304" pitchFamily="18" charset="0"/>
                          </a:rPr>
                          <m:t>′</m:t>
                        </m:r>
                      </m:sup>
                    </m:sSup>
                  </m:oMath>
                </a14:m>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by </a:t>
                </a:r>
                <a14:m>
                  <m:oMath xmlns:m="http://schemas.openxmlformats.org/officeDocument/2006/math">
                    <m:r>
                      <a:rPr lang="en-US" altLang="zh-TW" sz="2800" i="1" dirty="0">
                        <a:solidFill>
                          <a:srgbClr val="FF0066"/>
                        </a:solidFill>
                        <a:latin typeface="Cambria Math"/>
                        <a:cs typeface="Times New Roman" panose="02020603050405020304" pitchFamily="18" charset="0"/>
                      </a:rPr>
                      <m:t>𝑟</m:t>
                    </m:r>
                  </m:oMath>
                </a14:m>
                <a:r>
                  <a:rPr lang="en-US" sz="2800" dirty="0">
                    <a:solidFill>
                      <a:srgbClr val="002060"/>
                    </a:solidFill>
                    <a:latin typeface="Times New Roman" panose="02020603050405020304" pitchFamily="18" charset="0"/>
                    <a:cs typeface="Times New Roman" panose="02020603050405020304" pitchFamily="18" charset="0"/>
                  </a:rPr>
                  <a:t>, and </a:t>
                </a:r>
                <a14:m>
                  <m:oMath xmlns:m="http://schemas.openxmlformats.org/officeDocument/2006/math">
                    <m:r>
                      <a:rPr lang="en-US" altLang="zh-TW" sz="2800" i="1" dirty="0">
                        <a:solidFill>
                          <a:srgbClr val="FF0066"/>
                        </a:solidFill>
                        <a:latin typeface="Cambria Math"/>
                        <a:cs typeface="Times New Roman" panose="02020603050405020304" pitchFamily="18" charset="0"/>
                      </a:rPr>
                      <m:t>𝑦</m:t>
                    </m:r>
                    <m:r>
                      <a:rPr lang="en-US" altLang="zh-TW" sz="2800" i="1" dirty="0">
                        <a:solidFill>
                          <a:srgbClr val="FF0066"/>
                        </a:solidFill>
                        <a:latin typeface="Cambria Math"/>
                        <a:cs typeface="Times New Roman" panose="02020603050405020304" pitchFamily="18" charset="0"/>
                      </a:rPr>
                      <m:t> </m:t>
                    </m:r>
                  </m:oMath>
                </a14:m>
                <a:r>
                  <a:rPr lang="en-US" sz="2800" dirty="0" smtClean="0">
                    <a:solidFill>
                      <a:srgbClr val="002060"/>
                    </a:solidFill>
                    <a:latin typeface="Times New Roman" panose="02020603050405020304" pitchFamily="18" charset="0"/>
                    <a:cs typeface="Times New Roman" panose="02020603050405020304" pitchFamily="18" charset="0"/>
                  </a:rPr>
                  <a:t>by </a:t>
                </a:r>
                <a:r>
                  <a:rPr lang="en-US" sz="2800" dirty="0" smtClean="0">
                    <a:solidFill>
                      <a:srgbClr val="FF0066"/>
                    </a:solidFill>
                    <a:latin typeface="Times New Roman" panose="02020603050405020304" pitchFamily="18" charset="0"/>
                    <a:cs typeface="Times New Roman" panose="02020603050405020304" pitchFamily="18" charset="0"/>
                  </a:rPr>
                  <a:t>1</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Sometimes the </a:t>
                </a:r>
                <a:r>
                  <a:rPr lang="en-US" sz="2800" dirty="0" smtClean="0">
                    <a:solidFill>
                      <a:srgbClr val="002060"/>
                    </a:solidFill>
                    <a:latin typeface="Times New Roman" panose="02020603050405020304" pitchFamily="18" charset="0"/>
                    <a:cs typeface="Times New Roman" panose="02020603050405020304" pitchFamily="18" charset="0"/>
                  </a:rPr>
                  <a:t>roots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1</m:t>
                        </m:r>
                      </m:sub>
                    </m:sSub>
                  </m:oMath>
                </a14:m>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and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b="0" i="1" dirty="0" smtClean="0">
                            <a:solidFill>
                              <a:srgbClr val="FF0066"/>
                            </a:solidFill>
                            <a:latin typeface="Cambria Math"/>
                            <a:cs typeface="Times New Roman" panose="02020603050405020304" pitchFamily="18" charset="0"/>
                          </a:rPr>
                          <m:t>2</m:t>
                        </m:r>
                      </m:sub>
                    </m:sSub>
                    <m:r>
                      <a:rPr lang="en-US" altLang="zh-TW" sz="2800" i="1" dirty="0">
                        <a:solidFill>
                          <a:srgbClr val="FF0066"/>
                        </a:solidFill>
                        <a:latin typeface="Cambria Math"/>
                        <a:cs typeface="Times New Roman" panose="02020603050405020304" pitchFamily="18" charset="0"/>
                      </a:rPr>
                      <m:t> </m:t>
                    </m:r>
                  </m:oMath>
                </a14:m>
                <a:r>
                  <a:rPr lang="en-US" sz="2800" dirty="0">
                    <a:solidFill>
                      <a:srgbClr val="002060"/>
                    </a:solidFill>
                    <a:latin typeface="Times New Roman" panose="02020603050405020304" pitchFamily="18" charset="0"/>
                    <a:cs typeface="Times New Roman" panose="02020603050405020304" pitchFamily="18" charset="0"/>
                  </a:rPr>
                  <a:t>of </a:t>
                </a:r>
                <a:r>
                  <a:rPr lang="en-US" sz="2800" dirty="0" smtClean="0">
                    <a:solidFill>
                      <a:srgbClr val="002060"/>
                    </a:solidFill>
                    <a:latin typeface="Times New Roman" panose="02020603050405020304" pitchFamily="18" charset="0"/>
                    <a:cs typeface="Times New Roman" panose="02020603050405020304" pitchFamily="18" charset="0"/>
                  </a:rPr>
                  <a:t>this </a:t>
                </a:r>
                <a:r>
                  <a:rPr lang="en-US" sz="2800" dirty="0">
                    <a:solidFill>
                      <a:srgbClr val="002060"/>
                    </a:solidFill>
                    <a:latin typeface="Times New Roman" panose="02020603050405020304" pitchFamily="18" charset="0"/>
                    <a:cs typeface="Times New Roman" panose="02020603050405020304" pitchFamily="18" charset="0"/>
                  </a:rPr>
                  <a:t>auxiliary equation can be found by </a:t>
                </a:r>
                <a:r>
                  <a:rPr lang="en-US" sz="2800" dirty="0">
                    <a:solidFill>
                      <a:srgbClr val="FF0066"/>
                    </a:solidFill>
                    <a:latin typeface="Times New Roman" panose="02020603050405020304" pitchFamily="18" charset="0"/>
                    <a:cs typeface="Times New Roman" panose="02020603050405020304" pitchFamily="18" charset="0"/>
                  </a:rPr>
                  <a:t>factoring</a:t>
                </a:r>
                <a:r>
                  <a:rPr lang="en-US" sz="2800" dirty="0">
                    <a:solidFill>
                      <a:srgbClr val="002060"/>
                    </a:solidFill>
                    <a:latin typeface="Times New Roman" panose="02020603050405020304" pitchFamily="18" charset="0"/>
                    <a:cs typeface="Times New Roman" panose="02020603050405020304" pitchFamily="18" charset="0"/>
                  </a:rPr>
                  <a:t>. In other cases they are found by using the </a:t>
                </a:r>
                <a:r>
                  <a:rPr lang="en-US" sz="2800" dirty="0">
                    <a:solidFill>
                      <a:srgbClr val="FF0066"/>
                    </a:solidFill>
                    <a:latin typeface="Times New Roman" panose="02020603050405020304" pitchFamily="18" charset="0"/>
                    <a:cs typeface="Times New Roman" panose="02020603050405020304" pitchFamily="18" charset="0"/>
                  </a:rPr>
                  <a:t>quadratic formula</a:t>
                </a:r>
                <a:r>
                  <a:rPr lang="en-US" sz="2800" dirty="0" smtClean="0">
                    <a:solidFill>
                      <a:srgbClr val="002060"/>
                    </a:solidFill>
                    <a:latin typeface="Times New Roman" panose="02020603050405020304" pitchFamily="18" charset="0"/>
                    <a:cs typeface="Times New Roman" panose="02020603050405020304" pitchFamily="18" charset="0"/>
                  </a:rPr>
                  <a:t>:</a:t>
                </a:r>
              </a:p>
              <a:p>
                <a:pPr marL="0" indent="12700" algn="just">
                  <a:lnSpc>
                    <a:spcPct val="150000"/>
                  </a:lnSpc>
                  <a:buNone/>
                </a:pPr>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f>
                        <m:fPr>
                          <m:ctrlPr>
                            <a:rPr lang="en-US" altLang="zh-TW" sz="2800" b="1" i="1" smtClean="0">
                              <a:solidFill>
                                <a:srgbClr val="0000FF"/>
                              </a:solidFill>
                              <a:latin typeface="Cambria Math"/>
                              <a:cs typeface="Times New Roman" panose="02020603050405020304" pitchFamily="18" charset="0"/>
                            </a:rPr>
                          </m:ctrlPr>
                        </m:fPr>
                        <m:num>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𝒃</m:t>
                          </m:r>
                          <m:r>
                            <a:rPr lang="en-US" altLang="zh-TW" sz="2800" b="1" i="1" smtClean="0">
                              <a:solidFill>
                                <a:srgbClr val="0000FF"/>
                              </a:solidFill>
                              <a:latin typeface="Cambria Math"/>
                              <a:cs typeface="Times New Roman" panose="02020603050405020304" pitchFamily="18" charset="0"/>
                            </a:rPr>
                            <m:t>±</m:t>
                          </m:r>
                          <m:rad>
                            <m:radPr>
                              <m:degHide m:val="on"/>
                              <m:ctrlPr>
                                <a:rPr lang="en-US" altLang="zh-TW" sz="2800" b="1" i="1" smtClean="0">
                                  <a:solidFill>
                                    <a:srgbClr val="0000FF"/>
                                  </a:solidFill>
                                  <a:latin typeface="Cambria Math"/>
                                  <a:cs typeface="Times New Roman" panose="02020603050405020304" pitchFamily="18" charset="0"/>
                                </a:rPr>
                              </m:ctrlPr>
                            </m:radPr>
                            <m:deg/>
                            <m:e>
                              <m:sSup>
                                <m:sSupPr>
                                  <m:ctrlPr>
                                    <a:rPr lang="en-US" altLang="zh-TW" sz="2800" b="1" i="1" smtClean="0">
                                      <a:solidFill>
                                        <a:srgbClr val="0000FF"/>
                                      </a:solidFill>
                                      <a:latin typeface="Cambria Math"/>
                                      <a:cs typeface="Times New Roman" panose="02020603050405020304" pitchFamily="18" charset="0"/>
                                    </a:rPr>
                                  </m:ctrlPr>
                                </m:sSupPr>
                                <m:e>
                                  <m:r>
                                    <a:rPr lang="en-US" altLang="zh-TW" sz="2800" b="1" i="1" smtClean="0">
                                      <a:solidFill>
                                        <a:srgbClr val="0000FF"/>
                                      </a:solidFill>
                                      <a:latin typeface="Cambria Math"/>
                                      <a:cs typeface="Times New Roman" panose="02020603050405020304" pitchFamily="18" charset="0"/>
                                    </a:rPr>
                                    <m:t>𝒃</m:t>
                                  </m:r>
                                </m:e>
                                <m:sup>
                                  <m:r>
                                    <a:rPr lang="en-US" altLang="zh-TW" sz="2800" b="1" i="1" smtClean="0">
                                      <a:solidFill>
                                        <a:srgbClr val="0000FF"/>
                                      </a:solidFill>
                                      <a:latin typeface="Cambria Math"/>
                                      <a:cs typeface="Times New Roman" panose="02020603050405020304" pitchFamily="18" charset="0"/>
                                    </a:rPr>
                                    <m:t>𝟐</m:t>
                                  </m:r>
                                </m:sup>
                              </m:sSup>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𝟒</m:t>
                              </m:r>
                              <m:r>
                                <a:rPr lang="en-US" altLang="zh-TW" sz="2800" b="1" i="1" smtClean="0">
                                  <a:solidFill>
                                    <a:srgbClr val="0000FF"/>
                                  </a:solidFill>
                                  <a:latin typeface="Cambria Math"/>
                                  <a:cs typeface="Times New Roman" panose="02020603050405020304" pitchFamily="18" charset="0"/>
                                </a:rPr>
                                <m:t>𝒂𝒄</m:t>
                              </m:r>
                            </m:e>
                          </m:rad>
                        </m:num>
                        <m:den>
                          <m:r>
                            <a:rPr lang="en-US" altLang="zh-TW" sz="2800" b="1" i="1" smtClean="0">
                              <a:solidFill>
                                <a:srgbClr val="0000FF"/>
                              </a:solidFill>
                              <a:latin typeface="Cambria Math"/>
                              <a:cs typeface="Times New Roman" panose="02020603050405020304" pitchFamily="18" charset="0"/>
                            </a:rPr>
                            <m:t>𝟐</m:t>
                          </m:r>
                          <m:r>
                            <a:rPr lang="en-US" altLang="zh-TW" sz="2800" b="1" i="1" smtClean="0">
                              <a:solidFill>
                                <a:srgbClr val="0000FF"/>
                              </a:solidFill>
                              <a:latin typeface="Cambria Math"/>
                              <a:cs typeface="Times New Roman" panose="02020603050405020304" pitchFamily="18" charset="0"/>
                            </a:rPr>
                            <m:t>𝒂</m:t>
                          </m:r>
                        </m:den>
                      </m:f>
                    </m:oMath>
                  </m:oMathPara>
                </a14:m>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buNone/>
                </a:pPr>
                <a:endParaRPr lang="en-US" altLang="zh-TW" sz="2800" b="1" dirty="0" smtClean="0">
                  <a:solidFill>
                    <a:srgbClr val="0000FF"/>
                  </a:solidFill>
                  <a:latin typeface="Times New Roman" panose="02020603050405020304" pitchFamily="18" charset="0"/>
                  <a:cs typeface="Times New Roman" panose="02020603050405020304" pitchFamily="18" charset="0"/>
                </a:endParaRP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2</a:t>
            </a:fld>
            <a:endParaRPr lang="en-US" dirty="0">
              <a:solidFill>
                <a:srgbClr val="002060"/>
              </a:solidFill>
            </a:endParaRPr>
          </a:p>
        </p:txBody>
      </p:sp>
      <p:sp>
        <p:nvSpPr>
          <p:cNvPr id="9" name="Footer Placeholder 5"/>
          <p:cNvSpPr>
            <a:spLocks noGrp="1"/>
          </p:cNvSpPr>
          <p:nvPr>
            <p:ph type="ftr" sz="quarter" idx="11"/>
          </p:nvPr>
        </p:nvSpPr>
        <p:spPr>
          <a:xfrm>
            <a:off x="102870" y="7293822"/>
            <a:ext cx="9041130" cy="413808"/>
          </a:xfrm>
        </p:spPr>
        <p:txBody>
          <a:bodyPr/>
          <a:lstStyle/>
          <a:p>
            <a:pPr algn="l"/>
            <a:r>
              <a:rPr lang="en-US" sz="1400" b="1" dirty="0" smtClean="0">
                <a:solidFill>
                  <a:srgbClr val="CC0066"/>
                </a:solidFill>
                <a:latin typeface="+mj-lt"/>
              </a:rPr>
              <a:t> Faculty of Engineering – Differential Equations – Lecture 5 – Second Order Homogeneous DE </a:t>
            </a:r>
            <a:endParaRPr lang="en-US" sz="1400" b="1" dirty="0">
              <a:solidFill>
                <a:srgbClr val="CC0066"/>
              </a:solidFill>
              <a:latin typeface="+mj-lt"/>
            </a:endParaRPr>
          </a:p>
        </p:txBody>
      </p:sp>
    </p:spTree>
    <p:extLst>
      <p:ext uri="{BB962C8B-B14F-4D97-AF65-F5344CB8AC3E}">
        <p14:creationId xmlns:p14="http://schemas.microsoft.com/office/powerpoint/2010/main" val="217945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a:xfrm>
                <a:off x="186690" y="1667535"/>
                <a:ext cx="10469880" cy="5510632"/>
              </a:xfrm>
            </p:spPr>
            <p:txBody>
              <a:bodyPr>
                <a:normAutofit/>
              </a:bodyPr>
              <a:lstStyle/>
              <a:p>
                <a:pPr marL="0" indent="12700" algn="just">
                  <a:lnSpc>
                    <a:spcPct val="150000"/>
                  </a:lnSpc>
                  <a:buNone/>
                </a:pPr>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𝑨</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𝑩</m:t>
                      </m:r>
                      <m:r>
                        <a:rPr lang="en-US" altLang="zh-TW" sz="2800" i="1" dirty="0">
                          <a:solidFill>
                            <a:srgbClr val="FF0066"/>
                          </a:solidFill>
                          <a:latin typeface="Cambria Math"/>
                          <a:cs typeface="Times New Roman" panose="02020603050405020304" pitchFamily="18" charset="0"/>
                        </a:rPr>
                        <m:t>𝑟</m:t>
                      </m:r>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𝑪</m:t>
                      </m:r>
                      <m:r>
                        <a:rPr lang="en-US" altLang="zh-TW" sz="2800" b="0" i="0" smtClean="0">
                          <a:solidFill>
                            <a:srgbClr val="0000FF"/>
                          </a:solidFill>
                          <a:latin typeface="Cambria Math"/>
                          <a:cs typeface="Times New Roman" panose="02020603050405020304" pitchFamily="18" charset="0"/>
                        </a:rPr>
                        <m:t>=0</m:t>
                      </m:r>
                    </m:oMath>
                  </m:oMathPara>
                </a14:m>
                <a:endParaRPr lang="en-US" altLang="zh-TW" sz="2800"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buNone/>
                </a:pPr>
                <a14:m>
                  <m:oMathPara xmlns:m="http://schemas.openxmlformats.org/officeDocument/2006/math">
                    <m:oMathParaPr>
                      <m:jc m:val="centerGroup"/>
                    </m:oMathParaPr>
                    <m:oMath xmlns:m="http://schemas.openxmlformats.org/officeDocument/2006/math">
                      <m:r>
                        <a:rPr lang="en-US" altLang="zh-TW" sz="2800" b="1" i="1" smtClean="0">
                          <a:solidFill>
                            <a:srgbClr val="0000FF"/>
                          </a:solidFill>
                          <a:latin typeface="Cambria Math"/>
                          <a:cs typeface="Times New Roman" panose="02020603050405020304" pitchFamily="18" charset="0"/>
                        </a:rPr>
                        <m:t>𝒓</m:t>
                      </m:r>
                      <m:r>
                        <a:rPr lang="en-US" altLang="zh-TW" sz="2800" b="1" i="1" smtClean="0">
                          <a:solidFill>
                            <a:srgbClr val="0000FF"/>
                          </a:solidFill>
                          <a:latin typeface="Cambria Math"/>
                          <a:cs typeface="Times New Roman" panose="02020603050405020304" pitchFamily="18" charset="0"/>
                        </a:rPr>
                        <m:t>=</m:t>
                      </m:r>
                      <m:f>
                        <m:fPr>
                          <m:ctrlPr>
                            <a:rPr lang="en-US" altLang="zh-TW" sz="2800" b="1" i="1" smtClean="0">
                              <a:solidFill>
                                <a:srgbClr val="0000FF"/>
                              </a:solidFill>
                              <a:latin typeface="Cambria Math"/>
                              <a:cs typeface="Times New Roman" panose="02020603050405020304" pitchFamily="18" charset="0"/>
                            </a:rPr>
                          </m:ctrlPr>
                        </m:fPr>
                        <m:num>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𝒃</m:t>
                          </m:r>
                          <m:r>
                            <a:rPr lang="en-US" altLang="zh-TW" sz="2800" b="1" i="1" smtClean="0">
                              <a:solidFill>
                                <a:srgbClr val="0000FF"/>
                              </a:solidFill>
                              <a:latin typeface="Cambria Math"/>
                              <a:cs typeface="Times New Roman" panose="02020603050405020304" pitchFamily="18" charset="0"/>
                            </a:rPr>
                            <m:t>±</m:t>
                          </m:r>
                          <m:rad>
                            <m:radPr>
                              <m:degHide m:val="on"/>
                              <m:ctrlPr>
                                <a:rPr lang="en-US" altLang="zh-TW" sz="2800" b="1" i="1" smtClean="0">
                                  <a:solidFill>
                                    <a:srgbClr val="0000FF"/>
                                  </a:solidFill>
                                  <a:latin typeface="Cambria Math"/>
                                  <a:cs typeface="Times New Roman" panose="02020603050405020304" pitchFamily="18" charset="0"/>
                                </a:rPr>
                              </m:ctrlPr>
                            </m:radPr>
                            <m:deg/>
                            <m:e>
                              <m:sSup>
                                <m:sSupPr>
                                  <m:ctrlPr>
                                    <a:rPr lang="en-US" altLang="zh-TW" sz="2800" b="1" i="1" smtClean="0">
                                      <a:solidFill>
                                        <a:srgbClr val="0000FF"/>
                                      </a:solidFill>
                                      <a:latin typeface="Cambria Math"/>
                                      <a:cs typeface="Times New Roman" panose="02020603050405020304" pitchFamily="18" charset="0"/>
                                    </a:rPr>
                                  </m:ctrlPr>
                                </m:sSupPr>
                                <m:e>
                                  <m:r>
                                    <a:rPr lang="en-US" altLang="zh-TW" sz="2800" b="1" i="1" smtClean="0">
                                      <a:solidFill>
                                        <a:srgbClr val="0000FF"/>
                                      </a:solidFill>
                                      <a:latin typeface="Cambria Math"/>
                                      <a:cs typeface="Times New Roman" panose="02020603050405020304" pitchFamily="18" charset="0"/>
                                    </a:rPr>
                                    <m:t>𝒃</m:t>
                                  </m:r>
                                </m:e>
                                <m:sup>
                                  <m:r>
                                    <a:rPr lang="en-US" altLang="zh-TW" sz="2800" b="1" i="1" smtClean="0">
                                      <a:solidFill>
                                        <a:srgbClr val="0000FF"/>
                                      </a:solidFill>
                                      <a:latin typeface="Cambria Math"/>
                                      <a:cs typeface="Times New Roman" panose="02020603050405020304" pitchFamily="18" charset="0"/>
                                    </a:rPr>
                                    <m:t>𝟐</m:t>
                                  </m:r>
                                </m:sup>
                              </m:sSup>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𝟒</m:t>
                              </m:r>
                              <m:r>
                                <a:rPr lang="en-US" altLang="zh-TW" sz="2800" b="1" i="1" smtClean="0">
                                  <a:solidFill>
                                    <a:srgbClr val="0000FF"/>
                                  </a:solidFill>
                                  <a:latin typeface="Cambria Math"/>
                                  <a:cs typeface="Times New Roman" panose="02020603050405020304" pitchFamily="18" charset="0"/>
                                </a:rPr>
                                <m:t>𝒂𝒄</m:t>
                              </m:r>
                            </m:e>
                          </m:rad>
                        </m:num>
                        <m:den>
                          <m:r>
                            <a:rPr lang="en-US" altLang="zh-TW" sz="2800" b="1" i="1" smtClean="0">
                              <a:solidFill>
                                <a:srgbClr val="0000FF"/>
                              </a:solidFill>
                              <a:latin typeface="Cambria Math"/>
                              <a:cs typeface="Times New Roman" panose="02020603050405020304" pitchFamily="18" charset="0"/>
                            </a:rPr>
                            <m:t>𝟐</m:t>
                          </m:r>
                          <m:r>
                            <a:rPr lang="en-US" altLang="zh-TW" sz="2800" b="1" i="1" smtClean="0">
                              <a:solidFill>
                                <a:srgbClr val="0000FF"/>
                              </a:solidFill>
                              <a:latin typeface="Cambria Math"/>
                              <a:cs typeface="Times New Roman" panose="02020603050405020304" pitchFamily="18" charset="0"/>
                            </a:rPr>
                            <m:t>𝒂</m:t>
                          </m:r>
                        </m:den>
                      </m:f>
                    </m:oMath>
                  </m:oMathPara>
                </a14:m>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buNone/>
                </a:pPr>
                <a:r>
                  <a:rPr lang="en-US" sz="2400" dirty="0">
                    <a:latin typeface="Times New Roman" panose="02020603050405020304" pitchFamily="18" charset="0"/>
                    <a:cs typeface="Times New Roman" panose="02020603050405020304" pitchFamily="18" charset="0"/>
                  </a:rPr>
                  <a:t>We </a:t>
                </a:r>
                <a:r>
                  <a:rPr lang="en-US" sz="2400" dirty="0" smtClean="0">
                    <a:latin typeface="Times New Roman" panose="02020603050405020304" pitchFamily="18" charset="0"/>
                    <a:cs typeface="Times New Roman" panose="02020603050405020304" pitchFamily="18" charset="0"/>
                  </a:rPr>
                  <a:t>distinguish </a:t>
                </a:r>
                <a:r>
                  <a:rPr lang="en-US" sz="2400" b="1" dirty="0">
                    <a:solidFill>
                      <a:srgbClr val="CC3300"/>
                    </a:solidFill>
                    <a:latin typeface="Times New Roman" panose="02020603050405020304" pitchFamily="18" charset="0"/>
                    <a:cs typeface="Times New Roman" panose="02020603050405020304" pitchFamily="18" charset="0"/>
                  </a:rPr>
                  <a:t>three cases </a:t>
                </a:r>
                <a:r>
                  <a:rPr lang="en-US" sz="2400" dirty="0">
                    <a:latin typeface="Times New Roman" panose="02020603050405020304" pitchFamily="18" charset="0"/>
                    <a:cs typeface="Times New Roman" panose="02020603050405020304" pitchFamily="18" charset="0"/>
                  </a:rPr>
                  <a:t>according to the sign of the </a:t>
                </a:r>
                <a:r>
                  <a:rPr lang="en-US" sz="2400" dirty="0" smtClean="0">
                    <a:latin typeface="Times New Roman" panose="02020603050405020304" pitchFamily="18" charset="0"/>
                    <a:cs typeface="Times New Roman" panose="02020603050405020304" pitchFamily="18" charset="0"/>
                  </a:rPr>
                  <a:t>discriminant  </a:t>
                </a:r>
                <a14:m>
                  <m:oMath xmlns:m="http://schemas.openxmlformats.org/officeDocument/2006/math">
                    <m:sSup>
                      <m:sSupPr>
                        <m:ctrlPr>
                          <a:rPr lang="en-US" altLang="zh-TW" sz="2600" b="1" i="1">
                            <a:solidFill>
                              <a:srgbClr val="0000FF"/>
                            </a:solidFill>
                            <a:latin typeface="Cambria Math"/>
                            <a:cs typeface="Times New Roman" panose="02020603050405020304" pitchFamily="18" charset="0"/>
                          </a:rPr>
                        </m:ctrlPr>
                      </m:sSupPr>
                      <m:e>
                        <m:r>
                          <a:rPr lang="en-US" altLang="zh-TW" sz="2600" b="1" i="1">
                            <a:solidFill>
                              <a:srgbClr val="0000FF"/>
                            </a:solidFill>
                            <a:latin typeface="Cambria Math"/>
                            <a:cs typeface="Times New Roman" panose="02020603050405020304" pitchFamily="18" charset="0"/>
                          </a:rPr>
                          <m:t>𝒃</m:t>
                        </m:r>
                      </m:e>
                      <m:sup>
                        <m:r>
                          <a:rPr lang="en-US" altLang="zh-TW" sz="2600" b="1" i="1">
                            <a:solidFill>
                              <a:srgbClr val="0000FF"/>
                            </a:solidFill>
                            <a:latin typeface="Cambria Math"/>
                            <a:cs typeface="Times New Roman" panose="02020603050405020304" pitchFamily="18" charset="0"/>
                          </a:rPr>
                          <m:t>𝟐</m:t>
                        </m:r>
                      </m:sup>
                    </m:sSup>
                    <m:r>
                      <a:rPr lang="en-US" altLang="zh-TW" sz="2600" b="1" i="1">
                        <a:solidFill>
                          <a:srgbClr val="0000FF"/>
                        </a:solidFill>
                        <a:latin typeface="Cambria Math"/>
                        <a:cs typeface="Times New Roman" panose="02020603050405020304" pitchFamily="18" charset="0"/>
                      </a:rPr>
                      <m:t>−</m:t>
                    </m:r>
                    <m:r>
                      <a:rPr lang="en-US" altLang="zh-TW" sz="2600" b="1" i="1">
                        <a:solidFill>
                          <a:srgbClr val="0000FF"/>
                        </a:solidFill>
                        <a:latin typeface="Cambria Math"/>
                        <a:cs typeface="Times New Roman" panose="02020603050405020304" pitchFamily="18" charset="0"/>
                      </a:rPr>
                      <m:t>𝟒</m:t>
                    </m:r>
                    <m:r>
                      <a:rPr lang="en-US" altLang="zh-TW" sz="2600" b="1" i="1">
                        <a:solidFill>
                          <a:srgbClr val="0000FF"/>
                        </a:solidFill>
                        <a:latin typeface="Cambria Math"/>
                        <a:cs typeface="Times New Roman" panose="02020603050405020304" pitchFamily="18" charset="0"/>
                      </a:rPr>
                      <m:t>𝒂𝒄</m:t>
                    </m:r>
                  </m:oMath>
                </a14:m>
                <a:endParaRPr lang="en-US" altLang="zh-TW" sz="2600" b="1" dirty="0" smtClean="0">
                  <a:solidFill>
                    <a:srgbClr val="0000FF"/>
                  </a:solidFill>
                  <a:latin typeface="Times New Roman" panose="02020603050405020304" pitchFamily="18" charset="0"/>
                  <a:cs typeface="Times New Roman" panose="02020603050405020304" pitchFamily="18" charset="0"/>
                </a:endParaRPr>
              </a:p>
              <a:p>
                <a:pPr algn="just">
                  <a:lnSpc>
                    <a:spcPct val="150000"/>
                  </a:lnSpc>
                </a:pPr>
                <a:r>
                  <a:rPr lang="en-US" altLang="zh-TW" sz="2800" b="1" dirty="0" smtClean="0">
                    <a:solidFill>
                      <a:srgbClr val="0000FF"/>
                    </a:solidFill>
                    <a:latin typeface="Times New Roman" panose="02020603050405020304" pitchFamily="18" charset="0"/>
                    <a:cs typeface="Times New Roman" panose="02020603050405020304" pitchFamily="18" charset="0"/>
                  </a:rPr>
                  <a:t>Case 1: </a:t>
                </a:r>
                <a14:m>
                  <m:oMath xmlns:m="http://schemas.openxmlformats.org/officeDocument/2006/math">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𝒃</m:t>
                        </m:r>
                      </m:e>
                      <m:sup>
                        <m:r>
                          <a:rPr lang="en-US" altLang="zh-TW" sz="2800" b="1" i="1">
                            <a:solidFill>
                              <a:srgbClr val="0000FF"/>
                            </a:solidFill>
                            <a:latin typeface="Cambria Math"/>
                            <a:cs typeface="Times New Roman" panose="02020603050405020304" pitchFamily="18" charset="0"/>
                          </a:rPr>
                          <m:t>𝟐</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𝟒</m:t>
                    </m:r>
                    <m:r>
                      <a:rPr lang="en-US" altLang="zh-TW" sz="2800" b="1" i="1">
                        <a:solidFill>
                          <a:srgbClr val="0000FF"/>
                        </a:solidFill>
                        <a:latin typeface="Cambria Math"/>
                        <a:cs typeface="Times New Roman" panose="02020603050405020304" pitchFamily="18" charset="0"/>
                      </a:rPr>
                      <m:t>𝒂𝒄</m:t>
                    </m:r>
                    <m:r>
                      <a:rPr lang="en-US" altLang="zh-TW" sz="2800" b="1" i="1" smtClean="0">
                        <a:solidFill>
                          <a:srgbClr val="0000FF"/>
                        </a:solidFill>
                        <a:latin typeface="Cambria Math"/>
                        <a:cs typeface="Times New Roman" panose="02020603050405020304" pitchFamily="18" charset="0"/>
                      </a:rPr>
                      <m:t>&gt;</m:t>
                    </m:r>
                    <m:r>
                      <a:rPr lang="en-US" altLang="zh-TW" sz="2800" b="1" i="1" smtClean="0">
                        <a:solidFill>
                          <a:srgbClr val="0000FF"/>
                        </a:solidFill>
                        <a:latin typeface="Cambria Math"/>
                        <a:cs typeface="Times New Roman" panose="02020603050405020304" pitchFamily="18" charset="0"/>
                      </a:rPr>
                      <m:t>𝟎</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r>
                  <a:rPr lang="en-US" sz="2800" dirty="0" smtClean="0">
                    <a:solidFill>
                      <a:srgbClr val="FF0066"/>
                    </a:solidFill>
                  </a:rPr>
                  <a:t>There are two distinct real roots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b="0" i="1" dirty="0">
                            <a:solidFill>
                              <a:srgbClr val="FF0066"/>
                            </a:solidFill>
                            <a:latin typeface="Cambria Math"/>
                            <a:cs typeface="Times New Roman" panose="02020603050405020304" pitchFamily="18" charset="0"/>
                          </a:rPr>
                          <m:t>𝑟</m:t>
                        </m:r>
                      </m:e>
                      <m:sub>
                        <m:r>
                          <a:rPr lang="en-US" altLang="zh-TW" sz="2800" b="0" i="1" dirty="0">
                            <a:solidFill>
                              <a:srgbClr val="FF0066"/>
                            </a:solidFill>
                            <a:latin typeface="Cambria Math"/>
                            <a:cs typeface="Times New Roman" panose="02020603050405020304" pitchFamily="18" charset="0"/>
                          </a:rPr>
                          <m:t>1</m:t>
                        </m:r>
                      </m:sub>
                    </m:sSub>
                  </m:oMath>
                </a14:m>
                <a:r>
                  <a:rPr lang="en-US" altLang="zh-TW" sz="2800" dirty="0" smtClean="0">
                    <a:solidFill>
                      <a:srgbClr val="FF0066"/>
                    </a:solidFill>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b="0" i="1" dirty="0">
                            <a:solidFill>
                              <a:srgbClr val="FF0066"/>
                            </a:solidFill>
                            <a:latin typeface="Cambria Math"/>
                            <a:cs typeface="Times New Roman" panose="02020603050405020304" pitchFamily="18" charset="0"/>
                          </a:rPr>
                          <m:t>𝑟</m:t>
                        </m:r>
                      </m:e>
                      <m:sub>
                        <m:r>
                          <a:rPr lang="en-US" altLang="zh-TW" sz="2800" b="0" i="1" dirty="0" smtClean="0">
                            <a:solidFill>
                              <a:srgbClr val="FF0066"/>
                            </a:solidFill>
                            <a:latin typeface="Cambria Math"/>
                            <a:cs typeface="Times New Roman" panose="02020603050405020304" pitchFamily="18" charset="0"/>
                          </a:rPr>
                          <m:t>2</m:t>
                        </m:r>
                      </m:sub>
                    </m:sSub>
                  </m:oMath>
                </a14:m>
                <a:endParaRPr lang="en-US" altLang="zh-TW" sz="2800" dirty="0" smtClean="0">
                  <a:solidFill>
                    <a:srgbClr val="0000FF"/>
                  </a:solidFill>
                  <a:latin typeface="Times New Roman" panose="02020603050405020304" pitchFamily="18" charset="0"/>
                  <a:cs typeface="Times New Roman" panose="02020603050405020304" pitchFamily="18" charset="0"/>
                </a:endParaRPr>
              </a:p>
              <a:p>
                <a:pPr algn="just">
                  <a:lnSpc>
                    <a:spcPct val="150000"/>
                  </a:lnSpc>
                </a:pPr>
                <a:r>
                  <a:rPr lang="en-US" altLang="zh-TW" sz="2800" b="1" dirty="0">
                    <a:solidFill>
                      <a:srgbClr val="0000FF"/>
                    </a:solidFill>
                    <a:latin typeface="Times New Roman" panose="02020603050405020304" pitchFamily="18" charset="0"/>
                    <a:cs typeface="Times New Roman" panose="02020603050405020304" pitchFamily="18" charset="0"/>
                  </a:rPr>
                  <a:t>Case </a:t>
                </a:r>
                <a:r>
                  <a:rPr lang="en-US" altLang="zh-TW" sz="2800" b="1" dirty="0" smtClean="0">
                    <a:solidFill>
                      <a:srgbClr val="0000FF"/>
                    </a:solidFill>
                    <a:latin typeface="Times New Roman" panose="02020603050405020304" pitchFamily="18" charset="0"/>
                    <a:cs typeface="Times New Roman" panose="02020603050405020304" pitchFamily="18" charset="0"/>
                  </a:rPr>
                  <a:t>2: </a:t>
                </a:r>
                <a14:m>
                  <m:oMath xmlns:m="http://schemas.openxmlformats.org/officeDocument/2006/math">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𝒃</m:t>
                        </m:r>
                      </m:e>
                      <m:sup>
                        <m:r>
                          <a:rPr lang="en-US" altLang="zh-TW" sz="2800" b="1" i="1">
                            <a:solidFill>
                              <a:srgbClr val="0000FF"/>
                            </a:solidFill>
                            <a:latin typeface="Cambria Math"/>
                            <a:cs typeface="Times New Roman" panose="02020603050405020304" pitchFamily="18" charset="0"/>
                          </a:rPr>
                          <m:t>𝟐</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𝟒</m:t>
                    </m:r>
                    <m:r>
                      <a:rPr lang="en-US" altLang="zh-TW" sz="2800" b="1" i="1">
                        <a:solidFill>
                          <a:srgbClr val="0000FF"/>
                        </a:solidFill>
                        <a:latin typeface="Cambria Math"/>
                        <a:cs typeface="Times New Roman" panose="02020603050405020304" pitchFamily="18" charset="0"/>
                      </a:rPr>
                      <m:t>𝒂𝒄</m:t>
                    </m:r>
                    <m:r>
                      <a:rPr lang="en-US" altLang="zh-TW" sz="2800" b="1" i="1" smtClean="0">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𝟎</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r>
                  <a:rPr lang="en-US" sz="2800" dirty="0">
                    <a:solidFill>
                      <a:srgbClr val="FF0066"/>
                    </a:solidFill>
                  </a:rPr>
                  <a:t>There is one repeated real root r</a:t>
                </a:r>
                <a:endParaRPr lang="en-US" altLang="zh-TW" sz="2800" b="1" dirty="0">
                  <a:solidFill>
                    <a:srgbClr val="FF0066"/>
                  </a:solidFill>
                  <a:latin typeface="Times New Roman" panose="02020603050405020304" pitchFamily="18" charset="0"/>
                  <a:cs typeface="Times New Roman" panose="02020603050405020304" pitchFamily="18" charset="0"/>
                </a:endParaRPr>
              </a:p>
              <a:p>
                <a:pPr algn="just">
                  <a:lnSpc>
                    <a:spcPct val="150000"/>
                  </a:lnSpc>
                </a:pPr>
                <a:r>
                  <a:rPr lang="en-US" altLang="zh-TW" sz="2800" b="1" dirty="0">
                    <a:solidFill>
                      <a:srgbClr val="0000FF"/>
                    </a:solidFill>
                    <a:latin typeface="Times New Roman" panose="02020603050405020304" pitchFamily="18" charset="0"/>
                    <a:cs typeface="Times New Roman" panose="02020603050405020304" pitchFamily="18" charset="0"/>
                  </a:rPr>
                  <a:t>Case </a:t>
                </a:r>
                <a:r>
                  <a:rPr lang="en-US" altLang="zh-TW" sz="2800" b="1" dirty="0" smtClean="0">
                    <a:solidFill>
                      <a:srgbClr val="0000FF"/>
                    </a:solidFill>
                    <a:latin typeface="Times New Roman" panose="02020603050405020304" pitchFamily="18" charset="0"/>
                    <a:cs typeface="Times New Roman" panose="02020603050405020304" pitchFamily="18" charset="0"/>
                  </a:rPr>
                  <a:t>3: </a:t>
                </a:r>
                <a14:m>
                  <m:oMath xmlns:m="http://schemas.openxmlformats.org/officeDocument/2006/math">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𝒃</m:t>
                        </m:r>
                      </m:e>
                      <m:sup>
                        <m:r>
                          <a:rPr lang="en-US" altLang="zh-TW" sz="2800" b="1" i="1">
                            <a:solidFill>
                              <a:srgbClr val="0000FF"/>
                            </a:solidFill>
                            <a:latin typeface="Cambria Math"/>
                            <a:cs typeface="Times New Roman" panose="02020603050405020304" pitchFamily="18" charset="0"/>
                          </a:rPr>
                          <m:t>𝟐</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𝟒</m:t>
                    </m:r>
                    <m:r>
                      <a:rPr lang="en-US" altLang="zh-TW" sz="2800" b="1" i="1">
                        <a:solidFill>
                          <a:srgbClr val="0000FF"/>
                        </a:solidFill>
                        <a:latin typeface="Cambria Math"/>
                        <a:cs typeface="Times New Roman" panose="02020603050405020304" pitchFamily="18" charset="0"/>
                      </a:rPr>
                      <m:t>𝒂𝒄</m:t>
                    </m:r>
                    <m:r>
                      <a:rPr lang="en-US" altLang="zh-TW" sz="2800" b="1" i="1" smtClean="0">
                        <a:solidFill>
                          <a:srgbClr val="0000FF"/>
                        </a:solidFill>
                        <a:latin typeface="Cambria Math"/>
                        <a:cs typeface="Times New Roman" panose="02020603050405020304" pitchFamily="18" charset="0"/>
                      </a:rPr>
                      <m:t>&lt;</m:t>
                    </m:r>
                    <m:r>
                      <a:rPr lang="en-US" altLang="zh-TW" sz="2800" b="1" i="1">
                        <a:solidFill>
                          <a:srgbClr val="0000FF"/>
                        </a:solidFill>
                        <a:latin typeface="Cambria Math"/>
                        <a:cs typeface="Times New Roman" panose="02020603050405020304" pitchFamily="18" charset="0"/>
                      </a:rPr>
                      <m:t>𝟎</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r>
                  <a:rPr lang="en-US" sz="2800" dirty="0">
                    <a:solidFill>
                      <a:srgbClr val="FF0066"/>
                    </a:solidFill>
                  </a:rPr>
                  <a:t>There are two complex conjugate roots </a:t>
                </a:r>
                <a:endParaRPr lang="en-US" altLang="zh-TW" sz="2800" b="1" dirty="0">
                  <a:solidFill>
                    <a:srgbClr val="FF0066"/>
                  </a:solidFill>
                  <a:latin typeface="Times New Roman" panose="02020603050405020304" pitchFamily="18" charset="0"/>
                  <a:cs typeface="Times New Roman" panose="02020603050405020304" pitchFamily="18" charset="0"/>
                </a:endParaRPr>
              </a:p>
              <a:p>
                <a:pPr marL="0" indent="12700" algn="just">
                  <a:lnSpc>
                    <a:spcPct val="150000"/>
                  </a:lnSpc>
                  <a:buNone/>
                </a:pPr>
                <a:endParaRPr lang="en-US" altLang="zh-TW" sz="2600" b="1" dirty="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buNone/>
                </a:pPr>
                <a:endParaRPr lang="en-US" altLang="zh-TW" sz="2600" b="1" dirty="0" smtClean="0">
                  <a:solidFill>
                    <a:srgbClr val="0000FF"/>
                  </a:solidFill>
                  <a:latin typeface="Times New Roman" panose="02020603050405020304" pitchFamily="18" charset="0"/>
                  <a:cs typeface="Times New Roman" panose="02020603050405020304" pitchFamily="18" charset="0"/>
                </a:endParaRP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815"/>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3</a:t>
            </a:fld>
            <a:endParaRPr lang="en-US" dirty="0">
              <a:solidFill>
                <a:srgbClr val="002060"/>
              </a:solidFill>
            </a:endParaRPr>
          </a:p>
        </p:txBody>
      </p:sp>
      <p:sp>
        <p:nvSpPr>
          <p:cNvPr id="9"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mc:AlternateContent xmlns:mc="http://schemas.openxmlformats.org/markup-compatibility/2006" xmlns:a14="http://schemas.microsoft.com/office/drawing/2010/main">
        <mc:Choice Requires="a14">
          <p:sp>
            <p:nvSpPr>
              <p:cNvPr id="3" name="TextBox 2"/>
              <p:cNvSpPr txBox="1"/>
              <p:nvPr/>
            </p:nvSpPr>
            <p:spPr>
              <a:xfrm>
                <a:off x="3816625" y="6621576"/>
                <a:ext cx="2133601"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FF0066"/>
                          </a:solidFill>
                          <a:latin typeface="Cambria Math"/>
                        </a:rPr>
                        <m:t>𝑟</m:t>
                      </m:r>
                      <m:r>
                        <a:rPr lang="en-US" sz="2800" b="0" i="1" smtClean="0">
                          <a:solidFill>
                            <a:srgbClr val="FF0066"/>
                          </a:solidFill>
                          <a:latin typeface="Cambria Math"/>
                        </a:rPr>
                        <m:t>=</m:t>
                      </m:r>
                      <m:r>
                        <a:rPr lang="en-US" sz="2800" b="0" i="1" smtClean="0">
                          <a:solidFill>
                            <a:srgbClr val="FF0066"/>
                          </a:solidFill>
                          <a:latin typeface="Cambria Math"/>
                          <a:ea typeface="Cambria Math"/>
                        </a:rPr>
                        <m:t>𝛽</m:t>
                      </m:r>
                      <m:r>
                        <a:rPr lang="en-US" sz="2800" b="0" i="1" smtClean="0">
                          <a:solidFill>
                            <a:srgbClr val="FF0066"/>
                          </a:solidFill>
                          <a:latin typeface="Cambria Math"/>
                          <a:ea typeface="Cambria Math"/>
                        </a:rPr>
                        <m:t>±</m:t>
                      </m:r>
                      <m:r>
                        <a:rPr lang="en-US" sz="2800" b="0" i="1" smtClean="0">
                          <a:solidFill>
                            <a:srgbClr val="FF0066"/>
                          </a:solidFill>
                          <a:latin typeface="Cambria Math"/>
                          <a:ea typeface="Cambria Math"/>
                        </a:rPr>
                        <m:t>𝜇</m:t>
                      </m:r>
                      <m:r>
                        <a:rPr lang="en-US" sz="2800" b="0" i="1" smtClean="0">
                          <a:solidFill>
                            <a:srgbClr val="FF0066"/>
                          </a:solidFill>
                          <a:latin typeface="Cambria Math"/>
                          <a:ea typeface="Cambria Math"/>
                        </a:rPr>
                        <m:t>𝑖</m:t>
                      </m:r>
                    </m:oMath>
                  </m:oMathPara>
                </a14:m>
                <a:endParaRPr lang="en-US" sz="2800" dirty="0">
                  <a:solidFill>
                    <a:srgbClr val="FF0066"/>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816625" y="6621576"/>
                <a:ext cx="2133601" cy="523220"/>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7448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algn="just">
                  <a:lnSpc>
                    <a:spcPct val="150000"/>
                  </a:lnSpc>
                </a:pPr>
                <a:r>
                  <a:rPr lang="en-US" altLang="zh-TW" sz="2800" b="1" dirty="0" smtClean="0">
                    <a:solidFill>
                      <a:srgbClr val="0000FF"/>
                    </a:solidFill>
                    <a:latin typeface="Times New Roman" panose="02020603050405020304" pitchFamily="18" charset="0"/>
                    <a:cs typeface="Times New Roman" panose="02020603050405020304" pitchFamily="18" charset="0"/>
                  </a:rPr>
                  <a:t>Case 2: </a:t>
                </a:r>
                <a14:m>
                  <m:oMath xmlns:m="http://schemas.openxmlformats.org/officeDocument/2006/math">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𝒃</m:t>
                        </m:r>
                      </m:e>
                      <m:sup>
                        <m:r>
                          <a:rPr lang="en-US" altLang="zh-TW" sz="2800" b="1" i="1">
                            <a:solidFill>
                              <a:srgbClr val="0000FF"/>
                            </a:solidFill>
                            <a:latin typeface="Cambria Math"/>
                            <a:cs typeface="Times New Roman" panose="02020603050405020304" pitchFamily="18" charset="0"/>
                          </a:rPr>
                          <m:t>𝟐</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𝟒</m:t>
                    </m:r>
                    <m:r>
                      <a:rPr lang="en-US" altLang="zh-TW" sz="2800" b="1" i="1">
                        <a:solidFill>
                          <a:srgbClr val="0000FF"/>
                        </a:solidFill>
                        <a:latin typeface="Cambria Math"/>
                        <a:cs typeface="Times New Roman" panose="02020603050405020304" pitchFamily="18" charset="0"/>
                      </a:rPr>
                      <m:t>𝒂𝒄</m:t>
                    </m:r>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𝟎</m:t>
                    </m:r>
                  </m:oMath>
                </a14:m>
                <a:r>
                  <a:rPr lang="en-US" altLang="zh-TW" sz="2800" b="1" dirty="0">
                    <a:solidFill>
                      <a:srgbClr val="0000FF"/>
                    </a:solidFill>
                    <a:latin typeface="Times New Roman" panose="02020603050405020304" pitchFamily="18" charset="0"/>
                    <a:cs typeface="Times New Roman" panose="02020603050405020304" pitchFamily="18" charset="0"/>
                  </a:rPr>
                  <a:t> </a:t>
                </a:r>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r>
                  <a:rPr lang="en-US" altLang="zh-TW" sz="2800" dirty="0" smtClean="0">
                    <a:solidFill>
                      <a:srgbClr val="002060"/>
                    </a:solidFill>
                    <a:latin typeface="Times New Roman" panose="02020603050405020304" pitchFamily="18" charset="0"/>
                    <a:cs typeface="Times New Roman" panose="02020603050405020304" pitchFamily="18" charset="0"/>
                  </a:rPr>
                  <a:t>The roots </a:t>
                </a:r>
                <a:r>
                  <a:rPr lang="en-US" altLang="zh-TW" sz="2800" dirty="0">
                    <a:solidFill>
                      <a:srgbClr val="002060"/>
                    </a:solidFill>
                    <a:latin typeface="Times New Roman" panose="02020603050405020304" pitchFamily="18" charset="0"/>
                    <a:cs typeface="Times New Roman" panose="02020603050405020304" pitchFamily="18" charset="0"/>
                  </a:rPr>
                  <a:t>of the auxiliary equation are real and equal. Let’s denote by the common </a:t>
                </a:r>
                <a:r>
                  <a:rPr lang="en-US" altLang="zh-TW" sz="2800" dirty="0" smtClean="0">
                    <a:solidFill>
                      <a:srgbClr val="002060"/>
                    </a:solidFill>
                    <a:latin typeface="Times New Roman" panose="02020603050405020304" pitchFamily="18" charset="0"/>
                    <a:cs typeface="Times New Roman" panose="02020603050405020304" pitchFamily="18" charset="0"/>
                  </a:rPr>
                  <a:t>value of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1</m:t>
                        </m:r>
                      </m:sub>
                    </m:sSub>
                    <m:r>
                      <a:rPr lang="en-US" altLang="zh-TW" sz="2800" i="1" dirty="0">
                        <a:solidFill>
                          <a:srgbClr val="FF0066"/>
                        </a:solidFill>
                        <a:latin typeface="Cambria Math"/>
                        <a:cs typeface="Times New Roman" panose="02020603050405020304" pitchFamily="18" charset="0"/>
                      </a:rPr>
                      <m:t> </m:t>
                    </m:r>
                  </m:oMath>
                </a14:m>
                <a:r>
                  <a:rPr lang="en-US" sz="2800" dirty="0">
                    <a:solidFill>
                      <a:srgbClr val="002060"/>
                    </a:solidFill>
                    <a:latin typeface="Times New Roman" panose="02020603050405020304" pitchFamily="18" charset="0"/>
                    <a:cs typeface="Times New Roman" panose="02020603050405020304" pitchFamily="18" charset="0"/>
                  </a:rPr>
                  <a:t>and</a:t>
                </a:r>
                <a:r>
                  <a:rPr lang="en-US" sz="28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oMath>
                </a14:m>
                <a:endParaRPr lang="en-US" altLang="zh-TW" sz="2800" dirty="0" smtClean="0">
                  <a:solidFill>
                    <a:srgbClr val="002060"/>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sz="28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n-US" sz="2800" dirty="0">
                  <a:latin typeface="Times New Roman" panose="02020603050405020304" pitchFamily="18" charset="0"/>
                  <a:cs typeface="Times New Roman" panose="02020603050405020304" pitchFamily="18" charset="0"/>
                </a:endParaRPr>
              </a:p>
              <a:p>
                <a:pPr marL="0" indent="0" algn="just">
                  <a:lnSpc>
                    <a:spcPct val="150000"/>
                  </a:lnSpc>
                  <a:buNone/>
                </a:pPr>
                <a:endParaRPr lang="en-US" sz="2800"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n-US" sz="2800" dirty="0" smtClean="0">
                    <a:latin typeface="Times New Roman" panose="02020603050405020304" pitchFamily="18" charset="0"/>
                    <a:cs typeface="Times New Roman" panose="02020603050405020304" pitchFamily="18" charset="0"/>
                  </a:rPr>
                  <a:t>So,  </a:t>
                </a:r>
                <a14:m>
                  <m:oMath xmlns:m="http://schemas.openxmlformats.org/officeDocument/2006/math">
                    <m:r>
                      <a:rPr lang="en-US" altLang="zh-TW" sz="2800" b="0" i="0" smtClean="0">
                        <a:solidFill>
                          <a:srgbClr val="0000FF"/>
                        </a:solidFill>
                        <a:latin typeface="Cambria Math"/>
                        <a:cs typeface="Times New Roman" panose="02020603050405020304" pitchFamily="18" charset="0"/>
                      </a:rPr>
                      <m:t>2</m:t>
                    </m:r>
                    <m:r>
                      <m:rPr>
                        <m:sty m:val="p"/>
                      </m:rPr>
                      <a:rPr lang="en-US" altLang="zh-TW" sz="2800" b="0" i="0" smtClean="0">
                        <a:solidFill>
                          <a:srgbClr val="0000FF"/>
                        </a:solidFill>
                        <a:latin typeface="Cambria Math"/>
                        <a:cs typeface="Times New Roman" panose="02020603050405020304" pitchFamily="18" charset="0"/>
                      </a:rPr>
                      <m:t>a</m:t>
                    </m:r>
                    <m:r>
                      <a:rPr lang="en-US" altLang="zh-TW" sz="2800" b="0" i="1">
                        <a:solidFill>
                          <a:srgbClr val="0000FF"/>
                        </a:solidFill>
                        <a:latin typeface="Cambria Math"/>
                        <a:cs typeface="Times New Roman" panose="02020603050405020304" pitchFamily="18" charset="0"/>
                      </a:rPr>
                      <m:t>𝑟</m:t>
                    </m:r>
                    <m:r>
                      <a:rPr lang="en-US" altLang="zh-TW" sz="2800" b="0" i="1" smtClean="0">
                        <a:solidFill>
                          <a:srgbClr val="0000FF"/>
                        </a:solidFill>
                        <a:latin typeface="Cambria Math"/>
                        <a:cs typeface="Times New Roman" panose="02020603050405020304" pitchFamily="18" charset="0"/>
                      </a:rPr>
                      <m:t>+</m:t>
                    </m:r>
                    <m:r>
                      <a:rPr lang="en-US" altLang="zh-TW" sz="2800" b="0" i="1" smtClean="0">
                        <a:solidFill>
                          <a:srgbClr val="0000FF"/>
                        </a:solidFill>
                        <a:latin typeface="Cambria Math"/>
                        <a:cs typeface="Times New Roman" panose="02020603050405020304" pitchFamily="18" charset="0"/>
                      </a:rPr>
                      <m:t>𝑏</m:t>
                    </m:r>
                    <m:r>
                      <a:rPr lang="en-US" altLang="zh-TW" sz="2800" b="0" i="1">
                        <a:solidFill>
                          <a:srgbClr val="0000FF"/>
                        </a:solidFill>
                        <a:latin typeface="Cambria Math"/>
                        <a:cs typeface="Times New Roman" panose="02020603050405020304" pitchFamily="18" charset="0"/>
                      </a:rPr>
                      <m:t>=</m:t>
                    </m:r>
                    <m:r>
                      <a:rPr lang="en-US" altLang="zh-TW" sz="2800" b="0" i="1" smtClean="0">
                        <a:solidFill>
                          <a:srgbClr val="0000FF"/>
                        </a:solidFill>
                        <a:latin typeface="Cambria Math"/>
                        <a:cs typeface="Times New Roman" panose="02020603050405020304" pitchFamily="18" charset="0"/>
                      </a:rPr>
                      <m:t>0</m:t>
                    </m:r>
                  </m:oMath>
                </a14:m>
                <a:endParaRPr lang="en-US" sz="28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4</a:t>
            </a:fld>
            <a:endParaRPr lang="en-US" dirty="0">
              <a:solidFill>
                <a:srgbClr val="002060"/>
              </a:solidFill>
            </a:endParaRPr>
          </a:p>
        </p:txBody>
      </p:sp>
      <mc:AlternateContent xmlns:mc="http://schemas.openxmlformats.org/markup-compatibility/2006">
        <mc:Choice xmlns:a14="http://schemas.microsoft.com/office/drawing/2010/main" Requires="a14">
          <p:sp>
            <p:nvSpPr>
              <p:cNvPr id="10" name="Rectangle 9"/>
              <p:cNvSpPr/>
              <p:nvPr/>
            </p:nvSpPr>
            <p:spPr>
              <a:xfrm>
                <a:off x="4252086" y="1788587"/>
                <a:ext cx="1778949" cy="523220"/>
              </a:xfrm>
              <a:prstGeom prst="rect">
                <a:avLst/>
              </a:prstGeom>
              <a:solidFill>
                <a:schemeClr val="accent4">
                  <a:lumMod val="20000"/>
                  <a:lumOff val="80000"/>
                </a:schemeClr>
              </a:solidFill>
              <a:ln>
                <a:solidFill>
                  <a:srgbClr val="CC3300"/>
                </a:solidFill>
              </a:ln>
            </p:spPr>
            <p:txBody>
              <a:bodyPr wrap="none">
                <a:spAutoFit/>
              </a:bodyPr>
              <a:lstStyle/>
              <a:p>
                <a14:m>
                  <m:oMath xmlns:m="http://schemas.openxmlformats.org/officeDocument/2006/math">
                    <m:sSub>
                      <m:sSubPr>
                        <m:ctrlPr>
                          <a:rPr lang="en-US" altLang="zh-TW" sz="2800" b="1" i="1" dirty="0" smtClean="0">
                            <a:solidFill>
                              <a:srgbClr val="002060"/>
                            </a:solidFill>
                            <a:latin typeface="Cambria Math"/>
                            <a:cs typeface="Times New Roman" panose="02020603050405020304" pitchFamily="18" charset="0"/>
                          </a:rPr>
                        </m:ctrlPr>
                      </m:sSubPr>
                      <m:e>
                        <m:r>
                          <a:rPr lang="en-US" altLang="zh-TW" sz="2800" b="1" i="1" dirty="0">
                            <a:solidFill>
                              <a:srgbClr val="002060"/>
                            </a:solidFill>
                            <a:latin typeface="Cambria Math"/>
                            <a:cs typeface="Times New Roman" panose="02020603050405020304" pitchFamily="18" charset="0"/>
                          </a:rPr>
                          <m:t>𝒓</m:t>
                        </m:r>
                      </m:e>
                      <m:sub>
                        <m:r>
                          <a:rPr lang="en-US" altLang="zh-TW" sz="2800" b="1" i="1" dirty="0">
                            <a:solidFill>
                              <a:srgbClr val="002060"/>
                            </a:solidFill>
                            <a:latin typeface="Cambria Math"/>
                            <a:cs typeface="Times New Roman" panose="02020603050405020304" pitchFamily="18" charset="0"/>
                          </a:rPr>
                          <m:t>𝟏</m:t>
                        </m:r>
                      </m:sub>
                    </m:sSub>
                  </m:oMath>
                </a14:m>
                <a:r>
                  <a:rPr lang="en-US" sz="2800" dirty="0" smtClean="0">
                    <a:solidFill>
                      <a:srgbClr val="002060"/>
                    </a:solidFill>
                    <a:latin typeface="Times New Roman" panose="02020603050405020304" pitchFamily="18" charset="0"/>
                    <a:cs typeface="Times New Roman" panose="02020603050405020304" pitchFamily="18" charset="0"/>
                  </a:rPr>
                  <a:t>equal </a:t>
                </a:r>
                <a14:m>
                  <m:oMath xmlns:m="http://schemas.openxmlformats.org/officeDocument/2006/math">
                    <m:sSub>
                      <m:sSubPr>
                        <m:ctrlPr>
                          <a:rPr lang="en-US" altLang="zh-TW" sz="2800" b="1" i="1" dirty="0">
                            <a:solidFill>
                              <a:srgbClr val="002060"/>
                            </a:solidFill>
                            <a:latin typeface="Cambria Math"/>
                            <a:cs typeface="Times New Roman" panose="02020603050405020304" pitchFamily="18" charset="0"/>
                          </a:rPr>
                        </m:ctrlPr>
                      </m:sSubPr>
                      <m:e>
                        <m:r>
                          <a:rPr lang="en-US" altLang="zh-TW" sz="2800" b="1" i="1" dirty="0">
                            <a:solidFill>
                              <a:srgbClr val="002060"/>
                            </a:solidFill>
                            <a:latin typeface="Cambria Math"/>
                            <a:cs typeface="Times New Roman" panose="02020603050405020304" pitchFamily="18" charset="0"/>
                          </a:rPr>
                          <m:t>𝒓</m:t>
                        </m:r>
                      </m:e>
                      <m:sub>
                        <m:r>
                          <a:rPr lang="en-US" altLang="zh-TW" sz="2800" b="1" i="1" dirty="0" smtClean="0">
                            <a:solidFill>
                              <a:srgbClr val="002060"/>
                            </a:solidFill>
                            <a:latin typeface="Cambria Math"/>
                            <a:cs typeface="Times New Roman" panose="02020603050405020304" pitchFamily="18" charset="0"/>
                          </a:rPr>
                          <m:t>𝟐</m:t>
                        </m:r>
                      </m:sub>
                    </m:sSub>
                  </m:oMath>
                </a14:m>
                <a:endParaRPr lang="en-US" sz="2800" dirty="0">
                  <a:solidFill>
                    <a:srgbClr val="002060"/>
                  </a:solidFill>
                </a:endParaRPr>
              </a:p>
            </p:txBody>
          </p:sp>
        </mc:Choice>
        <mc:Fallback>
          <p:sp>
            <p:nvSpPr>
              <p:cNvPr id="10" name="Rectangle 9"/>
              <p:cNvSpPr>
                <a:spLocks noRot="1" noChangeAspect="1" noMove="1" noResize="1" noEditPoints="1" noAdjustHandles="1" noChangeArrowheads="1" noChangeShapeType="1" noTextEdit="1"/>
              </p:cNvSpPr>
              <p:nvPr/>
            </p:nvSpPr>
            <p:spPr>
              <a:xfrm>
                <a:off x="4252086" y="1788587"/>
                <a:ext cx="1778949" cy="523220"/>
              </a:xfrm>
              <a:prstGeom prst="rect">
                <a:avLst/>
              </a:prstGeom>
              <a:blipFill rotWithShape="1">
                <a:blip r:embed="rId4"/>
                <a:stretch>
                  <a:fillRect t="-10227" b="-29545"/>
                </a:stretch>
              </a:blipFill>
              <a:ln>
                <a:solidFill>
                  <a:srgbClr val="CC3300"/>
                </a:solidFill>
              </a:ln>
            </p:spPr>
            <p:txBody>
              <a:bodyPr/>
              <a:lstStyle/>
              <a:p>
                <a:r>
                  <a:rPr lang="en-US">
                    <a:noFill/>
                  </a:rPr>
                  <a:t> </a:t>
                </a:r>
              </a:p>
            </p:txBody>
          </p:sp>
        </mc:Fallback>
      </mc:AlternateContent>
      <p:sp>
        <p:nvSpPr>
          <p:cNvPr id="3" name="TextBox 2"/>
          <p:cNvSpPr txBox="1"/>
          <p:nvPr/>
        </p:nvSpPr>
        <p:spPr>
          <a:xfrm>
            <a:off x="5274358" y="4627956"/>
            <a:ext cx="1921564" cy="523220"/>
          </a:xfrm>
          <a:prstGeom prst="rect">
            <a:avLst/>
          </a:prstGeom>
          <a:noFill/>
        </p:spPr>
        <p:txBody>
          <a:bodyPr wrap="square" rtlCol="0">
            <a:spAutoFit/>
          </a:bodyPr>
          <a:lstStyle/>
          <a:p>
            <a:r>
              <a:rPr lang="en-US" sz="2800" dirty="0">
                <a:solidFill>
                  <a:srgbClr val="002060"/>
                </a:solidFill>
                <a:latin typeface="Times New Roman" panose="02020603050405020304" pitchFamily="18" charset="0"/>
                <a:cs typeface="Times New Roman" panose="02020603050405020304" pitchFamily="18" charset="0"/>
              </a:rPr>
              <a:t>b</a:t>
            </a:r>
            <a:r>
              <a:rPr lang="en-US" sz="2800" dirty="0" smtClean="0">
                <a:solidFill>
                  <a:srgbClr val="002060"/>
                </a:solidFill>
                <a:latin typeface="Times New Roman" panose="02020603050405020304" pitchFamily="18" charset="0"/>
                <a:cs typeface="Times New Roman" panose="02020603050405020304" pitchFamily="18" charset="0"/>
              </a:rPr>
              <a:t>ecomes  </a:t>
            </a:r>
            <a:endParaRPr lang="en-US" sz="2800" dirty="0">
              <a:solidFill>
                <a:srgbClr val="002060"/>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Rectangle 3"/>
              <p:cNvSpPr/>
              <p:nvPr/>
            </p:nvSpPr>
            <p:spPr>
              <a:xfrm>
                <a:off x="1381367" y="4058476"/>
                <a:ext cx="3518784" cy="1483996"/>
              </a:xfrm>
              <a:prstGeom prst="rect">
                <a:avLst/>
              </a:prstGeom>
            </p:spPr>
            <p:txBody>
              <a:bodyPr wrap="none">
                <a:spAutoFit/>
              </a:bodyPr>
              <a:lstStyle/>
              <a:p>
                <a:pPr algn="just">
                  <a:lnSpc>
                    <a:spcPct val="150000"/>
                  </a:lnSpc>
                </a:pPr>
                <a14:m>
                  <m:oMathPara xmlns:m="http://schemas.openxmlformats.org/officeDocument/2006/math">
                    <m:oMathParaPr>
                      <m:jc m:val="centerGroup"/>
                    </m:oMathParaPr>
                    <m:oMath xmlns:m="http://schemas.openxmlformats.org/officeDocument/2006/math">
                      <m:r>
                        <a:rPr lang="en-US" altLang="zh-TW" sz="2800" b="1" i="1">
                          <a:solidFill>
                            <a:srgbClr val="0000FF"/>
                          </a:solidFill>
                          <a:latin typeface="Cambria Math"/>
                          <a:cs typeface="Times New Roman" panose="02020603050405020304" pitchFamily="18" charset="0"/>
                        </a:rPr>
                        <m:t>𝒓</m:t>
                      </m:r>
                      <m:r>
                        <a:rPr lang="en-US" altLang="zh-TW" sz="2800" b="1" i="1">
                          <a:solidFill>
                            <a:srgbClr val="0000FF"/>
                          </a:solidFill>
                          <a:latin typeface="Cambria Math"/>
                          <a:cs typeface="Times New Roman" panose="02020603050405020304" pitchFamily="18" charset="0"/>
                        </a:rPr>
                        <m:t>=</m:t>
                      </m:r>
                      <m:f>
                        <m:fPr>
                          <m:ctrlPr>
                            <a:rPr lang="en-US" altLang="zh-TW" sz="2800" b="1" i="1">
                              <a:solidFill>
                                <a:srgbClr val="0000FF"/>
                              </a:solidFill>
                              <a:latin typeface="Cambria Math"/>
                              <a:cs typeface="Times New Roman" panose="02020603050405020304" pitchFamily="18" charset="0"/>
                            </a:rPr>
                          </m:ctrlPr>
                        </m:fPr>
                        <m:num>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𝒃</m:t>
                          </m:r>
                          <m:r>
                            <a:rPr lang="en-US" altLang="zh-TW" sz="2800" b="1" i="1">
                              <a:solidFill>
                                <a:srgbClr val="0000FF"/>
                              </a:solidFill>
                              <a:latin typeface="Cambria Math"/>
                              <a:cs typeface="Times New Roman" panose="02020603050405020304" pitchFamily="18" charset="0"/>
                            </a:rPr>
                            <m:t>±</m:t>
                          </m:r>
                          <m:rad>
                            <m:radPr>
                              <m:degHide m:val="on"/>
                              <m:ctrlPr>
                                <a:rPr lang="en-US" altLang="zh-TW" sz="2800" b="1" i="1">
                                  <a:solidFill>
                                    <a:srgbClr val="0000FF"/>
                                  </a:solidFill>
                                  <a:latin typeface="Cambria Math"/>
                                  <a:cs typeface="Times New Roman" panose="02020603050405020304" pitchFamily="18" charset="0"/>
                                </a:rPr>
                              </m:ctrlPr>
                            </m:radPr>
                            <m:deg/>
                            <m:e>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𝒃</m:t>
                                  </m:r>
                                </m:e>
                                <m:sup>
                                  <m:r>
                                    <a:rPr lang="en-US" altLang="zh-TW" sz="2800" b="1" i="1">
                                      <a:solidFill>
                                        <a:srgbClr val="0000FF"/>
                                      </a:solidFill>
                                      <a:latin typeface="Cambria Math"/>
                                      <a:cs typeface="Times New Roman" panose="02020603050405020304" pitchFamily="18" charset="0"/>
                                    </a:rPr>
                                    <m:t>𝟐</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𝟒</m:t>
                              </m:r>
                              <m:r>
                                <a:rPr lang="en-US" altLang="zh-TW" sz="2800" b="1" i="1">
                                  <a:solidFill>
                                    <a:srgbClr val="0000FF"/>
                                  </a:solidFill>
                                  <a:latin typeface="Cambria Math"/>
                                  <a:cs typeface="Times New Roman" panose="02020603050405020304" pitchFamily="18" charset="0"/>
                                </a:rPr>
                                <m:t>𝒂𝒄</m:t>
                              </m:r>
                            </m:e>
                          </m:rad>
                        </m:num>
                        <m:den>
                          <m:r>
                            <a:rPr lang="en-US" altLang="zh-TW" sz="2800" b="1" i="1">
                              <a:solidFill>
                                <a:srgbClr val="0000FF"/>
                              </a:solidFill>
                              <a:latin typeface="Cambria Math"/>
                              <a:cs typeface="Times New Roman" panose="02020603050405020304" pitchFamily="18" charset="0"/>
                            </a:rPr>
                            <m:t>𝟐</m:t>
                          </m:r>
                          <m:r>
                            <a:rPr lang="en-US" altLang="zh-TW" sz="2800" b="1" i="1">
                              <a:solidFill>
                                <a:srgbClr val="0000FF"/>
                              </a:solidFill>
                              <a:latin typeface="Cambria Math"/>
                              <a:cs typeface="Times New Roman" panose="02020603050405020304" pitchFamily="18" charset="0"/>
                            </a:rPr>
                            <m:t>𝒂</m:t>
                          </m:r>
                        </m:den>
                      </m:f>
                    </m:oMath>
                  </m:oMathPara>
                </a14:m>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1381367" y="4058476"/>
                <a:ext cx="3518784" cy="1483996"/>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Rectangle 14"/>
              <p:cNvSpPr/>
              <p:nvPr/>
            </p:nvSpPr>
            <p:spPr>
              <a:xfrm>
                <a:off x="7049268" y="4140485"/>
                <a:ext cx="1419748" cy="1319977"/>
              </a:xfrm>
              <a:prstGeom prst="rect">
                <a:avLst/>
              </a:prstGeom>
            </p:spPr>
            <p:txBody>
              <a:bodyPr wrap="none">
                <a:spAutoFit/>
              </a:bodyPr>
              <a:lstStyle/>
              <a:p>
                <a:pPr algn="just">
                  <a:lnSpc>
                    <a:spcPct val="150000"/>
                  </a:lnSpc>
                </a:pPr>
                <a14:m>
                  <m:oMathPara xmlns:m="http://schemas.openxmlformats.org/officeDocument/2006/math">
                    <m:oMathParaPr>
                      <m:jc m:val="centerGroup"/>
                    </m:oMathParaPr>
                    <m:oMath xmlns:m="http://schemas.openxmlformats.org/officeDocument/2006/math">
                      <m:r>
                        <a:rPr lang="en-US" altLang="zh-TW" sz="2800" b="1" i="1">
                          <a:solidFill>
                            <a:srgbClr val="0000FF"/>
                          </a:solidFill>
                          <a:latin typeface="Cambria Math"/>
                          <a:cs typeface="Times New Roman" panose="02020603050405020304" pitchFamily="18" charset="0"/>
                        </a:rPr>
                        <m:t>𝒓</m:t>
                      </m:r>
                      <m:r>
                        <a:rPr lang="en-US" altLang="zh-TW" sz="2800" b="1" i="1">
                          <a:solidFill>
                            <a:srgbClr val="0000FF"/>
                          </a:solidFill>
                          <a:latin typeface="Cambria Math"/>
                          <a:cs typeface="Times New Roman" panose="02020603050405020304" pitchFamily="18" charset="0"/>
                        </a:rPr>
                        <m:t>=</m:t>
                      </m:r>
                      <m:f>
                        <m:fPr>
                          <m:ctrlPr>
                            <a:rPr lang="en-US" altLang="zh-TW" sz="2800" b="1" i="1">
                              <a:solidFill>
                                <a:srgbClr val="0000FF"/>
                              </a:solidFill>
                              <a:latin typeface="Cambria Math"/>
                              <a:cs typeface="Times New Roman" panose="02020603050405020304" pitchFamily="18" charset="0"/>
                            </a:rPr>
                          </m:ctrlPr>
                        </m:fPr>
                        <m:num>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𝒃</m:t>
                          </m:r>
                        </m:num>
                        <m:den>
                          <m:r>
                            <a:rPr lang="en-US" altLang="zh-TW" sz="2800" b="1" i="1">
                              <a:solidFill>
                                <a:srgbClr val="0000FF"/>
                              </a:solidFill>
                              <a:latin typeface="Cambria Math"/>
                              <a:cs typeface="Times New Roman" panose="02020603050405020304" pitchFamily="18" charset="0"/>
                            </a:rPr>
                            <m:t>𝟐</m:t>
                          </m:r>
                          <m:r>
                            <a:rPr lang="en-US" altLang="zh-TW" sz="2800" b="1" i="1">
                              <a:solidFill>
                                <a:srgbClr val="0000FF"/>
                              </a:solidFill>
                              <a:latin typeface="Cambria Math"/>
                              <a:cs typeface="Times New Roman" panose="02020603050405020304" pitchFamily="18" charset="0"/>
                            </a:rPr>
                            <m:t>𝒂</m:t>
                          </m:r>
                        </m:den>
                      </m:f>
                    </m:oMath>
                  </m:oMathPara>
                </a14:m>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15" name="Rectangle 14"/>
              <p:cNvSpPr>
                <a:spLocks noRot="1" noChangeAspect="1" noMove="1" noResize="1" noEditPoints="1" noAdjustHandles="1" noChangeArrowheads="1" noChangeShapeType="1" noTextEdit="1"/>
              </p:cNvSpPr>
              <p:nvPr/>
            </p:nvSpPr>
            <p:spPr>
              <a:xfrm>
                <a:off x="7049268" y="4140485"/>
                <a:ext cx="1419748" cy="1319977"/>
              </a:xfrm>
              <a:prstGeom prst="rect">
                <a:avLst/>
              </a:prstGeom>
              <a:blipFill rotWithShape="1">
                <a:blip r:embed="rId6"/>
                <a:stretch>
                  <a:fillRect/>
                </a:stretch>
              </a:blipFill>
            </p:spPr>
            <p:txBody>
              <a:bodyPr/>
              <a:lstStyle/>
              <a:p>
                <a:r>
                  <a:rPr lang="en-US">
                    <a:noFill/>
                  </a:rPr>
                  <a:t> </a:t>
                </a:r>
              </a:p>
            </p:txBody>
          </p:sp>
        </mc:Fallback>
      </mc:AlternateContent>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366699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altLang="zh-TW" sz="2800" dirty="0" smtClean="0">
                    <a:solidFill>
                      <a:srgbClr val="002060"/>
                    </a:solidFill>
                    <a:latin typeface="Times New Roman" panose="02020603050405020304" pitchFamily="18" charset="0"/>
                    <a:cs typeface="Times New Roman" panose="02020603050405020304" pitchFamily="18" charset="0"/>
                  </a:rPr>
                  <a:t>In lecture 5 we have proofed that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𝑦</m:t>
                        </m:r>
                      </m:e>
                      <m:sub>
                        <m:r>
                          <a:rPr lang="en-US" altLang="zh-TW" sz="2800" i="1" dirty="0">
                            <a:solidFill>
                              <a:srgbClr val="FF0066"/>
                            </a:solidFill>
                            <a:latin typeface="Cambria Math"/>
                            <a:cs typeface="Times New Roman" panose="02020603050405020304" pitchFamily="18" charset="0"/>
                          </a:rPr>
                          <m:t>1</m:t>
                        </m:r>
                      </m:sub>
                    </m:sSub>
                    <m:r>
                      <a:rPr lang="en-US" altLang="zh-TW" sz="2800" i="1" dirty="0">
                        <a:solidFill>
                          <a:srgbClr val="FF0066"/>
                        </a:solidFill>
                        <a:latin typeface="Cambria Math"/>
                        <a:cs typeface="Times New Roman" panose="02020603050405020304" pitchFamily="18" charset="0"/>
                      </a:rPr>
                      <m:t>=</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𝑒</m:t>
                        </m:r>
                      </m:e>
                      <m:sup>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1</m:t>
                            </m:r>
                          </m:sub>
                        </m:sSub>
                        <m:r>
                          <a:rPr lang="en-US" altLang="zh-TW" sz="2800" i="1" dirty="0">
                            <a:solidFill>
                              <a:srgbClr val="FF0066"/>
                            </a:solidFill>
                            <a:latin typeface="Cambria Math"/>
                            <a:cs typeface="Times New Roman" panose="02020603050405020304" pitchFamily="18" charset="0"/>
                          </a:rPr>
                          <m:t>𝑥</m:t>
                        </m:r>
                      </m:sup>
                    </m:sSup>
                  </m:oMath>
                </a14:m>
                <a:r>
                  <a:rPr lang="en-US" altLang="zh-TW" sz="2800" dirty="0" smtClean="0">
                    <a:solidFill>
                      <a:srgbClr val="002060"/>
                    </a:solidFill>
                    <a:latin typeface="Times New Roman" panose="02020603050405020304" pitchFamily="18" charset="0"/>
                    <a:cs typeface="Times New Roman" panose="02020603050405020304" pitchFamily="18" charset="0"/>
                  </a:rPr>
                  <a:t> is a solution of this 2</a:t>
                </a:r>
                <a:r>
                  <a:rPr lang="en-US" altLang="zh-TW" sz="2800" baseline="30000" dirty="0" smtClean="0">
                    <a:solidFill>
                      <a:srgbClr val="002060"/>
                    </a:solidFill>
                    <a:latin typeface="Times New Roman" panose="02020603050405020304" pitchFamily="18" charset="0"/>
                    <a:cs typeface="Times New Roman" panose="02020603050405020304" pitchFamily="18" charset="0"/>
                  </a:rPr>
                  <a:t>nd</a:t>
                </a:r>
                <a:r>
                  <a:rPr lang="en-US" altLang="zh-TW" sz="2800" dirty="0" smtClean="0">
                    <a:solidFill>
                      <a:srgbClr val="002060"/>
                    </a:solidFill>
                    <a:latin typeface="Times New Roman" panose="02020603050405020304" pitchFamily="18" charset="0"/>
                    <a:cs typeface="Times New Roman" panose="02020603050405020304" pitchFamily="18" charset="0"/>
                  </a:rPr>
                  <a:t> order ODE </a:t>
                </a:r>
                <a14:m>
                  <m:oMath xmlns:m="http://schemas.openxmlformats.org/officeDocument/2006/math">
                    <m:r>
                      <a:rPr lang="en-US" altLang="zh-TW" sz="2800" b="1" i="1">
                        <a:solidFill>
                          <a:srgbClr val="CC3300"/>
                        </a:solidFill>
                        <a:latin typeface="Cambria Math"/>
                        <a:cs typeface="Times New Roman" panose="02020603050405020304" pitchFamily="18" charset="0"/>
                      </a:rPr>
                      <m:t>𝑨</m:t>
                    </m:r>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𝒚</m:t>
                        </m:r>
                      </m:e>
                      <m:sup>
                        <m:r>
                          <a:rPr lang="en-US" altLang="zh-TW" sz="2800" b="1" i="1">
                            <a:solidFill>
                              <a:srgbClr val="0000FF"/>
                            </a:solidFill>
                            <a:latin typeface="Cambria Math"/>
                            <a:cs typeface="Times New Roman" panose="02020603050405020304" pitchFamily="18" charset="0"/>
                          </a:rPr>
                          <m:t>′′</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CC3300"/>
                        </a:solidFill>
                        <a:latin typeface="Cambria Math"/>
                        <a:cs typeface="Times New Roman" panose="02020603050405020304" pitchFamily="18" charset="0"/>
                      </a:rPr>
                      <m:t>𝑩</m:t>
                    </m:r>
                    <m:sSup>
                      <m:sSupPr>
                        <m:ctrlPr>
                          <a:rPr lang="en-US" altLang="zh-TW" sz="2800" b="1" i="1">
                            <a:solidFill>
                              <a:srgbClr val="0000FF"/>
                            </a:solidFill>
                            <a:latin typeface="Cambria Math"/>
                            <a:cs typeface="Times New Roman" panose="02020603050405020304" pitchFamily="18" charset="0"/>
                          </a:rPr>
                        </m:ctrlPr>
                      </m:sSupPr>
                      <m:e>
                        <m:r>
                          <a:rPr lang="en-US" altLang="zh-TW" sz="2800" b="1" i="1">
                            <a:solidFill>
                              <a:srgbClr val="0000FF"/>
                            </a:solidFill>
                            <a:latin typeface="Cambria Math"/>
                            <a:cs typeface="Times New Roman" panose="02020603050405020304" pitchFamily="18" charset="0"/>
                          </a:rPr>
                          <m:t>𝒚</m:t>
                        </m:r>
                      </m:e>
                      <m:sup>
                        <m:r>
                          <a:rPr lang="en-US" altLang="zh-TW" sz="2800" b="1" i="1">
                            <a:solidFill>
                              <a:srgbClr val="0000FF"/>
                            </a:solidFill>
                            <a:latin typeface="Cambria Math"/>
                            <a:cs typeface="Times New Roman" panose="02020603050405020304" pitchFamily="18" charset="0"/>
                          </a:rPr>
                          <m:t>′</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CC3300"/>
                        </a:solidFill>
                        <a:latin typeface="Cambria Math"/>
                        <a:cs typeface="Times New Roman" panose="02020603050405020304" pitchFamily="18" charset="0"/>
                      </a:rPr>
                      <m:t>𝑪</m:t>
                    </m:r>
                    <m:r>
                      <a:rPr lang="en-US" altLang="zh-TW" sz="2800" b="1" i="1">
                        <a:solidFill>
                          <a:srgbClr val="0000FF"/>
                        </a:solidFill>
                        <a:latin typeface="Cambria Math"/>
                        <a:cs typeface="Times New Roman" panose="02020603050405020304" pitchFamily="18" charset="0"/>
                      </a:rPr>
                      <m:t>𝒚</m:t>
                    </m:r>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𝟎</m:t>
                    </m:r>
                  </m:oMath>
                </a14:m>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200000"/>
                  </a:lnSpc>
                  <a:buNone/>
                </a:pPr>
                <a:r>
                  <a:rPr lang="en-US" altLang="zh-TW" sz="2800" dirty="0">
                    <a:solidFill>
                      <a:srgbClr val="002060"/>
                    </a:solidFill>
                    <a:latin typeface="Times New Roman" panose="02020603050405020304" pitchFamily="18" charset="0"/>
                    <a:cs typeface="Times New Roman" panose="02020603050405020304" pitchFamily="18" charset="0"/>
                  </a:rPr>
                  <a:t>We now verify </a:t>
                </a:r>
                <a:r>
                  <a:rPr lang="en-US" altLang="zh-TW" sz="2800" dirty="0" smtClean="0">
                    <a:solidFill>
                      <a:srgbClr val="002060"/>
                    </a:solidFill>
                    <a:latin typeface="Times New Roman" panose="02020603050405020304" pitchFamily="18" charset="0"/>
                    <a:cs typeface="Times New Roman" panose="02020603050405020304" pitchFamily="18" charset="0"/>
                  </a:rPr>
                  <a:t>that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𝑦</m:t>
                        </m:r>
                      </m:e>
                      <m:sub>
                        <m:r>
                          <a:rPr lang="en-US" altLang="zh-TW" sz="2800" i="1" dirty="0">
                            <a:solidFill>
                              <a:srgbClr val="FF0066"/>
                            </a:solidFill>
                            <a:latin typeface="Cambria Math"/>
                            <a:cs typeface="Times New Roman" panose="02020603050405020304" pitchFamily="18" charset="0"/>
                          </a:rPr>
                          <m:t>2</m:t>
                        </m:r>
                      </m:sub>
                    </m:sSub>
                    <m:r>
                      <a:rPr lang="en-US" altLang="zh-TW" sz="2800" i="1" dirty="0">
                        <a:solidFill>
                          <a:srgbClr val="FF0066"/>
                        </a:solidFill>
                        <a:latin typeface="Cambria Math"/>
                        <a:cs typeface="Times New Roman" panose="02020603050405020304" pitchFamily="18" charset="0"/>
                      </a:rPr>
                      <m:t>=</m:t>
                    </m:r>
                    <m:r>
                      <a:rPr lang="en-US" altLang="zh-TW" sz="2800" b="0" i="1" dirty="0" smtClean="0">
                        <a:solidFill>
                          <a:srgbClr val="FF0066"/>
                        </a:solidFill>
                        <a:latin typeface="Cambria Math"/>
                        <a:cs typeface="Times New Roman" panose="02020603050405020304" pitchFamily="18" charset="0"/>
                      </a:rPr>
                      <m:t>𝑥</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𝑒</m:t>
                        </m:r>
                      </m:e>
                      <m:sup>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r>
                          <a:rPr lang="en-US" altLang="zh-TW" sz="2800" i="1" dirty="0">
                            <a:solidFill>
                              <a:srgbClr val="FF0066"/>
                            </a:solidFill>
                            <a:latin typeface="Cambria Math"/>
                            <a:cs typeface="Times New Roman" panose="02020603050405020304" pitchFamily="18" charset="0"/>
                          </a:rPr>
                          <m:t>𝑥</m:t>
                        </m:r>
                      </m:sup>
                    </m:sSup>
                  </m:oMath>
                </a14:m>
                <a:r>
                  <a:rPr lang="en-US" altLang="zh-TW" sz="2800" dirty="0" smtClean="0">
                    <a:solidFill>
                      <a:srgbClr val="002060"/>
                    </a:solidFill>
                    <a:latin typeface="Times New Roman" panose="02020603050405020304" pitchFamily="18" charset="0"/>
                    <a:cs typeface="Times New Roman" panose="02020603050405020304" pitchFamily="18" charset="0"/>
                  </a:rPr>
                  <a:t> </a:t>
                </a:r>
                <a:r>
                  <a:rPr lang="en-US" altLang="zh-TW" sz="2800" dirty="0">
                    <a:solidFill>
                      <a:srgbClr val="002060"/>
                    </a:solidFill>
                    <a:latin typeface="Times New Roman" panose="02020603050405020304" pitchFamily="18" charset="0"/>
                    <a:cs typeface="Times New Roman" panose="02020603050405020304" pitchFamily="18" charset="0"/>
                  </a:rPr>
                  <a:t>is also a solution</a:t>
                </a:r>
                <a:r>
                  <a:rPr lang="en-US" altLang="zh-TW" sz="2800" dirty="0" smtClean="0">
                    <a:solidFill>
                      <a:srgbClr val="002060"/>
                    </a:solidFill>
                    <a:latin typeface="Times New Roman" panose="02020603050405020304" pitchFamily="18" charset="0"/>
                    <a:cs typeface="Times New Roman" panose="02020603050405020304" pitchFamily="18" charset="0"/>
                  </a:rPr>
                  <a:t>:</a:t>
                </a:r>
              </a:p>
              <a:p>
                <a:pPr marL="0" indent="0" algn="just">
                  <a:lnSpc>
                    <a:spcPct val="200000"/>
                  </a:lnSpc>
                  <a:buNone/>
                </a:pPr>
                <a14:m>
                  <m:oMathPara xmlns:m="http://schemas.openxmlformats.org/officeDocument/2006/math">
                    <m:oMathParaPr>
                      <m:jc m:val="centerGroup"/>
                    </m:oMathParaPr>
                    <m:oMath xmlns:m="http://schemas.openxmlformats.org/officeDocument/2006/math">
                      <m:sSup>
                        <m:sSupPr>
                          <m:ctrlPr>
                            <a:rPr lang="en-US" sz="2800" b="1" i="1" smtClean="0">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𝒚</m:t>
                          </m:r>
                        </m:e>
                        <m:sup>
                          <m:r>
                            <a:rPr lang="en-US" sz="2800" b="1" i="1">
                              <a:solidFill>
                                <a:srgbClr val="FF0066"/>
                              </a:solidFill>
                              <a:latin typeface="Cambria Math"/>
                              <a:cs typeface="Times New Roman" panose="02020603050405020304" pitchFamily="18" charset="0"/>
                            </a:rPr>
                            <m:t>′</m:t>
                          </m:r>
                        </m:sup>
                      </m:sSup>
                      <m:r>
                        <a:rPr lang="en-US" sz="2800" b="1" i="1">
                          <a:solidFill>
                            <a:srgbClr val="FF0066"/>
                          </a:solidFill>
                          <a:latin typeface="Cambria Math"/>
                          <a:cs typeface="Times New Roman" panose="02020603050405020304" pitchFamily="18" charset="0"/>
                        </a:rPr>
                        <m:t>=</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r>
                        <a:rPr lang="en-US" altLang="zh-TW" sz="2800" b="0" i="1" dirty="0" smtClean="0">
                          <a:solidFill>
                            <a:srgbClr val="FF0066"/>
                          </a:solidFill>
                          <a:latin typeface="Cambria Math"/>
                          <a:cs typeface="Times New Roman" panose="02020603050405020304" pitchFamily="18" charset="0"/>
                        </a:rPr>
                        <m:t>+</m:t>
                      </m:r>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𝒙𝒆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oMath>
                  </m:oMathPara>
                </a14:m>
                <a:endParaRPr lang="en-US" sz="2800" b="1" i="1" dirty="0" smtClean="0">
                  <a:solidFill>
                    <a:srgbClr val="FF0066"/>
                  </a:solidFill>
                  <a:latin typeface="Cambria Math"/>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sSup>
                        <m:sSupPr>
                          <m:ctrlPr>
                            <a:rPr lang="en-US" sz="2800" b="1" i="1" smtClean="0">
                              <a:solidFill>
                                <a:srgbClr val="FF0066"/>
                              </a:solidFill>
                              <a:latin typeface="Cambria Math"/>
                              <a:cs typeface="Times New Roman" panose="02020603050405020304" pitchFamily="18" charset="0"/>
                            </a:rPr>
                          </m:ctrlPr>
                        </m:sSupPr>
                        <m:e>
                          <m:r>
                            <a:rPr lang="en-US" sz="2800" b="1" i="1" smtClean="0">
                              <a:solidFill>
                                <a:srgbClr val="FF0066"/>
                              </a:solidFill>
                              <a:latin typeface="Cambria Math"/>
                              <a:cs typeface="Times New Roman" panose="02020603050405020304" pitchFamily="18" charset="0"/>
                            </a:rPr>
                            <m:t>𝒚</m:t>
                          </m:r>
                        </m:e>
                        <m:sup>
                          <m:r>
                            <a:rPr lang="en-US" sz="2800" b="1" i="1" smtClean="0">
                              <a:solidFill>
                                <a:srgbClr val="FF0066"/>
                              </a:solidFill>
                              <a:latin typeface="Cambria Math"/>
                              <a:cs typeface="Times New Roman" panose="02020603050405020304" pitchFamily="18" charset="0"/>
                            </a:rPr>
                            <m:t>′′</m:t>
                          </m:r>
                        </m:sup>
                      </m:sSup>
                      <m:r>
                        <a:rPr lang="en-US" sz="2800" b="1" i="1" smtClean="0">
                          <a:solidFill>
                            <a:srgbClr val="FF0066"/>
                          </a:solidFill>
                          <a:latin typeface="Cambria Math"/>
                          <a:cs typeface="Times New Roman" panose="02020603050405020304" pitchFamily="18" charset="0"/>
                        </a:rPr>
                        <m:t>=</m:t>
                      </m:r>
                      <m:r>
                        <a:rPr lang="en-US" sz="2800" b="1" i="1" smtClean="0">
                          <a:solidFill>
                            <a:srgbClr val="FF0066"/>
                          </a:solidFill>
                          <a:latin typeface="Cambria Math"/>
                          <a:cs typeface="Times New Roman" panose="02020603050405020304" pitchFamily="18" charset="0"/>
                        </a:rPr>
                        <m:t>𝟐</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r>
                        <a:rPr lang="en-US" altLang="zh-TW" sz="2800" b="1" i="1" dirty="0" smtClean="0">
                          <a:solidFill>
                            <a:srgbClr val="FF0066"/>
                          </a:solidFill>
                          <a:latin typeface="Cambria Math"/>
                          <a:cs typeface="Times New Roman" panose="02020603050405020304" pitchFamily="18" charset="0"/>
                        </a:rPr>
                        <m:t>+</m:t>
                      </m:r>
                      <m:sSup>
                        <m:sSupPr>
                          <m:ctrlPr>
                            <a:rPr lang="en-US" sz="2800" b="1" i="1">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𝒓</m:t>
                          </m:r>
                        </m:e>
                        <m:sup>
                          <m:r>
                            <a:rPr lang="en-US" sz="2800" b="1" i="1">
                              <a:solidFill>
                                <a:srgbClr val="FF0066"/>
                              </a:solidFill>
                              <a:latin typeface="Cambria Math"/>
                              <a:cs typeface="Times New Roman" panose="02020603050405020304" pitchFamily="18" charset="0"/>
                            </a:rPr>
                            <m:t>𝟐</m:t>
                          </m:r>
                        </m:sup>
                      </m:sSup>
                      <m:r>
                        <a:rPr lang="en-US" sz="2800" b="1" i="1">
                          <a:solidFill>
                            <a:srgbClr val="FF0066"/>
                          </a:solidFill>
                          <a:latin typeface="Cambria Math"/>
                          <a:cs typeface="Times New Roman" panose="02020603050405020304" pitchFamily="18" charset="0"/>
                        </a:rPr>
                        <m:t>𝒙</m:t>
                      </m:r>
                      <m:sSup>
                        <m:sSupPr>
                          <m:ctrlPr>
                            <a:rPr lang="en-US" sz="2800" b="1" i="1">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sz="2800" b="1" i="1">
                              <a:solidFill>
                                <a:srgbClr val="FF0066"/>
                              </a:solidFill>
                              <a:latin typeface="Cambria Math"/>
                              <a:cs typeface="Times New Roman" panose="02020603050405020304" pitchFamily="18" charset="0"/>
                            </a:rPr>
                            <m:t>𝒙</m:t>
                          </m:r>
                        </m:sup>
                      </m:sSup>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582"/>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5</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3983037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150000"/>
                  </a:lnSpc>
                  <a:buNone/>
                </a:pPr>
                <a:r>
                  <a:rPr lang="en-US" altLang="zh-TW" sz="2800" dirty="0" smtClean="0">
                    <a:solidFill>
                      <a:srgbClr val="002060"/>
                    </a:solidFill>
                    <a:latin typeface="Times New Roman" panose="02020603050405020304" pitchFamily="18" charset="0"/>
                    <a:cs typeface="Times New Roman" panose="02020603050405020304" pitchFamily="18" charset="0"/>
                  </a:rPr>
                  <a:t>Write down the previous equation in terms of </a:t>
                </a:r>
                <a14:m>
                  <m:oMath xmlns:m="http://schemas.openxmlformats.org/officeDocument/2006/math">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𝑦</m:t>
                        </m:r>
                      </m:e>
                      <m:sub>
                        <m:r>
                          <a:rPr lang="en-US" altLang="zh-TW" sz="2800" i="1" dirty="0">
                            <a:solidFill>
                              <a:srgbClr val="FF0066"/>
                            </a:solidFill>
                            <a:latin typeface="Cambria Math"/>
                            <a:cs typeface="Times New Roman" panose="02020603050405020304" pitchFamily="18" charset="0"/>
                          </a:rPr>
                          <m:t>2</m:t>
                        </m:r>
                      </m:sub>
                    </m:sSub>
                  </m:oMath>
                </a14:m>
                <a:r>
                  <a:rPr lang="en-US" altLang="zh-TW" sz="2800" dirty="0" smtClean="0">
                    <a:solidFill>
                      <a:srgbClr val="002060"/>
                    </a:solidFill>
                    <a:latin typeface="Times New Roman" panose="02020603050405020304" pitchFamily="18" charset="0"/>
                    <a:cs typeface="Times New Roman" panose="02020603050405020304" pitchFamily="18" charset="0"/>
                  </a:rPr>
                  <a:t> and substitute the values of </a:t>
                </a:r>
                <a14:m>
                  <m:oMath xmlns:m="http://schemas.openxmlformats.org/officeDocument/2006/math">
                    <m:sSubSup>
                      <m:sSubSupPr>
                        <m:ctrlPr>
                          <a:rPr lang="en-US" sz="2800" b="1" i="1">
                            <a:solidFill>
                              <a:srgbClr val="0000FF"/>
                            </a:solidFill>
                            <a:latin typeface="Cambria Math"/>
                            <a:cs typeface="Times New Roman" panose="02020603050405020304" pitchFamily="18" charset="0"/>
                          </a:rPr>
                        </m:ctrlPr>
                      </m:sSubSup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up>
                        <m:r>
                          <a:rPr lang="en-US" sz="2800" b="1" i="1">
                            <a:solidFill>
                              <a:srgbClr val="0000FF"/>
                            </a:solidFill>
                            <a:latin typeface="Cambria Math"/>
                            <a:cs typeface="Times New Roman" panose="02020603050405020304" pitchFamily="18" charset="0"/>
                          </a:rPr>
                          <m:t>′</m:t>
                        </m:r>
                      </m:sup>
                    </m:sSubSup>
                  </m:oMath>
                </a14:m>
                <a:r>
                  <a:rPr lang="en-US" altLang="zh-TW" sz="2800" dirty="0" smtClean="0">
                    <a:solidFill>
                      <a:srgbClr val="002060"/>
                    </a:solidFill>
                    <a:latin typeface="Times New Roman" panose="02020603050405020304" pitchFamily="18" charset="0"/>
                    <a:cs typeface="Times New Roman" panose="02020603050405020304" pitchFamily="18" charset="0"/>
                  </a:rPr>
                  <a:t> and </a:t>
                </a:r>
                <a14:m>
                  <m:oMath xmlns:m="http://schemas.openxmlformats.org/officeDocument/2006/math">
                    <m:sSubSup>
                      <m:sSubSupPr>
                        <m:ctrlPr>
                          <a:rPr lang="en-US" sz="2800" b="1" i="1">
                            <a:solidFill>
                              <a:srgbClr val="0000FF"/>
                            </a:solidFill>
                            <a:latin typeface="Cambria Math"/>
                            <a:cs typeface="Times New Roman" panose="02020603050405020304" pitchFamily="18" charset="0"/>
                          </a:rPr>
                        </m:ctrlPr>
                      </m:sSubSup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up>
                        <m:r>
                          <a:rPr lang="en-US" sz="2800" b="1" i="1">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m:t>
                        </m:r>
                      </m:sup>
                    </m:sSubSup>
                  </m:oMath>
                </a14:m>
                <a:r>
                  <a:rPr lang="en-US" altLang="zh-TW" sz="2800" dirty="0" smtClean="0">
                    <a:solidFill>
                      <a:srgbClr val="002060"/>
                    </a:solidFill>
                    <a:latin typeface="Times New Roman" panose="02020603050405020304" pitchFamily="18" charset="0"/>
                    <a:cs typeface="Times New Roman" panose="02020603050405020304" pitchFamily="18" charset="0"/>
                  </a:rPr>
                  <a:t> we get </a:t>
                </a:r>
              </a:p>
              <a:p>
                <a:pPr marL="0" indent="12700" algn="just">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US" sz="2800" b="1" i="1">
                          <a:solidFill>
                            <a:srgbClr val="0000FF"/>
                          </a:solidFill>
                          <a:latin typeface="Cambria Math"/>
                          <a:cs typeface="Times New Roman" panose="02020603050405020304" pitchFamily="18" charset="0"/>
                        </a:rPr>
                        <m:t>𝑨</m:t>
                      </m:r>
                      <m:sSubSup>
                        <m:sSubSupPr>
                          <m:ctrlPr>
                            <a:rPr lang="en-US" sz="2800" b="1" i="1">
                              <a:solidFill>
                                <a:srgbClr val="0000FF"/>
                              </a:solidFill>
                              <a:latin typeface="Cambria Math"/>
                              <a:cs typeface="Times New Roman" panose="02020603050405020304" pitchFamily="18" charset="0"/>
                            </a:rPr>
                          </m:ctrlPr>
                        </m:sSubSup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up>
                          <m:r>
                            <a:rPr lang="en-US" sz="2800" b="1" i="1">
                              <a:solidFill>
                                <a:srgbClr val="0000FF"/>
                              </a:solidFill>
                              <a:latin typeface="Cambria Math"/>
                              <a:cs typeface="Times New Roman" panose="02020603050405020304" pitchFamily="18" charset="0"/>
                            </a:rPr>
                            <m:t>′′</m:t>
                          </m:r>
                        </m:sup>
                      </m:sSub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𝑩</m:t>
                      </m:r>
                      <m:sSubSup>
                        <m:sSubSupPr>
                          <m:ctrlPr>
                            <a:rPr lang="en-US" sz="2800" b="1" i="1">
                              <a:solidFill>
                                <a:srgbClr val="0000FF"/>
                              </a:solidFill>
                              <a:latin typeface="Cambria Math"/>
                              <a:cs typeface="Times New Roman" panose="02020603050405020304" pitchFamily="18" charset="0"/>
                            </a:rPr>
                          </m:ctrlPr>
                        </m:sSubSup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up>
                          <m:r>
                            <a:rPr lang="en-US" sz="2800" b="1" i="1">
                              <a:solidFill>
                                <a:srgbClr val="0000FF"/>
                              </a:solidFill>
                              <a:latin typeface="Cambria Math"/>
                              <a:cs typeface="Times New Roman" panose="02020603050405020304" pitchFamily="18" charset="0"/>
                            </a:rPr>
                            <m:t>′</m:t>
                          </m:r>
                        </m:sup>
                      </m:sSub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𝑪</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Sub>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𝟎</m:t>
                      </m:r>
                    </m:oMath>
                  </m:oMathPara>
                </a14:m>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𝑨</m:t>
                      </m:r>
                      <m:d>
                        <m:dPr>
                          <m:ctrlPr>
                            <a:rPr lang="en-US" sz="2800" b="1" i="1" smtClean="0">
                              <a:solidFill>
                                <a:srgbClr val="0000FF"/>
                              </a:solidFill>
                              <a:latin typeface="Cambria Math"/>
                              <a:cs typeface="Times New Roman" panose="02020603050405020304" pitchFamily="18" charset="0"/>
                            </a:rPr>
                          </m:ctrlPr>
                        </m:dPr>
                        <m:e>
                          <m:r>
                            <a:rPr lang="en-US" sz="2800" b="1" i="1">
                              <a:solidFill>
                                <a:srgbClr val="FF0066"/>
                              </a:solidFill>
                              <a:latin typeface="Cambria Math"/>
                              <a:cs typeface="Times New Roman" panose="02020603050405020304" pitchFamily="18" charset="0"/>
                            </a:rPr>
                            <m:t>𝟐</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r>
                            <a:rPr lang="en-US" altLang="zh-TW" sz="2800" b="1" i="1" dirty="0" smtClean="0">
                              <a:solidFill>
                                <a:srgbClr val="0000FF"/>
                              </a:solidFill>
                              <a:latin typeface="Cambria Math"/>
                              <a:cs typeface="Times New Roman" panose="02020603050405020304" pitchFamily="18" charset="0"/>
                            </a:rPr>
                            <m:t>+</m:t>
                          </m:r>
                          <m:sSup>
                            <m:sSupPr>
                              <m:ctrlPr>
                                <a:rPr lang="en-US" sz="2800" b="1" i="1">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𝒓</m:t>
                              </m:r>
                            </m:e>
                            <m:sup>
                              <m:r>
                                <a:rPr lang="en-US" sz="2800" b="1" i="1">
                                  <a:solidFill>
                                    <a:srgbClr val="FF0066"/>
                                  </a:solidFill>
                                  <a:latin typeface="Cambria Math"/>
                                  <a:cs typeface="Times New Roman" panose="02020603050405020304" pitchFamily="18" charset="0"/>
                                </a:rPr>
                                <m:t>𝟐</m:t>
                              </m:r>
                            </m:sup>
                          </m:sSup>
                          <m:r>
                            <a:rPr lang="en-US" sz="2800" b="1" i="1">
                              <a:solidFill>
                                <a:srgbClr val="FF0066"/>
                              </a:solidFill>
                              <a:latin typeface="Cambria Math"/>
                              <a:cs typeface="Times New Roman" panose="02020603050405020304" pitchFamily="18" charset="0"/>
                            </a:rPr>
                            <m:t>𝒙</m:t>
                          </m:r>
                          <m:sSup>
                            <m:sSupPr>
                              <m:ctrlPr>
                                <a:rPr lang="en-US" sz="2800" b="1" i="1">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sz="2800" b="1" i="1">
                                  <a:solidFill>
                                    <a:srgbClr val="FF0066"/>
                                  </a:solidFill>
                                  <a:latin typeface="Cambria Math"/>
                                  <a:cs typeface="Times New Roman" panose="02020603050405020304" pitchFamily="18" charset="0"/>
                                </a:rPr>
                                <m:t>𝒙</m:t>
                              </m:r>
                            </m:sup>
                          </m:sSup>
                        </m:e>
                      </m:d>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𝑩</m:t>
                      </m:r>
                      <m:d>
                        <m:dPr>
                          <m:ctrlPr>
                            <a:rPr lang="en-US" sz="2800" b="1" i="1" smtClean="0">
                              <a:solidFill>
                                <a:srgbClr val="0000FF"/>
                              </a:solidFill>
                              <a:latin typeface="Cambria Math"/>
                              <a:cs typeface="Times New Roman" panose="02020603050405020304" pitchFamily="18" charset="0"/>
                            </a:rPr>
                          </m:ctrlPr>
                        </m:dPr>
                        <m:e>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r>
                            <a:rPr lang="en-US" altLang="zh-TW" sz="2800" i="1" dirty="0" smtClean="0">
                              <a:solidFill>
                                <a:srgbClr val="0000FF"/>
                              </a:solidFill>
                              <a:latin typeface="Cambria Math"/>
                              <a:cs typeface="Times New Roman" panose="02020603050405020304" pitchFamily="18" charset="0"/>
                            </a:rPr>
                            <m:t>+</m:t>
                          </m:r>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𝒙𝒆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e>
                      </m:d>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𝑪</m:t>
                      </m:r>
                      <m:d>
                        <m:dPr>
                          <m:ctrlPr>
                            <a:rPr lang="en-US" sz="2800" b="1" i="1" smtClean="0">
                              <a:solidFill>
                                <a:srgbClr val="0000FF"/>
                              </a:solidFill>
                              <a:latin typeface="Cambria Math"/>
                              <a:cs typeface="Times New Roman" panose="02020603050405020304" pitchFamily="18" charset="0"/>
                            </a:rPr>
                          </m:ctrlPr>
                        </m:dPr>
                        <m:e>
                          <m:r>
                            <a:rPr lang="en-US" altLang="zh-TW" sz="2800" b="1" i="1" dirty="0" smtClean="0">
                              <a:solidFill>
                                <a:srgbClr val="FF0066"/>
                              </a:solidFill>
                              <a:latin typeface="Cambria Math"/>
                              <a:cs typeface="Times New Roman" panose="02020603050405020304" pitchFamily="18" charset="0"/>
                            </a:rPr>
                            <m:t>𝒙</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e>
                      </m:d>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𝟎</m:t>
                      </m:r>
                    </m:oMath>
                  </m:oMathPara>
                </a14:m>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US" sz="2800" b="1" i="1">
                          <a:solidFill>
                            <a:srgbClr val="0000FF"/>
                          </a:solidFill>
                          <a:latin typeface="Cambria Math"/>
                          <a:cs typeface="Times New Roman" panose="02020603050405020304" pitchFamily="18" charset="0"/>
                        </a:rPr>
                        <m:t>𝑨</m:t>
                      </m:r>
                      <m:r>
                        <a:rPr lang="en-US" sz="2800" b="1" i="1" smtClean="0">
                          <a:solidFill>
                            <a:schemeClr val="accent4">
                              <a:lumMod val="50000"/>
                            </a:schemeClr>
                          </a:solidFill>
                          <a:latin typeface="Cambria Math"/>
                          <a:cs typeface="Times New Roman" panose="02020603050405020304" pitchFamily="18" charset="0"/>
                        </a:rPr>
                        <m:t>𝟐</m:t>
                      </m:r>
                      <m:sSup>
                        <m:sSupPr>
                          <m:ctrlPr>
                            <a:rPr lang="en-US" altLang="zh-TW" sz="2800" b="1" i="1" dirty="0">
                              <a:solidFill>
                                <a:schemeClr val="accent4">
                                  <a:lumMod val="50000"/>
                                </a:schemeClr>
                              </a:solidFill>
                              <a:latin typeface="Cambria Math"/>
                              <a:cs typeface="Times New Roman" panose="02020603050405020304" pitchFamily="18" charset="0"/>
                            </a:rPr>
                          </m:ctrlPr>
                        </m:sSupPr>
                        <m:e>
                          <m:r>
                            <a:rPr lang="en-US" altLang="zh-TW" sz="2800" b="1" i="1" dirty="0">
                              <a:solidFill>
                                <a:schemeClr val="accent4">
                                  <a:lumMod val="50000"/>
                                </a:schemeClr>
                              </a:solidFill>
                              <a:latin typeface="Cambria Math"/>
                              <a:cs typeface="Times New Roman" panose="02020603050405020304" pitchFamily="18" charset="0"/>
                            </a:rPr>
                            <m:t>𝒆</m:t>
                          </m:r>
                        </m:e>
                        <m:sup>
                          <m:sSub>
                            <m:sSubPr>
                              <m:ctrlPr>
                                <a:rPr lang="en-US" altLang="zh-TW" sz="2800" b="1" i="1" dirty="0">
                                  <a:solidFill>
                                    <a:schemeClr val="accent4">
                                      <a:lumMod val="50000"/>
                                    </a:schemeClr>
                                  </a:solidFill>
                                  <a:latin typeface="Cambria Math"/>
                                  <a:cs typeface="Times New Roman" panose="02020603050405020304" pitchFamily="18" charset="0"/>
                                </a:rPr>
                              </m:ctrlPr>
                            </m:sSubPr>
                            <m:e>
                              <m:r>
                                <a:rPr lang="en-US" altLang="zh-TW" sz="2800" b="1" i="1" dirty="0">
                                  <a:solidFill>
                                    <a:schemeClr val="accent4">
                                      <a:lumMod val="50000"/>
                                    </a:schemeClr>
                                  </a:solidFill>
                                  <a:latin typeface="Cambria Math"/>
                                  <a:cs typeface="Times New Roman" panose="02020603050405020304" pitchFamily="18" charset="0"/>
                                </a:rPr>
                                <m:t>𝒓</m:t>
                              </m:r>
                            </m:e>
                            <m:sub>
                              <m:r>
                                <a:rPr lang="en-US" altLang="zh-TW" sz="2800" b="1" i="1" dirty="0">
                                  <a:solidFill>
                                    <a:schemeClr val="accent4">
                                      <a:lumMod val="50000"/>
                                    </a:schemeClr>
                                  </a:solidFill>
                                  <a:latin typeface="Cambria Math"/>
                                  <a:cs typeface="Times New Roman" panose="02020603050405020304" pitchFamily="18" charset="0"/>
                                </a:rPr>
                                <m:t>𝟐</m:t>
                              </m:r>
                            </m:sub>
                          </m:sSub>
                          <m:r>
                            <a:rPr lang="en-US" altLang="zh-TW" sz="2800" b="1" i="1" dirty="0">
                              <a:solidFill>
                                <a:schemeClr val="accent4">
                                  <a:lumMod val="50000"/>
                                </a:schemeClr>
                              </a:solidFill>
                              <a:latin typeface="Cambria Math"/>
                              <a:cs typeface="Times New Roman" panose="02020603050405020304" pitchFamily="18" charset="0"/>
                            </a:rPr>
                            <m:t>𝒙</m:t>
                          </m:r>
                        </m:sup>
                      </m:sSup>
                      <m:r>
                        <a:rPr lang="en-US" altLang="zh-TW" sz="2800" b="1" i="1" dirty="0" smtClean="0">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𝑨</m:t>
                      </m:r>
                      <m:sSup>
                        <m:sSupPr>
                          <m:ctrlPr>
                            <a:rPr lang="en-US" sz="2800" b="1" i="1">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𝒓</m:t>
                          </m:r>
                        </m:e>
                        <m:sup>
                          <m:r>
                            <a:rPr lang="en-US" sz="2800" b="1" i="1">
                              <a:solidFill>
                                <a:srgbClr val="FF0066"/>
                              </a:solidFill>
                              <a:latin typeface="Cambria Math"/>
                              <a:cs typeface="Times New Roman" panose="02020603050405020304" pitchFamily="18" charset="0"/>
                            </a:rPr>
                            <m:t>𝟐</m:t>
                          </m:r>
                        </m:sup>
                      </m:sSup>
                      <m:r>
                        <a:rPr lang="en-US" sz="2800" b="1" i="1">
                          <a:solidFill>
                            <a:srgbClr val="FF0066"/>
                          </a:solidFill>
                          <a:latin typeface="Cambria Math"/>
                          <a:cs typeface="Times New Roman" panose="02020603050405020304" pitchFamily="18" charset="0"/>
                        </a:rPr>
                        <m:t>𝒙</m:t>
                      </m:r>
                      <m:sSup>
                        <m:sSupPr>
                          <m:ctrlPr>
                            <a:rPr lang="en-US" sz="2800" b="1" i="1">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sz="2800" b="1" i="1">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𝑩</m:t>
                      </m:r>
                      <m:sSup>
                        <m:sSupPr>
                          <m:ctrlPr>
                            <a:rPr lang="en-US" altLang="zh-TW" sz="2800" b="1" i="1" dirty="0" smtClean="0">
                              <a:solidFill>
                                <a:schemeClr val="accent4">
                                  <a:lumMod val="50000"/>
                                </a:schemeClr>
                              </a:solidFill>
                              <a:latin typeface="Cambria Math"/>
                              <a:cs typeface="Times New Roman" panose="02020603050405020304" pitchFamily="18" charset="0"/>
                            </a:rPr>
                          </m:ctrlPr>
                        </m:sSupPr>
                        <m:e>
                          <m:r>
                            <a:rPr lang="en-US" altLang="zh-TW" sz="2800" b="1" i="1" dirty="0">
                              <a:solidFill>
                                <a:schemeClr val="accent4">
                                  <a:lumMod val="50000"/>
                                </a:schemeClr>
                              </a:solidFill>
                              <a:latin typeface="Cambria Math"/>
                              <a:cs typeface="Times New Roman" panose="02020603050405020304" pitchFamily="18" charset="0"/>
                            </a:rPr>
                            <m:t>𝒆</m:t>
                          </m:r>
                        </m:e>
                        <m:sup>
                          <m:sSub>
                            <m:sSubPr>
                              <m:ctrlPr>
                                <a:rPr lang="en-US" altLang="zh-TW" sz="2800" b="1" i="1" dirty="0">
                                  <a:solidFill>
                                    <a:schemeClr val="accent4">
                                      <a:lumMod val="50000"/>
                                    </a:schemeClr>
                                  </a:solidFill>
                                  <a:latin typeface="Cambria Math"/>
                                  <a:cs typeface="Times New Roman" panose="02020603050405020304" pitchFamily="18" charset="0"/>
                                </a:rPr>
                              </m:ctrlPr>
                            </m:sSubPr>
                            <m:e>
                              <m:r>
                                <a:rPr lang="en-US" altLang="zh-TW" sz="2800" b="1" i="1" dirty="0">
                                  <a:solidFill>
                                    <a:schemeClr val="accent4">
                                      <a:lumMod val="50000"/>
                                    </a:schemeClr>
                                  </a:solidFill>
                                  <a:latin typeface="Cambria Math"/>
                                  <a:cs typeface="Times New Roman" panose="02020603050405020304" pitchFamily="18" charset="0"/>
                                </a:rPr>
                                <m:t>𝒓</m:t>
                              </m:r>
                            </m:e>
                            <m:sub>
                              <m:r>
                                <a:rPr lang="en-US" altLang="zh-TW" sz="2800" b="1" i="1" dirty="0">
                                  <a:solidFill>
                                    <a:schemeClr val="accent4">
                                      <a:lumMod val="50000"/>
                                    </a:schemeClr>
                                  </a:solidFill>
                                  <a:latin typeface="Cambria Math"/>
                                  <a:cs typeface="Times New Roman" panose="02020603050405020304" pitchFamily="18" charset="0"/>
                                </a:rPr>
                                <m:t>𝟐</m:t>
                              </m:r>
                            </m:sub>
                          </m:sSub>
                          <m:r>
                            <a:rPr lang="en-US" altLang="zh-TW" sz="2800" b="1" i="1" dirty="0">
                              <a:solidFill>
                                <a:schemeClr val="accent4">
                                  <a:lumMod val="50000"/>
                                </a:schemeClr>
                              </a:solidFill>
                              <a:latin typeface="Cambria Math"/>
                              <a:cs typeface="Times New Roman" panose="02020603050405020304" pitchFamily="18" charset="0"/>
                            </a:rPr>
                            <m:t>𝒙</m:t>
                          </m:r>
                        </m:sup>
                      </m:sSup>
                      <m:r>
                        <a:rPr lang="en-US" altLang="zh-TW" sz="2800" i="1" dirty="0" smtClean="0">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𝑩</m:t>
                      </m:r>
                      <m:sSub>
                        <m:sSubPr>
                          <m:ctrlPr>
                            <a:rPr lang="en-US" altLang="zh-TW" sz="2800" i="1" dirty="0">
                              <a:solidFill>
                                <a:srgbClr val="FF0066"/>
                              </a:solidFill>
                              <a:latin typeface="Cambria Math"/>
                              <a:cs typeface="Times New Roman" panose="02020603050405020304" pitchFamily="18" charset="0"/>
                            </a:rPr>
                          </m:ctrlPr>
                        </m:sSubPr>
                        <m:e>
                          <m:r>
                            <a:rPr lang="en-US" altLang="zh-TW" sz="2800" i="1" dirty="0">
                              <a:solidFill>
                                <a:srgbClr val="FF0066"/>
                              </a:solidFill>
                              <a:latin typeface="Cambria Math"/>
                              <a:cs typeface="Times New Roman" panose="02020603050405020304" pitchFamily="18" charset="0"/>
                            </a:rPr>
                            <m:t>𝑟</m:t>
                          </m:r>
                        </m:e>
                        <m:sub>
                          <m:r>
                            <a:rPr lang="en-US" altLang="zh-TW" sz="2800" i="1" dirty="0">
                              <a:solidFill>
                                <a:srgbClr val="FF0066"/>
                              </a:solidFill>
                              <a:latin typeface="Cambria Math"/>
                              <a:cs typeface="Times New Roman" panose="02020603050405020304" pitchFamily="18" charset="0"/>
                            </a:rPr>
                            <m:t>2</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𝒙𝒆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𝑪</m:t>
                      </m:r>
                      <m:d>
                        <m:dPr>
                          <m:ctrlPr>
                            <a:rPr lang="en-US" sz="2800" b="1" i="1">
                              <a:solidFill>
                                <a:srgbClr val="0000FF"/>
                              </a:solidFill>
                              <a:latin typeface="Cambria Math"/>
                              <a:cs typeface="Times New Roman" panose="02020603050405020304" pitchFamily="18" charset="0"/>
                            </a:rPr>
                          </m:ctrlPr>
                        </m:dPr>
                        <m:e>
                          <m:r>
                            <a:rPr lang="en-US" altLang="zh-TW" sz="2800" b="1" i="1" dirty="0" smtClean="0">
                              <a:solidFill>
                                <a:srgbClr val="FF0066"/>
                              </a:solidFill>
                              <a:latin typeface="Cambria Math"/>
                              <a:cs typeface="Times New Roman" panose="02020603050405020304" pitchFamily="18" charset="0"/>
                            </a:rPr>
                            <m:t>𝒙</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e>
                      </m:d>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𝟎</m:t>
                      </m:r>
                    </m:oMath>
                  </m:oMathPara>
                </a14:m>
                <a:endParaRPr lang="en-US" altLang="zh-TW" sz="2800" b="1" dirty="0" smtClean="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d>
                        <m:dPr>
                          <m:ctrlPr>
                            <a:rPr lang="en-US" sz="2800" b="1" i="1">
                              <a:solidFill>
                                <a:srgbClr val="0000FF"/>
                              </a:solidFill>
                              <a:latin typeface="Cambria Math"/>
                              <a:cs typeface="Times New Roman" panose="02020603050405020304" pitchFamily="18" charset="0"/>
                            </a:rPr>
                          </m:ctrlPr>
                        </m:dPr>
                        <m:e>
                          <m:r>
                            <a:rPr lang="en-US" altLang="zh-TW" sz="2800" b="1" i="1" smtClean="0">
                              <a:solidFill>
                                <a:schemeClr val="accent4">
                                  <a:lumMod val="50000"/>
                                </a:schemeClr>
                              </a:solidFill>
                              <a:latin typeface="Cambria Math"/>
                              <a:cs typeface="Times New Roman" panose="02020603050405020304" pitchFamily="18" charset="0"/>
                            </a:rPr>
                            <m:t>𝟐</m:t>
                          </m:r>
                          <m:r>
                            <a:rPr lang="en-US" altLang="zh-TW" sz="2800" b="1" i="1">
                              <a:solidFill>
                                <a:schemeClr val="accent4">
                                  <a:lumMod val="50000"/>
                                </a:schemeClr>
                              </a:solidFill>
                              <a:latin typeface="Cambria Math"/>
                              <a:cs typeface="Times New Roman" panose="02020603050405020304" pitchFamily="18" charset="0"/>
                            </a:rPr>
                            <m:t>𝒓</m:t>
                          </m:r>
                          <m:r>
                            <a:rPr lang="en-US" sz="2800" b="1" i="1">
                              <a:solidFill>
                                <a:srgbClr val="0000FF"/>
                              </a:solidFill>
                              <a:latin typeface="Cambria Math"/>
                              <a:cs typeface="Times New Roman" panose="02020603050405020304" pitchFamily="18" charset="0"/>
                            </a:rPr>
                            <m:t>𝑨</m:t>
                          </m:r>
                          <m:r>
                            <a:rPr lang="en-US" altLang="zh-TW" sz="2800"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𝑩</m:t>
                          </m:r>
                        </m:e>
                      </m:d>
                      <m:sSup>
                        <m:sSupPr>
                          <m:ctrlPr>
                            <a:rPr lang="en-US" altLang="zh-TW" sz="2800" b="1" i="1" dirty="0" smtClean="0">
                              <a:solidFill>
                                <a:schemeClr val="accent4">
                                  <a:lumMod val="50000"/>
                                </a:schemeClr>
                              </a:solidFill>
                              <a:latin typeface="Cambria Math"/>
                              <a:cs typeface="Times New Roman" panose="02020603050405020304" pitchFamily="18" charset="0"/>
                            </a:rPr>
                          </m:ctrlPr>
                        </m:sSupPr>
                        <m:e>
                          <m:r>
                            <a:rPr lang="en-US" altLang="zh-TW" sz="2800" b="1" i="1" dirty="0">
                              <a:solidFill>
                                <a:schemeClr val="accent4">
                                  <a:lumMod val="50000"/>
                                </a:schemeClr>
                              </a:solidFill>
                              <a:latin typeface="Cambria Math"/>
                              <a:cs typeface="Times New Roman" panose="02020603050405020304" pitchFamily="18" charset="0"/>
                            </a:rPr>
                            <m:t>𝒆</m:t>
                          </m:r>
                        </m:e>
                        <m:sup>
                          <m:sSub>
                            <m:sSubPr>
                              <m:ctrlPr>
                                <a:rPr lang="en-US" altLang="zh-TW" sz="2800" b="1" i="1" dirty="0">
                                  <a:solidFill>
                                    <a:schemeClr val="accent4">
                                      <a:lumMod val="50000"/>
                                    </a:schemeClr>
                                  </a:solidFill>
                                  <a:latin typeface="Cambria Math"/>
                                  <a:cs typeface="Times New Roman" panose="02020603050405020304" pitchFamily="18" charset="0"/>
                                </a:rPr>
                              </m:ctrlPr>
                            </m:sSubPr>
                            <m:e>
                              <m:r>
                                <a:rPr lang="en-US" altLang="zh-TW" sz="2800" b="1" i="1" dirty="0">
                                  <a:solidFill>
                                    <a:schemeClr val="accent4">
                                      <a:lumMod val="50000"/>
                                    </a:schemeClr>
                                  </a:solidFill>
                                  <a:latin typeface="Cambria Math"/>
                                  <a:cs typeface="Times New Roman" panose="02020603050405020304" pitchFamily="18" charset="0"/>
                                </a:rPr>
                                <m:t>𝒓</m:t>
                              </m:r>
                            </m:e>
                            <m:sub>
                              <m:r>
                                <a:rPr lang="en-US" altLang="zh-TW" sz="2800" b="1" i="1" dirty="0">
                                  <a:solidFill>
                                    <a:schemeClr val="accent4">
                                      <a:lumMod val="50000"/>
                                    </a:schemeClr>
                                  </a:solidFill>
                                  <a:latin typeface="Cambria Math"/>
                                  <a:cs typeface="Times New Roman" panose="02020603050405020304" pitchFamily="18" charset="0"/>
                                </a:rPr>
                                <m:t>𝟐</m:t>
                              </m:r>
                            </m:sub>
                          </m:sSub>
                          <m:r>
                            <a:rPr lang="en-US" altLang="zh-TW" sz="2800" b="1" i="1" dirty="0">
                              <a:solidFill>
                                <a:schemeClr val="accent4">
                                  <a:lumMod val="50000"/>
                                </a:schemeClr>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d>
                        <m:dPr>
                          <m:ctrlPr>
                            <a:rPr lang="en-US" sz="2800" b="1" i="1">
                              <a:solidFill>
                                <a:srgbClr val="0000FF"/>
                              </a:solidFill>
                              <a:latin typeface="Cambria Math"/>
                              <a:cs typeface="Times New Roman" panose="02020603050405020304" pitchFamily="18" charset="0"/>
                            </a:rPr>
                          </m:ctrlPr>
                        </m:dPr>
                        <m:e>
                          <m:r>
                            <a:rPr lang="en-US" altLang="zh-TW" sz="2800" b="1" i="1">
                              <a:solidFill>
                                <a:srgbClr val="0000FF"/>
                              </a:solidFill>
                              <a:latin typeface="Cambria Math"/>
                              <a:cs typeface="Times New Roman" panose="02020603050405020304" pitchFamily="18" charset="0"/>
                            </a:rPr>
                            <m:t>𝑨</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𝑩</m:t>
                          </m:r>
                          <m:r>
                            <a:rPr lang="en-US" altLang="zh-TW" sz="2800" i="1" dirty="0">
                              <a:solidFill>
                                <a:srgbClr val="FF0066"/>
                              </a:solidFill>
                              <a:latin typeface="Cambria Math"/>
                              <a:cs typeface="Times New Roman" panose="02020603050405020304" pitchFamily="18" charset="0"/>
                            </a:rPr>
                            <m:t>𝑟</m:t>
                          </m:r>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𝑪</m:t>
                          </m:r>
                        </m:e>
                      </m:d>
                      <m:r>
                        <a:rPr lang="en-US" altLang="zh-TW" sz="2800" b="1" i="1" dirty="0">
                          <a:solidFill>
                            <a:srgbClr val="FF0066"/>
                          </a:solidFill>
                          <a:latin typeface="Cambria Math"/>
                          <a:cs typeface="Times New Roman" panose="02020603050405020304" pitchFamily="18" charset="0"/>
                        </a:rPr>
                        <m:t>𝒙</m:t>
                      </m:r>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𝟎</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12700" algn="just">
                  <a:lnSpc>
                    <a:spcPct val="15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𝟎</m:t>
                      </m:r>
                      <m:r>
                        <a:rPr lang="en-US" sz="2800" b="1" i="1" smtClean="0">
                          <a:solidFill>
                            <a:srgbClr val="0000FF"/>
                          </a:solidFill>
                          <a:latin typeface="Cambria Math"/>
                          <a:cs typeface="Times New Roman" panose="02020603050405020304" pitchFamily="18" charset="0"/>
                        </a:rPr>
                        <m:t>)</m:t>
                      </m:r>
                      <m:sSup>
                        <m:sSupPr>
                          <m:ctrlPr>
                            <a:rPr lang="en-US" sz="2800" b="1" i="1" smtClean="0">
                              <a:solidFill>
                                <a:schemeClr val="accent4">
                                  <a:lumMod val="50000"/>
                                </a:schemeClr>
                              </a:solidFill>
                              <a:latin typeface="Cambria Math"/>
                              <a:cs typeface="Times New Roman" panose="02020603050405020304" pitchFamily="18" charset="0"/>
                            </a:rPr>
                          </m:ctrlPr>
                        </m:sSupPr>
                        <m:e>
                          <m:r>
                            <a:rPr lang="en-US" sz="2800" b="1" i="1">
                              <a:solidFill>
                                <a:schemeClr val="accent4">
                                  <a:lumMod val="50000"/>
                                </a:schemeClr>
                              </a:solidFill>
                              <a:latin typeface="Cambria Math"/>
                              <a:cs typeface="Times New Roman" panose="02020603050405020304" pitchFamily="18" charset="0"/>
                            </a:rPr>
                            <m:t>𝒆</m:t>
                          </m:r>
                        </m:e>
                        <m:sup>
                          <m:r>
                            <a:rPr lang="en-US" sz="2800" b="1" i="1">
                              <a:solidFill>
                                <a:schemeClr val="accent4">
                                  <a:lumMod val="50000"/>
                                </a:schemeClr>
                              </a:solidFill>
                              <a:latin typeface="Cambria Math"/>
                              <a:cs typeface="Times New Roman" panose="02020603050405020304" pitchFamily="18" charset="0"/>
                            </a:rPr>
                            <m:t>𝒓𝒙</m:t>
                          </m:r>
                        </m:sup>
                      </m:sSup>
                      <m:r>
                        <a:rPr lang="en-US" sz="2800" b="1" i="1">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m:t>
                      </m:r>
                      <m:r>
                        <a:rPr lang="en-US" sz="2800" b="1" i="1" smtClean="0">
                          <a:solidFill>
                            <a:srgbClr val="0000FF"/>
                          </a:solidFill>
                          <a:latin typeface="Cambria Math"/>
                          <a:cs typeface="Times New Roman" panose="02020603050405020304" pitchFamily="18" charset="0"/>
                        </a:rPr>
                        <m:t>𝟎</m:t>
                      </m:r>
                      <m:r>
                        <a:rPr lang="en-US" sz="2800" b="1" i="1" smtClean="0">
                          <a:solidFill>
                            <a:srgbClr val="0000FF"/>
                          </a:solidFill>
                          <a:latin typeface="Cambria Math"/>
                          <a:cs typeface="Times New Roman" panose="02020603050405020304" pitchFamily="18" charset="0"/>
                        </a:rPr>
                        <m:t>)</m:t>
                      </m:r>
                      <m:sSup>
                        <m:sSupPr>
                          <m:ctrlPr>
                            <a:rPr lang="en-US" sz="2800" b="1" i="1" smtClean="0">
                              <a:solidFill>
                                <a:srgbClr val="FF0066"/>
                              </a:solidFill>
                              <a:latin typeface="Cambria Math"/>
                              <a:cs typeface="Times New Roman" panose="02020603050405020304" pitchFamily="18" charset="0"/>
                            </a:rPr>
                          </m:ctrlPr>
                        </m:sSupPr>
                        <m:e>
                          <m:r>
                            <a:rPr lang="en-US" sz="2800" b="1" i="1">
                              <a:solidFill>
                                <a:srgbClr val="FF0066"/>
                              </a:solidFill>
                              <a:latin typeface="Cambria Math"/>
                              <a:cs typeface="Times New Roman" panose="02020603050405020304" pitchFamily="18" charset="0"/>
                            </a:rPr>
                            <m:t>𝒙</m:t>
                          </m:r>
                          <m:r>
                            <a:rPr lang="en-US" sz="2800" b="1" i="1">
                              <a:solidFill>
                                <a:srgbClr val="FF0066"/>
                              </a:solidFill>
                              <a:latin typeface="Cambria Math"/>
                              <a:cs typeface="Times New Roman" panose="02020603050405020304" pitchFamily="18" charset="0"/>
                            </a:rPr>
                            <m:t>𝒆</m:t>
                          </m:r>
                        </m:e>
                        <m:sup>
                          <m:r>
                            <a:rPr lang="en-US" sz="2800" b="1" i="1">
                              <a:solidFill>
                                <a:srgbClr val="FF0066"/>
                              </a:solidFill>
                              <a:latin typeface="Cambria Math"/>
                              <a:cs typeface="Times New Roman" panose="02020603050405020304" pitchFamily="18" charset="0"/>
                            </a:rPr>
                            <m:t>𝒓𝒙</m:t>
                          </m:r>
                        </m:sup>
                      </m:s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𝟎</m:t>
                      </m:r>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6</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104557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altLang="zh-TW" sz="2800" dirty="0" smtClean="0">
                    <a:solidFill>
                      <a:srgbClr val="002060"/>
                    </a:solidFill>
                    <a:latin typeface="Times New Roman" panose="02020603050405020304" pitchFamily="18" charset="0"/>
                    <a:cs typeface="Times New Roman" panose="02020603050405020304" pitchFamily="18" charset="0"/>
                  </a:rPr>
                  <a:t>If the auxiliary equation </a:t>
                </a:r>
                <a14:m>
                  <m:oMath xmlns:m="http://schemas.openxmlformats.org/officeDocument/2006/math">
                    <m:r>
                      <a:rPr lang="en-US" altLang="zh-TW" sz="2800" b="1" i="1">
                        <a:solidFill>
                          <a:srgbClr val="0000FF"/>
                        </a:solidFill>
                        <a:latin typeface="Cambria Math"/>
                        <a:cs typeface="Times New Roman" panose="02020603050405020304" pitchFamily="18" charset="0"/>
                      </a:rPr>
                      <m:t>𝑨</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𝑩</m:t>
                    </m:r>
                    <m:r>
                      <a:rPr lang="en-US" altLang="zh-TW" sz="2800" i="1" dirty="0">
                        <a:solidFill>
                          <a:srgbClr val="FF0066"/>
                        </a:solidFill>
                        <a:latin typeface="Cambria Math"/>
                        <a:cs typeface="Times New Roman" panose="02020603050405020304" pitchFamily="18" charset="0"/>
                      </a:rPr>
                      <m:t>𝑟</m:t>
                    </m:r>
                    <m:r>
                      <a:rPr lang="en-US" altLang="zh-TW" sz="2800" b="1" i="1">
                        <a:solidFill>
                          <a:srgbClr val="0000FF"/>
                        </a:solidFill>
                        <a:latin typeface="Cambria Math"/>
                        <a:cs typeface="Times New Roman" panose="02020603050405020304" pitchFamily="18" charset="0"/>
                      </a:rPr>
                      <m:t>+</m:t>
                    </m:r>
                    <m:r>
                      <a:rPr lang="en-US" altLang="zh-TW" sz="2800" b="1" i="1">
                        <a:solidFill>
                          <a:srgbClr val="0000FF"/>
                        </a:solidFill>
                        <a:latin typeface="Cambria Math"/>
                        <a:cs typeface="Times New Roman" panose="02020603050405020304" pitchFamily="18" charset="0"/>
                      </a:rPr>
                      <m:t>𝑪</m:t>
                    </m:r>
                    <m:r>
                      <a:rPr lang="en-US" altLang="zh-TW" sz="2800" b="1" i="1">
                        <a:solidFill>
                          <a:srgbClr val="0000FF"/>
                        </a:solidFill>
                        <a:latin typeface="Cambria Math"/>
                        <a:cs typeface="Times New Roman" panose="02020603050405020304" pitchFamily="18" charset="0"/>
                      </a:rPr>
                      <m:t> </m:t>
                    </m:r>
                  </m:oMath>
                </a14:m>
                <a:r>
                  <a:rPr lang="en-US" altLang="zh-TW" sz="2800" dirty="0" smtClean="0">
                    <a:solidFill>
                      <a:srgbClr val="002060"/>
                    </a:solidFill>
                    <a:latin typeface="Times New Roman" panose="02020603050405020304" pitchFamily="18" charset="0"/>
                    <a:cs typeface="Times New Roman" panose="02020603050405020304" pitchFamily="18" charset="0"/>
                  </a:rPr>
                  <a:t> has </a:t>
                </a:r>
                <a:r>
                  <a:rPr lang="en-US" altLang="zh-TW" sz="2800" dirty="0">
                    <a:solidFill>
                      <a:srgbClr val="002060"/>
                    </a:solidFill>
                    <a:latin typeface="Times New Roman" panose="02020603050405020304" pitchFamily="18" charset="0"/>
                    <a:cs typeface="Times New Roman" panose="02020603050405020304" pitchFamily="18" charset="0"/>
                  </a:rPr>
                  <a:t>only one real root </a:t>
                </a:r>
                <a:r>
                  <a:rPr lang="en-US" altLang="zh-TW" sz="2800" dirty="0" smtClean="0">
                    <a:solidFill>
                      <a:srgbClr val="FF0066"/>
                    </a:solidFill>
                    <a:latin typeface="Times New Roman" panose="02020603050405020304" pitchFamily="18" charset="0"/>
                    <a:cs typeface="Times New Roman" panose="02020603050405020304" pitchFamily="18" charset="0"/>
                  </a:rPr>
                  <a:t>r</a:t>
                </a:r>
                <a:r>
                  <a:rPr lang="en-US" altLang="zh-TW" sz="2800" dirty="0" smtClean="0">
                    <a:solidFill>
                      <a:srgbClr val="002060"/>
                    </a:solidFill>
                    <a:latin typeface="Times New Roman" panose="02020603050405020304" pitchFamily="18" charset="0"/>
                    <a:cs typeface="Times New Roman" panose="02020603050405020304" pitchFamily="18" charset="0"/>
                  </a:rPr>
                  <a:t>, </a:t>
                </a:r>
                <a:r>
                  <a:rPr lang="en-US" altLang="zh-TW" sz="2800" dirty="0">
                    <a:solidFill>
                      <a:srgbClr val="002060"/>
                    </a:solidFill>
                    <a:latin typeface="Times New Roman" panose="02020603050405020304" pitchFamily="18" charset="0"/>
                    <a:cs typeface="Times New Roman" panose="02020603050405020304" pitchFamily="18" charset="0"/>
                  </a:rPr>
                  <a:t>then the general solution of </a:t>
                </a:r>
                <a14:m>
                  <m:oMath xmlns:m="http://schemas.openxmlformats.org/officeDocument/2006/math">
                    <m:r>
                      <a:rPr lang="en-US" sz="2800" b="1" i="1">
                        <a:solidFill>
                          <a:srgbClr val="0000FF"/>
                        </a:solidFill>
                        <a:latin typeface="Cambria Math"/>
                        <a:cs typeface="Times New Roman" panose="02020603050405020304" pitchFamily="18" charset="0"/>
                      </a:rPr>
                      <m:t>𝑨</m:t>
                    </m:r>
                    <m:sSubSup>
                      <m:sSubSupPr>
                        <m:ctrlPr>
                          <a:rPr lang="en-US" sz="2800" b="1" i="1">
                            <a:solidFill>
                              <a:srgbClr val="0000FF"/>
                            </a:solidFill>
                            <a:latin typeface="Cambria Math"/>
                            <a:cs typeface="Times New Roman" panose="02020603050405020304" pitchFamily="18" charset="0"/>
                          </a:rPr>
                        </m:ctrlPr>
                      </m:sSubSup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up>
                        <m:r>
                          <a:rPr lang="en-US" sz="2800" b="1" i="1">
                            <a:solidFill>
                              <a:srgbClr val="0000FF"/>
                            </a:solidFill>
                            <a:latin typeface="Cambria Math"/>
                            <a:cs typeface="Times New Roman" panose="02020603050405020304" pitchFamily="18" charset="0"/>
                          </a:rPr>
                          <m:t>′′</m:t>
                        </m:r>
                      </m:sup>
                    </m:sSub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𝑩</m:t>
                    </m:r>
                    <m:sSubSup>
                      <m:sSubSupPr>
                        <m:ctrlPr>
                          <a:rPr lang="en-US" sz="2800" b="1" i="1">
                            <a:solidFill>
                              <a:srgbClr val="0000FF"/>
                            </a:solidFill>
                            <a:latin typeface="Cambria Math"/>
                            <a:cs typeface="Times New Roman" panose="02020603050405020304" pitchFamily="18" charset="0"/>
                          </a:rPr>
                        </m:ctrlPr>
                      </m:sSubSup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up>
                        <m:r>
                          <a:rPr lang="en-US" sz="2800" b="1" i="1">
                            <a:solidFill>
                              <a:srgbClr val="0000FF"/>
                            </a:solidFill>
                            <a:latin typeface="Cambria Math"/>
                            <a:cs typeface="Times New Roman" panose="02020603050405020304" pitchFamily="18" charset="0"/>
                          </a:rPr>
                          <m:t>′</m:t>
                        </m:r>
                      </m:sup>
                    </m:sSubSup>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𝑪</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𝒚</m:t>
                        </m:r>
                      </m:e>
                      <m:sub>
                        <m:r>
                          <a:rPr lang="en-US" sz="2800" b="1" i="1">
                            <a:solidFill>
                              <a:srgbClr val="0000FF"/>
                            </a:solidFill>
                            <a:latin typeface="Cambria Math"/>
                            <a:cs typeface="Times New Roman" panose="02020603050405020304" pitchFamily="18" charset="0"/>
                          </a:rPr>
                          <m:t>𝟐</m:t>
                        </m:r>
                      </m:sub>
                    </m:sSub>
                    <m:r>
                      <a:rPr lang="en-US" sz="2800" b="1" i="1">
                        <a:solidFill>
                          <a:srgbClr val="0000FF"/>
                        </a:solidFill>
                        <a:latin typeface="Cambria Math"/>
                        <a:cs typeface="Times New Roman" panose="02020603050405020304" pitchFamily="18" charset="0"/>
                      </a:rPr>
                      <m:t>=</m:t>
                    </m:r>
                    <m:r>
                      <a:rPr lang="en-US" sz="2800" b="1" i="1">
                        <a:solidFill>
                          <a:srgbClr val="0000FF"/>
                        </a:solidFill>
                        <a:latin typeface="Cambria Math"/>
                        <a:cs typeface="Times New Roman" panose="02020603050405020304" pitchFamily="18" charset="0"/>
                      </a:rPr>
                      <m:t>𝟎</m:t>
                    </m:r>
                  </m:oMath>
                </a14:m>
                <a:r>
                  <a:rPr lang="en-US" altLang="zh-TW" sz="2800" b="1" dirty="0" smtClean="0">
                    <a:solidFill>
                      <a:srgbClr val="0000FF"/>
                    </a:solidFill>
                    <a:latin typeface="Times New Roman" panose="02020603050405020304" pitchFamily="18" charset="0"/>
                    <a:cs typeface="Times New Roman" panose="02020603050405020304" pitchFamily="18" charset="0"/>
                  </a:rPr>
                  <a:t> is </a:t>
                </a:r>
              </a:p>
              <a:p>
                <a:pPr marL="0" indent="0" algn="just">
                  <a:lnSpc>
                    <a:spcPct val="150000"/>
                  </a:lnSpc>
                  <a:buNone/>
                </a:pPr>
                <a:endParaRPr lang="en-US" sz="2800" b="1" i="1" dirty="0" smtClean="0">
                  <a:solidFill>
                    <a:srgbClr val="0000FF"/>
                  </a:solidFill>
                  <a:latin typeface="Cambria Math"/>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r>
                        <a:rPr lang="en-US" sz="2800" b="1" i="1">
                          <a:solidFill>
                            <a:srgbClr val="0000FF"/>
                          </a:solidFill>
                          <a:latin typeface="Cambria Math"/>
                          <a:cs typeface="Times New Roman" panose="02020603050405020304" pitchFamily="18" charset="0"/>
                        </a:rPr>
                        <m:t>𝒚</m:t>
                      </m:r>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𝟏</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𝟏</m:t>
                              </m:r>
                            </m:sub>
                          </m:sSub>
                          <m:r>
                            <a:rPr lang="en-US" altLang="zh-TW" sz="2800" b="1" i="1" dirty="0">
                              <a:solidFill>
                                <a:srgbClr val="FF0066"/>
                              </a:solidFill>
                              <a:latin typeface="Cambria Math"/>
                              <a:cs typeface="Times New Roman" panose="02020603050405020304" pitchFamily="18" charset="0"/>
                            </a:rPr>
                            <m:t>𝒙</m:t>
                          </m:r>
                        </m:sup>
                      </m:sSup>
                      <m:r>
                        <a:rPr lang="en-US" sz="2800" b="1" i="1">
                          <a:solidFill>
                            <a:srgbClr val="0000FF"/>
                          </a:solidFill>
                          <a:latin typeface="Cambria Math"/>
                          <a:cs typeface="Times New Roman" panose="02020603050405020304" pitchFamily="18" charset="0"/>
                        </a:rPr>
                        <m:t>+</m:t>
                      </m:r>
                      <m:sSub>
                        <m:sSubPr>
                          <m:ctrlPr>
                            <a:rPr lang="en-US" sz="2800" b="1" i="1">
                              <a:solidFill>
                                <a:srgbClr val="0000FF"/>
                              </a:solidFill>
                              <a:latin typeface="Cambria Math"/>
                              <a:cs typeface="Times New Roman" panose="02020603050405020304" pitchFamily="18" charset="0"/>
                            </a:rPr>
                          </m:ctrlPr>
                        </m:sSubPr>
                        <m:e>
                          <m:r>
                            <a:rPr lang="en-US" sz="2800" b="1" i="1">
                              <a:solidFill>
                                <a:srgbClr val="0000FF"/>
                              </a:solidFill>
                              <a:latin typeface="Cambria Math"/>
                              <a:cs typeface="Times New Roman" panose="02020603050405020304" pitchFamily="18" charset="0"/>
                            </a:rPr>
                            <m:t>𝒄</m:t>
                          </m:r>
                        </m:e>
                        <m:sub>
                          <m:r>
                            <a:rPr lang="en-US" sz="2800" b="1" i="1">
                              <a:solidFill>
                                <a:srgbClr val="0000FF"/>
                              </a:solidFill>
                              <a:latin typeface="Cambria Math"/>
                              <a:cs typeface="Times New Roman" panose="02020603050405020304" pitchFamily="18" charset="0"/>
                            </a:rPr>
                            <m:t>𝟐</m:t>
                          </m:r>
                        </m:sub>
                      </m:sSub>
                      <m:sSup>
                        <m:sSupPr>
                          <m:ctrlPr>
                            <a:rPr lang="en-US" altLang="zh-TW" sz="2800" b="1" i="1" dirty="0">
                              <a:solidFill>
                                <a:srgbClr val="FF0066"/>
                              </a:solidFill>
                              <a:latin typeface="Cambria Math"/>
                              <a:cs typeface="Times New Roman" panose="02020603050405020304" pitchFamily="18" charset="0"/>
                            </a:rPr>
                          </m:ctrlPr>
                        </m:sSupPr>
                        <m:e>
                          <m:r>
                            <a:rPr lang="en-US" altLang="zh-TW" sz="2800" b="1" i="1" dirty="0" smtClean="0">
                              <a:solidFill>
                                <a:srgbClr val="FF0066"/>
                              </a:solidFill>
                              <a:latin typeface="Cambria Math"/>
                              <a:cs typeface="Times New Roman" panose="02020603050405020304" pitchFamily="18" charset="0"/>
                            </a:rPr>
                            <m:t>𝒙</m:t>
                          </m:r>
                          <m:r>
                            <a:rPr lang="en-US" altLang="zh-TW" sz="2800" b="1" i="1" dirty="0">
                              <a:solidFill>
                                <a:srgbClr val="FF0066"/>
                              </a:solidFill>
                              <a:latin typeface="Cambria Math"/>
                              <a:cs typeface="Times New Roman" panose="02020603050405020304" pitchFamily="18" charset="0"/>
                            </a:rPr>
                            <m:t>𝒆</m:t>
                          </m:r>
                        </m:e>
                        <m:sup>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𝟐</m:t>
                              </m:r>
                            </m:sub>
                          </m:sSub>
                          <m:r>
                            <a:rPr lang="en-US" altLang="zh-TW" sz="2800" b="1" i="1" dirty="0">
                              <a:solidFill>
                                <a:srgbClr val="FF0066"/>
                              </a:solidFill>
                              <a:latin typeface="Cambria Math"/>
                              <a:cs typeface="Times New Roman" panose="02020603050405020304" pitchFamily="18" charset="0"/>
                            </a:rPr>
                            <m:t>𝒙</m:t>
                          </m:r>
                        </m:sup>
                      </m:sSup>
                    </m:oMath>
                  </m:oMathPara>
                </a14:m>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r>
                  <a:rPr lang="en-US" altLang="zh-TW" sz="2800" b="1" dirty="0" smtClean="0">
                    <a:solidFill>
                      <a:srgbClr val="0000FF"/>
                    </a:solidFill>
                    <a:latin typeface="Times New Roman" panose="02020603050405020304" pitchFamily="18" charset="0"/>
                    <a:cs typeface="Times New Roman" panose="02020603050405020304" pitchFamily="18" charset="0"/>
                  </a:rPr>
                  <a:t>Since </a:t>
                </a:r>
                <a14:m>
                  <m:oMath xmlns:m="http://schemas.openxmlformats.org/officeDocument/2006/math">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a:solidFill>
                              <a:srgbClr val="FF0066"/>
                            </a:solidFill>
                            <a:latin typeface="Cambria Math"/>
                            <a:cs typeface="Times New Roman" panose="02020603050405020304" pitchFamily="18" charset="0"/>
                          </a:rPr>
                          <m:t>𝟏</m:t>
                        </m:r>
                      </m:sub>
                    </m:sSub>
                    <m:r>
                      <a:rPr lang="en-US" altLang="zh-TW" sz="2800" b="1" i="1" dirty="0" smtClean="0">
                        <a:solidFill>
                          <a:srgbClr val="FF0066"/>
                        </a:solidFill>
                        <a:latin typeface="Cambria Math"/>
                        <a:cs typeface="Times New Roman" panose="02020603050405020304" pitchFamily="18" charset="0"/>
                      </a:rPr>
                      <m:t>=</m:t>
                    </m:r>
                    <m:sSub>
                      <m:sSubPr>
                        <m:ctrlPr>
                          <a:rPr lang="en-US" altLang="zh-TW" sz="2800" b="1" i="1" dirty="0">
                            <a:solidFill>
                              <a:srgbClr val="FF0066"/>
                            </a:solidFill>
                            <a:latin typeface="Cambria Math"/>
                            <a:cs typeface="Times New Roman" panose="02020603050405020304" pitchFamily="18" charset="0"/>
                          </a:rPr>
                        </m:ctrlPr>
                      </m:sSubPr>
                      <m:e>
                        <m:r>
                          <a:rPr lang="en-US" altLang="zh-TW" sz="2800" b="1" i="1" dirty="0">
                            <a:solidFill>
                              <a:srgbClr val="FF0066"/>
                            </a:solidFill>
                            <a:latin typeface="Cambria Math"/>
                            <a:cs typeface="Times New Roman" panose="02020603050405020304" pitchFamily="18" charset="0"/>
                          </a:rPr>
                          <m:t>𝒓</m:t>
                        </m:r>
                      </m:e>
                      <m:sub>
                        <m:r>
                          <a:rPr lang="en-US" altLang="zh-TW" sz="2800" b="1" i="1" dirty="0" smtClean="0">
                            <a:solidFill>
                              <a:srgbClr val="FF0066"/>
                            </a:solidFill>
                            <a:latin typeface="Cambria Math"/>
                            <a:cs typeface="Times New Roman" panose="02020603050405020304" pitchFamily="18" charset="0"/>
                          </a:rPr>
                          <m:t>𝟐</m:t>
                        </m:r>
                      </m:sub>
                    </m:sSub>
                  </m:oMath>
                </a14:m>
                <a:r>
                  <a:rPr lang="en-US" altLang="zh-TW" sz="2800" b="1" dirty="0" smtClean="0">
                    <a:solidFill>
                      <a:srgbClr val="0000FF"/>
                    </a:solidFill>
                    <a:latin typeface="Times New Roman" panose="02020603050405020304" pitchFamily="18" charset="0"/>
                    <a:cs typeface="Times New Roman" panose="02020603050405020304" pitchFamily="18" charset="0"/>
                  </a:rPr>
                  <a:t> </a:t>
                </a:r>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sz="3200" b="1" i="1">
                          <a:solidFill>
                            <a:srgbClr val="0000FF"/>
                          </a:solidFill>
                          <a:latin typeface="Cambria Math"/>
                          <a:cs typeface="Times New Roman" panose="02020603050405020304" pitchFamily="18" charset="0"/>
                        </a:rPr>
                        <m:t>𝒚</m:t>
                      </m:r>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𝟏</m:t>
                          </m:r>
                        </m:sub>
                      </m:sSub>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𝒆</m:t>
                          </m:r>
                        </m:e>
                        <m:sup>
                          <m:r>
                            <a:rPr lang="en-US" altLang="zh-TW" sz="3200" b="1" i="1" dirty="0" smtClean="0">
                              <a:solidFill>
                                <a:srgbClr val="FF0066"/>
                              </a:solidFill>
                              <a:latin typeface="Cambria Math"/>
                              <a:cs typeface="Times New Roman" panose="02020603050405020304" pitchFamily="18" charset="0"/>
                            </a:rPr>
                            <m:t>𝒓</m:t>
                          </m:r>
                          <m:r>
                            <a:rPr lang="en-US" altLang="zh-TW" sz="3200" b="1" i="1" dirty="0">
                              <a:solidFill>
                                <a:srgbClr val="FF0066"/>
                              </a:solidFill>
                              <a:latin typeface="Cambria Math"/>
                              <a:cs typeface="Times New Roman" panose="02020603050405020304" pitchFamily="18" charset="0"/>
                            </a:rPr>
                            <m:t>𝒙</m:t>
                          </m:r>
                        </m:sup>
                      </m:sSup>
                      <m:r>
                        <a:rPr lang="en-US" sz="3200" b="1" i="1">
                          <a:solidFill>
                            <a:srgbClr val="0000FF"/>
                          </a:solidFill>
                          <a:latin typeface="Cambria Math"/>
                          <a:cs typeface="Times New Roman" panose="02020603050405020304" pitchFamily="18" charset="0"/>
                        </a:rPr>
                        <m:t>+</m:t>
                      </m:r>
                      <m:sSub>
                        <m:sSubPr>
                          <m:ctrlPr>
                            <a:rPr lang="en-US" sz="3200" b="1" i="1">
                              <a:solidFill>
                                <a:srgbClr val="0000FF"/>
                              </a:solidFill>
                              <a:latin typeface="Cambria Math"/>
                              <a:cs typeface="Times New Roman" panose="02020603050405020304" pitchFamily="18" charset="0"/>
                            </a:rPr>
                          </m:ctrlPr>
                        </m:sSubPr>
                        <m:e>
                          <m:r>
                            <a:rPr lang="en-US" sz="3200" b="1" i="1">
                              <a:solidFill>
                                <a:srgbClr val="0000FF"/>
                              </a:solidFill>
                              <a:latin typeface="Cambria Math"/>
                              <a:cs typeface="Times New Roman" panose="02020603050405020304" pitchFamily="18" charset="0"/>
                            </a:rPr>
                            <m:t>𝒄</m:t>
                          </m:r>
                        </m:e>
                        <m:sub>
                          <m:r>
                            <a:rPr lang="en-US" sz="3200" b="1" i="1">
                              <a:solidFill>
                                <a:srgbClr val="0000FF"/>
                              </a:solidFill>
                              <a:latin typeface="Cambria Math"/>
                              <a:cs typeface="Times New Roman" panose="02020603050405020304" pitchFamily="18" charset="0"/>
                            </a:rPr>
                            <m:t>𝟐</m:t>
                          </m:r>
                        </m:sub>
                      </m:sSub>
                      <m:sSup>
                        <m:sSupPr>
                          <m:ctrlPr>
                            <a:rPr lang="en-US" altLang="zh-TW" sz="3200" b="1" i="1" dirty="0">
                              <a:solidFill>
                                <a:srgbClr val="FF0066"/>
                              </a:solidFill>
                              <a:latin typeface="Cambria Math"/>
                              <a:cs typeface="Times New Roman" panose="02020603050405020304" pitchFamily="18" charset="0"/>
                            </a:rPr>
                          </m:ctrlPr>
                        </m:sSupPr>
                        <m:e>
                          <m:r>
                            <a:rPr lang="en-US" altLang="zh-TW" sz="3200" b="1" i="1" dirty="0">
                              <a:solidFill>
                                <a:srgbClr val="FF0066"/>
                              </a:solidFill>
                              <a:latin typeface="Cambria Math"/>
                              <a:cs typeface="Times New Roman" panose="02020603050405020304" pitchFamily="18" charset="0"/>
                            </a:rPr>
                            <m:t>𝒙</m:t>
                          </m:r>
                          <m:r>
                            <a:rPr lang="en-US" altLang="zh-TW" sz="3200" b="1" i="1" dirty="0">
                              <a:solidFill>
                                <a:srgbClr val="FF0066"/>
                              </a:solidFill>
                              <a:latin typeface="Cambria Math"/>
                              <a:cs typeface="Times New Roman" panose="02020603050405020304" pitchFamily="18" charset="0"/>
                            </a:rPr>
                            <m:t>𝒆</m:t>
                          </m:r>
                        </m:e>
                        <m:sup>
                          <m:r>
                            <a:rPr lang="en-US" altLang="zh-TW" sz="3200" b="1" i="1" dirty="0" smtClean="0">
                              <a:solidFill>
                                <a:srgbClr val="FF0066"/>
                              </a:solidFill>
                              <a:latin typeface="Cambria Math"/>
                              <a:cs typeface="Times New Roman" panose="02020603050405020304" pitchFamily="18" charset="0"/>
                            </a:rPr>
                            <m:t>𝒓</m:t>
                          </m:r>
                          <m:r>
                            <a:rPr lang="en-US" altLang="zh-TW" sz="3200" b="1" i="1" dirty="0">
                              <a:solidFill>
                                <a:srgbClr val="FF0066"/>
                              </a:solidFill>
                              <a:latin typeface="Cambria Math"/>
                              <a:cs typeface="Times New Roman" panose="02020603050405020304" pitchFamily="18" charset="0"/>
                            </a:rPr>
                            <m:t>𝒙</m:t>
                          </m:r>
                        </m:sup>
                      </m:sSup>
                    </m:oMath>
                  </m:oMathPara>
                </a14:m>
                <a:endParaRPr lang="en-US" altLang="zh-TW" sz="32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7</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2708915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sz="2800" b="1" dirty="0" smtClean="0">
                    <a:solidFill>
                      <a:srgbClr val="002060"/>
                    </a:solidFill>
                    <a:latin typeface="Times New Roman" panose="02020603050405020304" pitchFamily="18" charset="0"/>
                    <a:cs typeface="Times New Roman" panose="02020603050405020304" pitchFamily="18" charset="0"/>
                  </a:rPr>
                  <a:t>Example 1: </a:t>
                </a:r>
                <a:r>
                  <a:rPr lang="en-US" sz="2800" b="1" dirty="0">
                    <a:solidFill>
                      <a:srgbClr val="0000FF"/>
                    </a:solidFill>
                    <a:latin typeface="Cambria Math" panose="02040503050406030204" pitchFamily="18" charset="0"/>
                    <a:ea typeface="Cambria Math" panose="02040503050406030204" pitchFamily="18" charset="0"/>
                    <a:cs typeface="Times New Roman" panose="02020603050405020304" pitchFamily="18" charset="0"/>
                  </a:rPr>
                  <a:t>4</a:t>
                </a:r>
                <a14:m>
                  <m:oMath xmlns:m="http://schemas.openxmlformats.org/officeDocument/2006/math">
                    <m:sSubSup>
                      <m:sSubSupPr>
                        <m:ctrlPr>
                          <a:rPr lang="en-US" sz="2800" b="1" i="1">
                            <a:solidFill>
                              <a:srgbClr val="0000FF"/>
                            </a:solidFill>
                            <a:latin typeface="Cambria Math"/>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𝟏𝟐</m:t>
                    </m:r>
                    <m:sSubSup>
                      <m:sSubSupPr>
                        <m:ctrlPr>
                          <a:rPr lang="en-US" sz="2800" b="1" i="1">
                            <a:solidFill>
                              <a:srgbClr val="0000FF"/>
                            </a:solidFill>
                            <a:latin typeface="Cambria Math"/>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𝟗</m:t>
                    </m:r>
                    <m:r>
                      <a:rPr lang="en-US" sz="2800" b="1" i="1">
                        <a:solidFill>
                          <a:srgbClr val="0000FF"/>
                        </a:solidFill>
                        <a:latin typeface="Cambria Math"/>
                        <a:ea typeface="Cambria Math" panose="02040503050406030204" pitchFamily="18" charset="0"/>
                        <a:cs typeface="Times New Roman" panose="02020603050405020304" pitchFamily="18" charset="0"/>
                      </a:rPr>
                      <m:t>𝒚</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𝟎</m:t>
                    </m:r>
                  </m:oMath>
                </a14:m>
                <a:r>
                  <a:rPr lang="en-US" altLang="zh-TW" sz="2800" b="1" dirty="0">
                    <a:solidFill>
                      <a:srgbClr val="0000FF"/>
                    </a:solidFill>
                    <a:latin typeface="Cambria Math" panose="02040503050406030204" pitchFamily="18" charset="0"/>
                    <a:ea typeface="Cambria Math" panose="02040503050406030204" pitchFamily="18" charset="0"/>
                    <a:cs typeface="Times New Roman" panose="02020603050405020304" pitchFamily="18" charset="0"/>
                  </a:rPr>
                  <a:t>  </a:t>
                </a:r>
                <a:endParaRPr lang="en-US" altLang="zh-TW" sz="2800" b="1" dirty="0" smtClean="0">
                  <a:solidFill>
                    <a:srgbClr val="0000FF"/>
                  </a:solidFill>
                  <a:latin typeface="Cambria Math" panose="02040503050406030204" pitchFamily="18" charset="0"/>
                  <a:ea typeface="Cambria Math" panose="02040503050406030204" pitchFamily="18" charset="0"/>
                  <a:cs typeface="Times New Roman" panose="02020603050405020304" pitchFamily="18" charset="0"/>
                </a:endParaRPr>
              </a:p>
              <a:p>
                <a:pPr marL="0" indent="0" algn="just">
                  <a:lnSpc>
                    <a:spcPct val="150000"/>
                  </a:lnSpc>
                  <a:buNone/>
                </a:pPr>
                <a:r>
                  <a:rPr lang="en-US" sz="2800" dirty="0" smtClean="0">
                    <a:solidFill>
                      <a:srgbClr val="002060"/>
                    </a:solidFill>
                    <a:latin typeface="Times New Roman" panose="02020603050405020304" pitchFamily="18" charset="0"/>
                    <a:cs typeface="Times New Roman" panose="02020603050405020304" pitchFamily="18" charset="0"/>
                  </a:rPr>
                  <a:t>SOLUTION: </a:t>
                </a:r>
                <a:r>
                  <a:rPr lang="en-US" sz="2800" dirty="0">
                    <a:solidFill>
                      <a:srgbClr val="002060"/>
                    </a:solidFill>
                    <a:latin typeface="Times New Roman" panose="02020603050405020304" pitchFamily="18" charset="0"/>
                    <a:cs typeface="Times New Roman" panose="02020603050405020304" pitchFamily="18" charset="0"/>
                  </a:rPr>
                  <a:t>The auxiliary </a:t>
                </a:r>
                <a:r>
                  <a:rPr lang="en-US" sz="2800" dirty="0" smtClean="0">
                    <a:solidFill>
                      <a:srgbClr val="002060"/>
                    </a:solidFill>
                    <a:latin typeface="Times New Roman" panose="02020603050405020304" pitchFamily="18" charset="0"/>
                    <a:cs typeface="Times New Roman" panose="02020603050405020304" pitchFamily="18" charset="0"/>
                  </a:rPr>
                  <a:t>equation </a:t>
                </a:r>
                <a14:m>
                  <m:oMath xmlns:m="http://schemas.openxmlformats.org/officeDocument/2006/math">
                    <m:r>
                      <a:rPr lang="en-US" altLang="zh-TW" sz="2800" b="1" i="1" smtClean="0">
                        <a:solidFill>
                          <a:srgbClr val="0000FF"/>
                        </a:solidFill>
                        <a:latin typeface="Cambria Math"/>
                        <a:cs typeface="Times New Roman" panose="02020603050405020304" pitchFamily="18" charset="0"/>
                      </a:rPr>
                      <m:t>𝟒</m:t>
                    </m:r>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r>
                      <a:rPr lang="en-US" altLang="zh-TW" sz="2800" b="1" i="1">
                        <a:solidFill>
                          <a:srgbClr val="0000FF"/>
                        </a:solidFill>
                        <a:latin typeface="Cambria Math"/>
                        <a:cs typeface="Times New Roman" panose="02020603050405020304" pitchFamily="18" charset="0"/>
                      </a:rPr>
                      <m:t>+</m:t>
                    </m:r>
                    <m:r>
                      <a:rPr lang="en-US" altLang="zh-TW" sz="2800" b="0" i="1" smtClean="0">
                        <a:solidFill>
                          <a:srgbClr val="0000FF"/>
                        </a:solidFill>
                        <a:latin typeface="Cambria Math"/>
                        <a:cs typeface="Times New Roman" panose="02020603050405020304" pitchFamily="18" charset="0"/>
                      </a:rPr>
                      <m:t>12</m:t>
                    </m:r>
                    <m:r>
                      <a:rPr lang="en-US" altLang="zh-TW" sz="2800" i="1" dirty="0">
                        <a:solidFill>
                          <a:srgbClr val="FF0066"/>
                        </a:solidFill>
                        <a:latin typeface="Cambria Math"/>
                        <a:cs typeface="Times New Roman" panose="02020603050405020304" pitchFamily="18" charset="0"/>
                      </a:rPr>
                      <m:t>𝑟</m:t>
                    </m:r>
                    <m:r>
                      <a:rPr lang="en-US" altLang="zh-TW" sz="2800" b="1" i="1">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𝟗</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𝟎</m:t>
                    </m:r>
                  </m:oMath>
                </a14:m>
                <a:r>
                  <a:rPr lang="en-US" sz="2800" b="1" dirty="0">
                    <a:solidFill>
                      <a:srgbClr val="0000FF"/>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can be factored as</a:t>
                </a:r>
              </a:p>
              <a:p>
                <a:pPr marL="0" indent="0" algn="just">
                  <a:lnSpc>
                    <a:spcPct val="150000"/>
                  </a:lnSpc>
                  <a:buNone/>
                </a:pPr>
                <a14:m>
                  <m:oMathPara xmlns:m="http://schemas.openxmlformats.org/officeDocument/2006/math">
                    <m:oMathParaPr>
                      <m:jc m:val="centerGroup"/>
                    </m:oMathParaPr>
                    <m:oMath xmlns:m="http://schemas.openxmlformats.org/officeDocument/2006/math">
                      <m:d>
                        <m:dPr>
                          <m:ctrlPr>
                            <a:rPr lang="en-US" altLang="zh-TW" sz="2800" b="0" i="1" dirty="0" smtClean="0">
                              <a:solidFill>
                                <a:srgbClr val="0000FF"/>
                              </a:solidFill>
                              <a:latin typeface="Cambria Math"/>
                              <a:cs typeface="Times New Roman" panose="02020603050405020304" pitchFamily="18" charset="0"/>
                            </a:rPr>
                          </m:ctrlPr>
                        </m:dPr>
                        <m:e>
                          <m:r>
                            <a:rPr lang="en-US" altLang="zh-TW" sz="2800" i="1">
                              <a:solidFill>
                                <a:srgbClr val="0000FF"/>
                              </a:solidFill>
                              <a:latin typeface="Cambria Math"/>
                              <a:cs typeface="Times New Roman" panose="02020603050405020304" pitchFamily="18" charset="0"/>
                            </a:rPr>
                            <m:t>2</m:t>
                          </m:r>
                          <m:r>
                            <a:rPr lang="en-US" altLang="zh-TW" sz="2800" i="1" dirty="0" smtClean="0">
                              <a:solidFill>
                                <a:srgbClr val="FF0066"/>
                              </a:solidFill>
                              <a:latin typeface="Cambria Math"/>
                              <a:cs typeface="Times New Roman" panose="02020603050405020304" pitchFamily="18" charset="0"/>
                            </a:rPr>
                            <m:t>𝑟</m:t>
                          </m:r>
                          <m:r>
                            <a:rPr lang="en-US" altLang="zh-TW" sz="2800" i="1" dirty="0">
                              <a:solidFill>
                                <a:srgbClr val="0000FF"/>
                              </a:solidFill>
                              <a:latin typeface="Cambria Math"/>
                              <a:cs typeface="Times New Roman" panose="02020603050405020304" pitchFamily="18" charset="0"/>
                            </a:rPr>
                            <m:t>+</m:t>
                          </m:r>
                          <m:r>
                            <a:rPr lang="en-US" altLang="zh-TW" sz="2800" i="1" dirty="0" smtClean="0">
                              <a:solidFill>
                                <a:srgbClr val="0000FF"/>
                              </a:solidFill>
                              <a:latin typeface="Cambria Math"/>
                              <a:cs typeface="Times New Roman" panose="02020603050405020304" pitchFamily="18" charset="0"/>
                            </a:rPr>
                            <m:t>3</m:t>
                          </m:r>
                        </m:e>
                      </m:d>
                      <m:d>
                        <m:dPr>
                          <m:ctrlPr>
                            <a:rPr lang="en-US" altLang="zh-TW" sz="2800" b="0" i="1" dirty="0" smtClean="0">
                              <a:solidFill>
                                <a:srgbClr val="0000FF"/>
                              </a:solidFill>
                              <a:latin typeface="Cambria Math"/>
                              <a:cs typeface="Times New Roman" panose="02020603050405020304" pitchFamily="18" charset="0"/>
                            </a:rPr>
                          </m:ctrlPr>
                        </m:dPr>
                        <m:e>
                          <m:r>
                            <a:rPr lang="en-US" altLang="zh-TW" sz="2800" i="1">
                              <a:solidFill>
                                <a:srgbClr val="0000FF"/>
                              </a:solidFill>
                              <a:latin typeface="Cambria Math"/>
                              <a:cs typeface="Times New Roman" panose="02020603050405020304" pitchFamily="18" charset="0"/>
                            </a:rPr>
                            <m:t>2</m:t>
                          </m:r>
                          <m:r>
                            <a:rPr lang="en-US" altLang="zh-TW" sz="2800" i="1" dirty="0" smtClean="0">
                              <a:solidFill>
                                <a:srgbClr val="FF0066"/>
                              </a:solidFill>
                              <a:latin typeface="Cambria Math"/>
                              <a:cs typeface="Times New Roman" panose="02020603050405020304" pitchFamily="18" charset="0"/>
                            </a:rPr>
                            <m:t>𝑟</m:t>
                          </m:r>
                          <m:r>
                            <a:rPr lang="en-US" altLang="zh-TW" sz="2800" i="1" dirty="0">
                              <a:solidFill>
                                <a:srgbClr val="0000FF"/>
                              </a:solidFill>
                              <a:latin typeface="Cambria Math"/>
                              <a:cs typeface="Times New Roman" panose="02020603050405020304" pitchFamily="18" charset="0"/>
                            </a:rPr>
                            <m:t>+</m:t>
                          </m:r>
                          <m:r>
                            <a:rPr lang="en-US" altLang="zh-TW" sz="2800" i="1" dirty="0" smtClean="0">
                              <a:solidFill>
                                <a:srgbClr val="0000FF"/>
                              </a:solidFill>
                              <a:latin typeface="Cambria Math"/>
                              <a:cs typeface="Times New Roman" panose="02020603050405020304" pitchFamily="18" charset="0"/>
                            </a:rPr>
                            <m:t>3</m:t>
                          </m:r>
                        </m:e>
                      </m:d>
                      <m:r>
                        <a:rPr lang="en-US" altLang="zh-TW" sz="2800" b="0" i="1" dirty="0" smtClean="0">
                          <a:solidFill>
                            <a:srgbClr val="0000FF"/>
                          </a:solidFill>
                          <a:latin typeface="Cambria Math"/>
                          <a:cs typeface="Times New Roman" panose="02020603050405020304" pitchFamily="18" charset="0"/>
                        </a:rPr>
                        <m:t>=0</m:t>
                      </m:r>
                    </m:oMath>
                  </m:oMathPara>
                </a14:m>
                <a:endParaRPr lang="en-US" sz="2800" b="1" dirty="0" smtClean="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r>
                  <a:rPr lang="en-US" sz="2800" b="1" dirty="0">
                    <a:solidFill>
                      <a:srgbClr val="0000FF"/>
                    </a:solidFill>
                    <a:latin typeface="Times New Roman" panose="02020603050405020304" pitchFamily="18" charset="0"/>
                    <a:cs typeface="Times New Roman" panose="02020603050405020304" pitchFamily="18" charset="0"/>
                  </a:rPr>
                  <a:t>so the only root </a:t>
                </a:r>
                <a:r>
                  <a:rPr lang="en-US" sz="2800" b="1" dirty="0" smtClean="0">
                    <a:solidFill>
                      <a:srgbClr val="0000FF"/>
                    </a:solidFill>
                    <a:latin typeface="Times New Roman" panose="02020603050405020304" pitchFamily="18" charset="0"/>
                    <a:cs typeface="Times New Roman" panose="02020603050405020304" pitchFamily="18" charset="0"/>
                  </a:rPr>
                  <a:t>is </a:t>
                </a:r>
                <a14:m>
                  <m:oMath xmlns:m="http://schemas.openxmlformats.org/officeDocument/2006/math">
                    <m:r>
                      <a:rPr lang="en-US" altLang="zh-TW" sz="2800" i="1" dirty="0">
                        <a:solidFill>
                          <a:srgbClr val="FF0066"/>
                        </a:solidFill>
                        <a:latin typeface="Cambria Math"/>
                        <a:cs typeface="Times New Roman" panose="02020603050405020304" pitchFamily="18" charset="0"/>
                      </a:rPr>
                      <m:t>𝑟</m:t>
                    </m:r>
                    <m:r>
                      <a:rPr lang="en-US" altLang="zh-TW" sz="2800" b="0" i="1" dirty="0" smtClean="0">
                        <a:solidFill>
                          <a:srgbClr val="FF0066"/>
                        </a:solidFill>
                        <a:latin typeface="Cambria Math"/>
                        <a:cs typeface="Times New Roman" panose="02020603050405020304" pitchFamily="18" charset="0"/>
                      </a:rPr>
                      <m:t>=−</m:t>
                    </m:r>
                    <m:f>
                      <m:fPr>
                        <m:ctrlPr>
                          <a:rPr lang="en-US" altLang="zh-TW" sz="2800" b="0" i="1" dirty="0" smtClean="0">
                            <a:solidFill>
                              <a:srgbClr val="FF0066"/>
                            </a:solidFill>
                            <a:latin typeface="Cambria Math"/>
                            <a:cs typeface="Times New Roman" panose="02020603050405020304" pitchFamily="18" charset="0"/>
                          </a:rPr>
                        </m:ctrlPr>
                      </m:fPr>
                      <m:num>
                        <m:r>
                          <a:rPr lang="en-US" altLang="zh-TW" sz="2800" b="0" i="1" dirty="0" smtClean="0">
                            <a:solidFill>
                              <a:srgbClr val="FF0066"/>
                            </a:solidFill>
                            <a:latin typeface="Cambria Math"/>
                            <a:cs typeface="Times New Roman" panose="02020603050405020304" pitchFamily="18" charset="0"/>
                          </a:rPr>
                          <m:t>3</m:t>
                        </m:r>
                      </m:num>
                      <m:den>
                        <m:r>
                          <a:rPr lang="en-US" altLang="zh-TW" sz="2800" b="0" i="1" dirty="0" smtClean="0">
                            <a:solidFill>
                              <a:srgbClr val="FF0066"/>
                            </a:solidFill>
                            <a:latin typeface="Cambria Math"/>
                            <a:cs typeface="Times New Roman" panose="02020603050405020304" pitchFamily="18" charset="0"/>
                          </a:rPr>
                          <m:t>2</m:t>
                        </m:r>
                      </m:den>
                    </m:f>
                  </m:oMath>
                </a14:m>
                <a:endParaRPr lang="en-US" sz="2800" b="1" dirty="0" smtClean="0">
                  <a:solidFill>
                    <a:srgbClr val="0000FF"/>
                  </a:solidFill>
                  <a:latin typeface="Times New Roman" panose="02020603050405020304" pitchFamily="18" charset="0"/>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r>
                        <a:rPr lang="en-US" sz="3000" b="1" i="1">
                          <a:solidFill>
                            <a:srgbClr val="0000FF"/>
                          </a:solidFill>
                          <a:latin typeface="Cambria Math"/>
                          <a:cs typeface="Times New Roman" panose="02020603050405020304" pitchFamily="18" charset="0"/>
                        </a:rPr>
                        <m:t>𝒚</m:t>
                      </m:r>
                      <m:r>
                        <a:rPr lang="en-US" sz="3000" b="1" i="1">
                          <a:solidFill>
                            <a:srgbClr val="0000FF"/>
                          </a:solidFill>
                          <a:latin typeface="Cambria Math"/>
                          <a:cs typeface="Times New Roman" panose="02020603050405020304" pitchFamily="18" charset="0"/>
                        </a:rPr>
                        <m:t>=</m:t>
                      </m:r>
                      <m:sSub>
                        <m:sSubPr>
                          <m:ctrlPr>
                            <a:rPr lang="en-US" sz="3000" b="1" i="1">
                              <a:solidFill>
                                <a:srgbClr val="0000FF"/>
                              </a:solidFill>
                              <a:latin typeface="Cambria Math"/>
                              <a:cs typeface="Times New Roman" panose="02020603050405020304" pitchFamily="18" charset="0"/>
                            </a:rPr>
                          </m:ctrlPr>
                        </m:sSubPr>
                        <m:e>
                          <m:r>
                            <a:rPr lang="en-US" sz="3000" b="1" i="1">
                              <a:solidFill>
                                <a:srgbClr val="0000FF"/>
                              </a:solidFill>
                              <a:latin typeface="Cambria Math"/>
                              <a:cs typeface="Times New Roman" panose="02020603050405020304" pitchFamily="18" charset="0"/>
                            </a:rPr>
                            <m:t>𝒄</m:t>
                          </m:r>
                        </m:e>
                        <m:sub>
                          <m:r>
                            <a:rPr lang="en-US" sz="3000" b="1" i="1">
                              <a:solidFill>
                                <a:srgbClr val="0000FF"/>
                              </a:solidFill>
                              <a:latin typeface="Cambria Math"/>
                              <a:cs typeface="Times New Roman" panose="02020603050405020304" pitchFamily="18" charset="0"/>
                            </a:rPr>
                            <m:t>𝟏</m:t>
                          </m:r>
                        </m:sub>
                      </m:sSub>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a:rPr lang="en-US" altLang="zh-TW" sz="3000" i="1" dirty="0">
                              <a:solidFill>
                                <a:srgbClr val="FF0066"/>
                              </a:solidFill>
                              <a:latin typeface="Cambria Math"/>
                              <a:cs typeface="Times New Roman" panose="02020603050405020304" pitchFamily="18" charset="0"/>
                            </a:rPr>
                            <m:t>−</m:t>
                          </m:r>
                          <m:f>
                            <m:fPr>
                              <m:ctrlPr>
                                <a:rPr lang="en-US" altLang="zh-TW" sz="3000" i="1" dirty="0">
                                  <a:solidFill>
                                    <a:srgbClr val="FF0066"/>
                                  </a:solidFill>
                                  <a:latin typeface="Cambria Math"/>
                                  <a:cs typeface="Times New Roman" panose="02020603050405020304" pitchFamily="18" charset="0"/>
                                </a:rPr>
                              </m:ctrlPr>
                            </m:fPr>
                            <m:num>
                              <m:r>
                                <a:rPr lang="en-US" altLang="zh-TW" sz="3000" i="1" dirty="0">
                                  <a:solidFill>
                                    <a:srgbClr val="FF0066"/>
                                  </a:solidFill>
                                  <a:latin typeface="Cambria Math"/>
                                  <a:cs typeface="Times New Roman" panose="02020603050405020304" pitchFamily="18" charset="0"/>
                                </a:rPr>
                                <m:t>3</m:t>
                              </m:r>
                            </m:num>
                            <m:den>
                              <m:r>
                                <a:rPr lang="en-US" altLang="zh-TW" sz="3000" i="1" dirty="0">
                                  <a:solidFill>
                                    <a:srgbClr val="FF0066"/>
                                  </a:solidFill>
                                  <a:latin typeface="Cambria Math"/>
                                  <a:cs typeface="Times New Roman" panose="02020603050405020304" pitchFamily="18" charset="0"/>
                                </a:rPr>
                                <m:t>2</m:t>
                              </m:r>
                            </m:den>
                          </m:f>
                          <m:r>
                            <a:rPr lang="en-US" altLang="zh-TW" sz="3000" b="1" i="1" dirty="0">
                              <a:solidFill>
                                <a:srgbClr val="FF0066"/>
                              </a:solidFill>
                              <a:latin typeface="Cambria Math"/>
                              <a:cs typeface="Times New Roman" panose="02020603050405020304" pitchFamily="18" charset="0"/>
                            </a:rPr>
                            <m:t>𝒙</m:t>
                          </m:r>
                        </m:sup>
                      </m:sSup>
                      <m:r>
                        <a:rPr lang="en-US" sz="3000" b="1" i="1">
                          <a:solidFill>
                            <a:srgbClr val="0000FF"/>
                          </a:solidFill>
                          <a:latin typeface="Cambria Math"/>
                          <a:cs typeface="Times New Roman" panose="02020603050405020304" pitchFamily="18" charset="0"/>
                        </a:rPr>
                        <m:t>+</m:t>
                      </m:r>
                      <m:sSub>
                        <m:sSubPr>
                          <m:ctrlPr>
                            <a:rPr lang="en-US" sz="3000" b="1" i="1">
                              <a:solidFill>
                                <a:srgbClr val="0000FF"/>
                              </a:solidFill>
                              <a:latin typeface="Cambria Math"/>
                              <a:cs typeface="Times New Roman" panose="02020603050405020304" pitchFamily="18" charset="0"/>
                            </a:rPr>
                          </m:ctrlPr>
                        </m:sSubPr>
                        <m:e>
                          <m:r>
                            <a:rPr lang="en-US" sz="3000" b="1" i="1">
                              <a:solidFill>
                                <a:srgbClr val="0000FF"/>
                              </a:solidFill>
                              <a:latin typeface="Cambria Math"/>
                              <a:cs typeface="Times New Roman" panose="02020603050405020304" pitchFamily="18" charset="0"/>
                            </a:rPr>
                            <m:t>𝒄</m:t>
                          </m:r>
                        </m:e>
                        <m:sub>
                          <m:r>
                            <a:rPr lang="en-US" sz="3000" b="1" i="1">
                              <a:solidFill>
                                <a:srgbClr val="0000FF"/>
                              </a:solidFill>
                              <a:latin typeface="Cambria Math"/>
                              <a:cs typeface="Times New Roman" panose="02020603050405020304" pitchFamily="18" charset="0"/>
                            </a:rPr>
                            <m:t>𝟐</m:t>
                          </m:r>
                        </m:sub>
                      </m:sSub>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smtClean="0">
                              <a:solidFill>
                                <a:srgbClr val="FF0066"/>
                              </a:solidFill>
                              <a:latin typeface="Cambria Math"/>
                              <a:cs typeface="Times New Roman" panose="02020603050405020304" pitchFamily="18" charset="0"/>
                            </a:rPr>
                            <m:t>𝒙</m:t>
                          </m:r>
                          <m:r>
                            <a:rPr lang="en-US" altLang="zh-TW" sz="3000" b="1" i="1" dirty="0">
                              <a:solidFill>
                                <a:srgbClr val="FF0066"/>
                              </a:solidFill>
                              <a:latin typeface="Cambria Math"/>
                              <a:cs typeface="Times New Roman" panose="02020603050405020304" pitchFamily="18" charset="0"/>
                            </a:rPr>
                            <m:t>𝒆</m:t>
                          </m:r>
                        </m:e>
                        <m:sup>
                          <m:r>
                            <a:rPr lang="en-US" altLang="zh-TW" sz="3000" i="1" dirty="0">
                              <a:solidFill>
                                <a:srgbClr val="FF0066"/>
                              </a:solidFill>
                              <a:latin typeface="Cambria Math"/>
                              <a:cs typeface="Times New Roman" panose="02020603050405020304" pitchFamily="18" charset="0"/>
                            </a:rPr>
                            <m:t>−</m:t>
                          </m:r>
                          <m:f>
                            <m:fPr>
                              <m:ctrlPr>
                                <a:rPr lang="en-US" altLang="zh-TW" sz="3000" i="1" dirty="0">
                                  <a:solidFill>
                                    <a:srgbClr val="FF0066"/>
                                  </a:solidFill>
                                  <a:latin typeface="Cambria Math"/>
                                  <a:cs typeface="Times New Roman" panose="02020603050405020304" pitchFamily="18" charset="0"/>
                                </a:rPr>
                              </m:ctrlPr>
                            </m:fPr>
                            <m:num>
                              <m:r>
                                <a:rPr lang="en-US" altLang="zh-TW" sz="3000" i="1" dirty="0">
                                  <a:solidFill>
                                    <a:srgbClr val="FF0066"/>
                                  </a:solidFill>
                                  <a:latin typeface="Cambria Math"/>
                                  <a:cs typeface="Times New Roman" panose="02020603050405020304" pitchFamily="18" charset="0"/>
                                </a:rPr>
                                <m:t>3</m:t>
                              </m:r>
                            </m:num>
                            <m:den>
                              <m:r>
                                <a:rPr lang="en-US" altLang="zh-TW" sz="3000" i="1" dirty="0">
                                  <a:solidFill>
                                    <a:srgbClr val="FF0066"/>
                                  </a:solidFill>
                                  <a:latin typeface="Cambria Math"/>
                                  <a:cs typeface="Times New Roman" panose="02020603050405020304" pitchFamily="18" charset="0"/>
                                </a:rPr>
                                <m:t>2</m:t>
                              </m:r>
                            </m:den>
                          </m:f>
                          <m:r>
                            <a:rPr lang="en-US" altLang="zh-TW" sz="3000" b="1" i="1" dirty="0">
                              <a:solidFill>
                                <a:srgbClr val="FF0066"/>
                              </a:solidFill>
                              <a:latin typeface="Cambria Math"/>
                              <a:cs typeface="Times New Roman" panose="02020603050405020304" pitchFamily="18" charset="0"/>
                            </a:rPr>
                            <m:t>𝒙</m:t>
                          </m:r>
                        </m:sup>
                      </m:sSup>
                    </m:oMath>
                  </m:oMathPara>
                </a14:m>
                <a:endParaRPr lang="en-US" altLang="zh-TW" sz="30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8</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33187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a:solidFill>
                  <a:schemeClr val="accent3">
                    <a:lumMod val="75000"/>
                  </a:schemeClr>
                </a:solidFill>
              </a:rPr>
              <a:t>2</a:t>
            </a:r>
            <a:r>
              <a:rPr lang="en-US" altLang="en-US" sz="3600" b="1" baseline="30000" dirty="0">
                <a:solidFill>
                  <a:schemeClr val="accent3">
                    <a:lumMod val="75000"/>
                  </a:schemeClr>
                </a:solidFill>
              </a:rPr>
              <a:t>nd</a:t>
            </a:r>
            <a:r>
              <a:rPr lang="en-US" altLang="en-US" sz="3600" b="1" dirty="0">
                <a:solidFill>
                  <a:schemeClr val="accent3">
                    <a:lumMod val="75000"/>
                  </a:schemeClr>
                </a:solidFill>
              </a:rPr>
              <a:t> Order Linear Homogenous ODE</a:t>
            </a:r>
            <a:endParaRPr lang="en-US" altLang="en-US" sz="3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Content Placeholder 4"/>
              <p:cNvSpPr>
                <a:spLocks noGrp="1"/>
              </p:cNvSpPr>
              <p:nvPr>
                <p:ph sz="quarter" idx="1"/>
              </p:nvPr>
            </p:nvSpPr>
            <p:spPr>
              <a:xfrm>
                <a:off x="186690" y="1667535"/>
                <a:ext cx="10469880" cy="5510632"/>
              </a:xfrm>
            </p:spPr>
            <p:txBody>
              <a:bodyPr>
                <a:normAutofit/>
              </a:bodyPr>
              <a:lstStyle/>
              <a:p>
                <a:pPr marL="0" indent="0" algn="just">
                  <a:lnSpc>
                    <a:spcPct val="200000"/>
                  </a:lnSpc>
                  <a:buNone/>
                </a:pPr>
                <a:r>
                  <a:rPr lang="en-US" sz="2800" b="1" dirty="0" smtClean="0">
                    <a:solidFill>
                      <a:srgbClr val="002060"/>
                    </a:solidFill>
                    <a:latin typeface="Times New Roman" panose="02020603050405020304" pitchFamily="18" charset="0"/>
                    <a:cs typeface="Times New Roman" panose="02020603050405020304" pitchFamily="18" charset="0"/>
                  </a:rPr>
                  <a:t>Example 2: </a:t>
                </a:r>
                <a14:m>
                  <m:oMath xmlns:m="http://schemas.openxmlformats.org/officeDocument/2006/math">
                    <m:sSubSup>
                      <m:sSubSupPr>
                        <m:ctrlP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smtClean="0">
                        <a:solidFill>
                          <a:srgbClr val="0000FF"/>
                        </a:solidFill>
                        <a:latin typeface="Cambria Math"/>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𝟒</m:t>
                    </m:r>
                    <m:sSubSup>
                      <m:sSubSupPr>
                        <m:ctrlP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𝒚</m:t>
                        </m:r>
                      </m:e>
                      <m:sub/>
                      <m: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sup>
                    </m:sSubSup>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smtClean="0">
                        <a:solidFill>
                          <a:srgbClr val="0000FF"/>
                        </a:solidFill>
                        <a:latin typeface="Cambria Math"/>
                        <a:ea typeface="Cambria Math" panose="02040503050406030204" pitchFamily="18" charset="0"/>
                        <a:cs typeface="Times New Roman" panose="02020603050405020304" pitchFamily="18" charset="0"/>
                      </a:rPr>
                      <m:t>𝟒</m:t>
                    </m:r>
                    <m:r>
                      <a:rPr lang="en-US" sz="2800" b="1" i="1" smtClean="0">
                        <a:solidFill>
                          <a:srgbClr val="0000FF"/>
                        </a:solidFill>
                        <a:latin typeface="Cambria Math"/>
                        <a:ea typeface="Cambria Math" panose="02040503050406030204" pitchFamily="18" charset="0"/>
                        <a:cs typeface="Times New Roman" panose="02020603050405020304" pitchFamily="18" charset="0"/>
                      </a:rPr>
                      <m:t>𝒚</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r>
                      <a:rPr lang="en-US" sz="2800" b="1" i="1">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𝟎</m:t>
                    </m:r>
                  </m:oMath>
                </a14:m>
                <a:r>
                  <a:rPr lang="en-US" altLang="zh-TW" sz="2800" b="1" dirty="0" smtClean="0">
                    <a:solidFill>
                      <a:srgbClr val="0000FF"/>
                    </a:solidFill>
                    <a:latin typeface="Cambria Math" panose="02040503050406030204" pitchFamily="18" charset="0"/>
                    <a:ea typeface="Cambria Math" panose="02040503050406030204" pitchFamily="18" charset="0"/>
                    <a:cs typeface="Times New Roman" panose="02020603050405020304" pitchFamily="18" charset="0"/>
                  </a:rPr>
                  <a:t>  </a:t>
                </a:r>
              </a:p>
              <a:p>
                <a:pPr marL="0" indent="0" algn="just">
                  <a:lnSpc>
                    <a:spcPct val="150000"/>
                  </a:lnSpc>
                  <a:buNone/>
                </a:pPr>
                <a:r>
                  <a:rPr lang="en-US" sz="2800" dirty="0" smtClean="0">
                    <a:solidFill>
                      <a:srgbClr val="002060"/>
                    </a:solidFill>
                    <a:latin typeface="Times New Roman" panose="02020603050405020304" pitchFamily="18" charset="0"/>
                    <a:cs typeface="Times New Roman" panose="02020603050405020304" pitchFamily="18" charset="0"/>
                  </a:rPr>
                  <a:t>SOLUTION: </a:t>
                </a:r>
                <a:r>
                  <a:rPr lang="en-US" sz="2800" dirty="0">
                    <a:solidFill>
                      <a:srgbClr val="002060"/>
                    </a:solidFill>
                    <a:latin typeface="Times New Roman" panose="02020603050405020304" pitchFamily="18" charset="0"/>
                    <a:cs typeface="Times New Roman" panose="02020603050405020304" pitchFamily="18" charset="0"/>
                  </a:rPr>
                  <a:t>The auxiliary </a:t>
                </a:r>
                <a:r>
                  <a:rPr lang="en-US" sz="2800" dirty="0" smtClean="0">
                    <a:solidFill>
                      <a:srgbClr val="002060"/>
                    </a:solidFill>
                    <a:latin typeface="Times New Roman" panose="02020603050405020304" pitchFamily="18" charset="0"/>
                    <a:cs typeface="Times New Roman" panose="02020603050405020304" pitchFamily="18" charset="0"/>
                  </a:rPr>
                  <a:t>equation </a:t>
                </a:r>
                <a14:m>
                  <m:oMath xmlns:m="http://schemas.openxmlformats.org/officeDocument/2006/math">
                    <m:sSup>
                      <m:sSupPr>
                        <m:ctrlPr>
                          <a:rPr lang="en-US" altLang="zh-TW" sz="2800" i="1" dirty="0">
                            <a:solidFill>
                              <a:srgbClr val="FF0066"/>
                            </a:solidFill>
                            <a:latin typeface="Cambria Math"/>
                            <a:cs typeface="Times New Roman" panose="02020603050405020304" pitchFamily="18" charset="0"/>
                          </a:rPr>
                        </m:ctrlPr>
                      </m:sSupPr>
                      <m:e>
                        <m:r>
                          <a:rPr lang="en-US" altLang="zh-TW" sz="2800" i="1" dirty="0">
                            <a:solidFill>
                              <a:srgbClr val="FF0066"/>
                            </a:solidFill>
                            <a:latin typeface="Cambria Math"/>
                            <a:cs typeface="Times New Roman" panose="02020603050405020304" pitchFamily="18" charset="0"/>
                          </a:rPr>
                          <m:t>𝑟</m:t>
                        </m:r>
                      </m:e>
                      <m:sup>
                        <m:r>
                          <a:rPr lang="en-US" altLang="zh-TW" sz="2800" i="1" dirty="0">
                            <a:solidFill>
                              <a:srgbClr val="FF0066"/>
                            </a:solidFill>
                            <a:latin typeface="Cambria Math"/>
                            <a:cs typeface="Times New Roman" panose="02020603050405020304" pitchFamily="18" charset="0"/>
                          </a:rPr>
                          <m:t>2</m:t>
                        </m:r>
                      </m:sup>
                    </m:sSup>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𝟒</m:t>
                    </m:r>
                    <m:r>
                      <a:rPr lang="en-US" altLang="zh-TW" sz="2800" i="1" dirty="0">
                        <a:solidFill>
                          <a:srgbClr val="FF0066"/>
                        </a:solidFill>
                        <a:latin typeface="Cambria Math"/>
                        <a:cs typeface="Times New Roman" panose="02020603050405020304" pitchFamily="18" charset="0"/>
                      </a:rPr>
                      <m:t>𝑟</m:t>
                    </m:r>
                    <m:r>
                      <a:rPr lang="en-US" altLang="zh-TW" sz="2800" b="1" i="1">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𝟒</m:t>
                    </m:r>
                    <m:r>
                      <a:rPr lang="en-US" altLang="zh-TW" sz="2800" b="1" i="1" smtClean="0">
                        <a:solidFill>
                          <a:srgbClr val="0000FF"/>
                        </a:solidFill>
                        <a:latin typeface="Cambria Math"/>
                        <a:cs typeface="Times New Roman" panose="02020603050405020304" pitchFamily="18" charset="0"/>
                      </a:rPr>
                      <m:t>=</m:t>
                    </m:r>
                    <m:r>
                      <a:rPr lang="en-US" altLang="zh-TW" sz="2800" b="1" i="1" smtClean="0">
                        <a:solidFill>
                          <a:srgbClr val="0000FF"/>
                        </a:solidFill>
                        <a:latin typeface="Cambria Math"/>
                        <a:cs typeface="Times New Roman" panose="02020603050405020304" pitchFamily="18" charset="0"/>
                      </a:rPr>
                      <m:t>𝟎</m:t>
                    </m:r>
                  </m:oMath>
                </a14:m>
                <a:r>
                  <a:rPr lang="en-US" sz="2800" b="1" dirty="0">
                    <a:solidFill>
                      <a:srgbClr val="0000FF"/>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can be factored as</a:t>
                </a:r>
              </a:p>
              <a:p>
                <a:pPr marL="0" indent="0" algn="just">
                  <a:lnSpc>
                    <a:spcPct val="150000"/>
                  </a:lnSpc>
                  <a:buNone/>
                </a:pPr>
                <a14:m>
                  <m:oMathPara xmlns:m="http://schemas.openxmlformats.org/officeDocument/2006/math">
                    <m:oMathParaPr>
                      <m:jc m:val="centerGroup"/>
                    </m:oMathParaPr>
                    <m:oMath xmlns:m="http://schemas.openxmlformats.org/officeDocument/2006/math">
                      <m:d>
                        <m:dPr>
                          <m:ctrlPr>
                            <a:rPr lang="en-US" altLang="zh-TW" sz="2800" b="0" i="1" dirty="0" smtClean="0">
                              <a:solidFill>
                                <a:srgbClr val="0000FF"/>
                              </a:solidFill>
                              <a:latin typeface="Cambria Math"/>
                              <a:cs typeface="Times New Roman" panose="02020603050405020304" pitchFamily="18" charset="0"/>
                            </a:rPr>
                          </m:ctrlPr>
                        </m:dPr>
                        <m:e>
                          <m:r>
                            <a:rPr lang="en-US" altLang="zh-TW" sz="2800" i="1" dirty="0" smtClean="0">
                              <a:solidFill>
                                <a:srgbClr val="FF0066"/>
                              </a:solidFill>
                              <a:latin typeface="Cambria Math"/>
                              <a:cs typeface="Times New Roman" panose="02020603050405020304" pitchFamily="18" charset="0"/>
                            </a:rPr>
                            <m:t>𝑟</m:t>
                          </m:r>
                          <m:r>
                            <a:rPr lang="en-US" altLang="zh-TW" sz="2800" b="0" i="1" dirty="0" smtClean="0">
                              <a:solidFill>
                                <a:srgbClr val="0000FF"/>
                              </a:solidFill>
                              <a:latin typeface="Cambria Math"/>
                              <a:cs typeface="Times New Roman" panose="02020603050405020304" pitchFamily="18" charset="0"/>
                            </a:rPr>
                            <m:t>−</m:t>
                          </m:r>
                          <m:r>
                            <a:rPr lang="en-US" altLang="zh-TW" sz="2800" b="0" i="1" dirty="0" smtClean="0">
                              <a:solidFill>
                                <a:srgbClr val="0000FF"/>
                              </a:solidFill>
                              <a:latin typeface="Cambria Math"/>
                              <a:cs typeface="Times New Roman" panose="02020603050405020304" pitchFamily="18" charset="0"/>
                            </a:rPr>
                            <m:t>2</m:t>
                          </m:r>
                        </m:e>
                      </m:d>
                      <m:d>
                        <m:dPr>
                          <m:ctrlPr>
                            <a:rPr lang="en-US" altLang="zh-TW" sz="2800" b="0" i="1" dirty="0" smtClean="0">
                              <a:solidFill>
                                <a:srgbClr val="0000FF"/>
                              </a:solidFill>
                              <a:latin typeface="Cambria Math"/>
                              <a:cs typeface="Times New Roman" panose="02020603050405020304" pitchFamily="18" charset="0"/>
                            </a:rPr>
                          </m:ctrlPr>
                        </m:dPr>
                        <m:e>
                          <m:r>
                            <a:rPr lang="en-US" altLang="zh-TW" sz="2800" i="1" dirty="0" smtClean="0">
                              <a:solidFill>
                                <a:srgbClr val="FF0066"/>
                              </a:solidFill>
                              <a:latin typeface="Cambria Math"/>
                              <a:cs typeface="Times New Roman" panose="02020603050405020304" pitchFamily="18" charset="0"/>
                            </a:rPr>
                            <m:t>𝑟</m:t>
                          </m:r>
                          <m:r>
                            <a:rPr lang="en-US" altLang="zh-TW" sz="2800" b="0" i="1" dirty="0" smtClean="0">
                              <a:solidFill>
                                <a:srgbClr val="0000FF"/>
                              </a:solidFill>
                              <a:latin typeface="Cambria Math"/>
                              <a:cs typeface="Times New Roman" panose="02020603050405020304" pitchFamily="18" charset="0"/>
                            </a:rPr>
                            <m:t>−</m:t>
                          </m:r>
                          <m:r>
                            <a:rPr lang="en-US" altLang="zh-TW" sz="2800" b="0" i="1" dirty="0" smtClean="0">
                              <a:solidFill>
                                <a:srgbClr val="0000FF"/>
                              </a:solidFill>
                              <a:latin typeface="Cambria Math"/>
                              <a:cs typeface="Times New Roman" panose="02020603050405020304" pitchFamily="18" charset="0"/>
                            </a:rPr>
                            <m:t>2</m:t>
                          </m:r>
                        </m:e>
                      </m:d>
                      <m:r>
                        <a:rPr lang="en-US" altLang="zh-TW" sz="2800" b="0" i="1" dirty="0" smtClean="0">
                          <a:solidFill>
                            <a:srgbClr val="0000FF"/>
                          </a:solidFill>
                          <a:latin typeface="Cambria Math"/>
                          <a:cs typeface="Times New Roman" panose="02020603050405020304" pitchFamily="18" charset="0"/>
                        </a:rPr>
                        <m:t>=0</m:t>
                      </m:r>
                    </m:oMath>
                  </m:oMathPara>
                </a14:m>
                <a:endParaRPr lang="en-US" sz="2800" b="1" dirty="0" smtClean="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r>
                  <a:rPr lang="en-US" sz="2800" b="1" dirty="0">
                    <a:solidFill>
                      <a:srgbClr val="0000FF"/>
                    </a:solidFill>
                    <a:latin typeface="Times New Roman" panose="02020603050405020304" pitchFamily="18" charset="0"/>
                    <a:cs typeface="Times New Roman" panose="02020603050405020304" pitchFamily="18" charset="0"/>
                  </a:rPr>
                  <a:t>so the only root </a:t>
                </a:r>
                <a:r>
                  <a:rPr lang="en-US" sz="2800" b="1" dirty="0" smtClean="0">
                    <a:solidFill>
                      <a:srgbClr val="0000FF"/>
                    </a:solidFill>
                    <a:latin typeface="Times New Roman" panose="02020603050405020304" pitchFamily="18" charset="0"/>
                    <a:cs typeface="Times New Roman" panose="02020603050405020304" pitchFamily="18" charset="0"/>
                  </a:rPr>
                  <a:t>is </a:t>
                </a:r>
                <a14:m>
                  <m:oMath xmlns:m="http://schemas.openxmlformats.org/officeDocument/2006/math">
                    <m:r>
                      <a:rPr lang="en-US" altLang="zh-TW" sz="2800" i="1" dirty="0">
                        <a:solidFill>
                          <a:srgbClr val="FF0066"/>
                        </a:solidFill>
                        <a:latin typeface="Cambria Math"/>
                        <a:cs typeface="Times New Roman" panose="02020603050405020304" pitchFamily="18" charset="0"/>
                      </a:rPr>
                      <m:t>𝑟</m:t>
                    </m:r>
                    <m:r>
                      <a:rPr lang="en-US" altLang="zh-TW" sz="2800" b="0" i="1" dirty="0" smtClean="0">
                        <a:solidFill>
                          <a:srgbClr val="FF0066"/>
                        </a:solidFill>
                        <a:latin typeface="Cambria Math"/>
                        <a:cs typeface="Times New Roman" panose="02020603050405020304" pitchFamily="18" charset="0"/>
                      </a:rPr>
                      <m:t>=2</m:t>
                    </m:r>
                  </m:oMath>
                </a14:m>
                <a:endParaRPr lang="en-US" sz="2800" b="1" dirty="0" smtClean="0">
                  <a:solidFill>
                    <a:srgbClr val="0000FF"/>
                  </a:solidFill>
                  <a:latin typeface="Times New Roman" panose="02020603050405020304" pitchFamily="18" charset="0"/>
                  <a:cs typeface="Times New Roman" panose="02020603050405020304" pitchFamily="18" charset="0"/>
                </a:endParaRPr>
              </a:p>
              <a:p>
                <a:pPr marL="0" indent="0" algn="just">
                  <a:lnSpc>
                    <a:spcPct val="200000"/>
                  </a:lnSpc>
                  <a:buNone/>
                </a:pPr>
                <a14:m>
                  <m:oMathPara xmlns:m="http://schemas.openxmlformats.org/officeDocument/2006/math">
                    <m:oMathParaPr>
                      <m:jc m:val="centerGroup"/>
                    </m:oMathParaPr>
                    <m:oMath xmlns:m="http://schemas.openxmlformats.org/officeDocument/2006/math">
                      <m:r>
                        <a:rPr lang="en-US" sz="3000" b="1" i="1">
                          <a:solidFill>
                            <a:srgbClr val="0000FF"/>
                          </a:solidFill>
                          <a:latin typeface="Cambria Math"/>
                          <a:cs typeface="Times New Roman" panose="02020603050405020304" pitchFamily="18" charset="0"/>
                        </a:rPr>
                        <m:t>𝒚</m:t>
                      </m:r>
                      <m:r>
                        <a:rPr lang="en-US" sz="3000" b="1" i="1">
                          <a:solidFill>
                            <a:srgbClr val="0000FF"/>
                          </a:solidFill>
                          <a:latin typeface="Cambria Math"/>
                          <a:cs typeface="Times New Roman" panose="02020603050405020304" pitchFamily="18" charset="0"/>
                        </a:rPr>
                        <m:t>=</m:t>
                      </m:r>
                      <m:sSub>
                        <m:sSubPr>
                          <m:ctrlPr>
                            <a:rPr lang="en-US" sz="3000" b="1" i="1">
                              <a:solidFill>
                                <a:srgbClr val="0000FF"/>
                              </a:solidFill>
                              <a:latin typeface="Cambria Math"/>
                              <a:cs typeface="Times New Roman" panose="02020603050405020304" pitchFamily="18" charset="0"/>
                            </a:rPr>
                          </m:ctrlPr>
                        </m:sSubPr>
                        <m:e>
                          <m:r>
                            <a:rPr lang="en-US" sz="3000" b="1" i="1">
                              <a:solidFill>
                                <a:srgbClr val="0000FF"/>
                              </a:solidFill>
                              <a:latin typeface="Cambria Math"/>
                              <a:cs typeface="Times New Roman" panose="02020603050405020304" pitchFamily="18" charset="0"/>
                            </a:rPr>
                            <m:t>𝒄</m:t>
                          </m:r>
                        </m:e>
                        <m:sub>
                          <m:r>
                            <a:rPr lang="en-US" sz="3000" b="1" i="1">
                              <a:solidFill>
                                <a:srgbClr val="0000FF"/>
                              </a:solidFill>
                              <a:latin typeface="Cambria Math"/>
                              <a:cs typeface="Times New Roman" panose="02020603050405020304" pitchFamily="18" charset="0"/>
                            </a:rPr>
                            <m:t>𝟏</m:t>
                          </m:r>
                        </m:sub>
                      </m:sSub>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a:solidFill>
                                <a:srgbClr val="FF0066"/>
                              </a:solidFill>
                              <a:latin typeface="Cambria Math"/>
                              <a:cs typeface="Times New Roman" panose="02020603050405020304" pitchFamily="18" charset="0"/>
                            </a:rPr>
                            <m:t>𝒆</m:t>
                          </m:r>
                        </m:e>
                        <m:sup>
                          <m:r>
                            <a:rPr lang="en-US" altLang="zh-TW" sz="3000" b="0" i="1" dirty="0" smtClean="0">
                              <a:solidFill>
                                <a:srgbClr val="FF0066"/>
                              </a:solidFill>
                              <a:latin typeface="Cambria Math"/>
                              <a:cs typeface="Times New Roman" panose="02020603050405020304" pitchFamily="18" charset="0"/>
                            </a:rPr>
                            <m:t>2</m:t>
                          </m:r>
                          <m:r>
                            <a:rPr lang="en-US" altLang="zh-TW" sz="3000" b="1" i="1" dirty="0">
                              <a:solidFill>
                                <a:srgbClr val="FF0066"/>
                              </a:solidFill>
                              <a:latin typeface="Cambria Math"/>
                              <a:cs typeface="Times New Roman" panose="02020603050405020304" pitchFamily="18" charset="0"/>
                            </a:rPr>
                            <m:t>𝒙</m:t>
                          </m:r>
                        </m:sup>
                      </m:sSup>
                      <m:r>
                        <a:rPr lang="en-US" sz="3000" b="1" i="1">
                          <a:solidFill>
                            <a:srgbClr val="0000FF"/>
                          </a:solidFill>
                          <a:latin typeface="Cambria Math"/>
                          <a:cs typeface="Times New Roman" panose="02020603050405020304" pitchFamily="18" charset="0"/>
                        </a:rPr>
                        <m:t>+</m:t>
                      </m:r>
                      <m:sSub>
                        <m:sSubPr>
                          <m:ctrlPr>
                            <a:rPr lang="en-US" sz="3000" b="1" i="1">
                              <a:solidFill>
                                <a:srgbClr val="0000FF"/>
                              </a:solidFill>
                              <a:latin typeface="Cambria Math"/>
                              <a:cs typeface="Times New Roman" panose="02020603050405020304" pitchFamily="18" charset="0"/>
                            </a:rPr>
                          </m:ctrlPr>
                        </m:sSubPr>
                        <m:e>
                          <m:r>
                            <a:rPr lang="en-US" sz="3000" b="1" i="1">
                              <a:solidFill>
                                <a:srgbClr val="0000FF"/>
                              </a:solidFill>
                              <a:latin typeface="Cambria Math"/>
                              <a:cs typeface="Times New Roman" panose="02020603050405020304" pitchFamily="18" charset="0"/>
                            </a:rPr>
                            <m:t>𝒄</m:t>
                          </m:r>
                        </m:e>
                        <m:sub>
                          <m:r>
                            <a:rPr lang="en-US" sz="3000" b="1" i="1">
                              <a:solidFill>
                                <a:srgbClr val="0000FF"/>
                              </a:solidFill>
                              <a:latin typeface="Cambria Math"/>
                              <a:cs typeface="Times New Roman" panose="02020603050405020304" pitchFamily="18" charset="0"/>
                            </a:rPr>
                            <m:t>𝟐</m:t>
                          </m:r>
                        </m:sub>
                      </m:sSub>
                      <m:sSup>
                        <m:sSupPr>
                          <m:ctrlPr>
                            <a:rPr lang="en-US" altLang="zh-TW" sz="3000" b="1" i="1" dirty="0">
                              <a:solidFill>
                                <a:srgbClr val="FF0066"/>
                              </a:solidFill>
                              <a:latin typeface="Cambria Math"/>
                              <a:cs typeface="Times New Roman" panose="02020603050405020304" pitchFamily="18" charset="0"/>
                            </a:rPr>
                          </m:ctrlPr>
                        </m:sSupPr>
                        <m:e>
                          <m:r>
                            <a:rPr lang="en-US" altLang="zh-TW" sz="3000" b="1" i="1" dirty="0" smtClean="0">
                              <a:solidFill>
                                <a:srgbClr val="FF0066"/>
                              </a:solidFill>
                              <a:latin typeface="Cambria Math"/>
                              <a:cs typeface="Times New Roman" panose="02020603050405020304" pitchFamily="18" charset="0"/>
                            </a:rPr>
                            <m:t>𝒙</m:t>
                          </m:r>
                          <m:r>
                            <a:rPr lang="en-US" altLang="zh-TW" sz="3000" b="1" i="1" dirty="0">
                              <a:solidFill>
                                <a:srgbClr val="FF0066"/>
                              </a:solidFill>
                              <a:latin typeface="Cambria Math"/>
                              <a:cs typeface="Times New Roman" panose="02020603050405020304" pitchFamily="18" charset="0"/>
                            </a:rPr>
                            <m:t>𝒆</m:t>
                          </m:r>
                        </m:e>
                        <m:sup>
                          <m:r>
                            <a:rPr lang="en-US" altLang="zh-TW" sz="3000" b="0" i="1" dirty="0" smtClean="0">
                              <a:solidFill>
                                <a:srgbClr val="FF0066"/>
                              </a:solidFill>
                              <a:latin typeface="Cambria Math"/>
                              <a:cs typeface="Times New Roman" panose="02020603050405020304" pitchFamily="18" charset="0"/>
                            </a:rPr>
                            <m:t>2</m:t>
                          </m:r>
                          <m:r>
                            <a:rPr lang="en-US" altLang="zh-TW" sz="3000" b="1" i="1" dirty="0">
                              <a:solidFill>
                                <a:srgbClr val="FF0066"/>
                              </a:solidFill>
                              <a:latin typeface="Cambria Math"/>
                              <a:cs typeface="Times New Roman" panose="02020603050405020304" pitchFamily="18" charset="0"/>
                            </a:rPr>
                            <m:t>𝒙</m:t>
                          </m:r>
                        </m:sup>
                      </m:sSup>
                    </m:oMath>
                  </m:oMathPara>
                </a14:m>
                <a:endParaRPr lang="en-US" altLang="zh-TW" sz="30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b="1" dirty="0">
                  <a:solidFill>
                    <a:srgbClr val="0000FF"/>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altLang="zh-TW" sz="2800" dirty="0">
                  <a:solidFill>
                    <a:srgbClr val="002060"/>
                  </a:solidFill>
                  <a:latin typeface="Times New Roman" panose="02020603050405020304" pitchFamily="18" charset="0"/>
                  <a:cs typeface="Times New Roman" panose="02020603050405020304" pitchFamily="18" charset="0"/>
                </a:endParaRPr>
              </a:p>
            </p:txBody>
          </p:sp>
        </mc:Choice>
        <mc:Fallback>
          <p:sp>
            <p:nvSpPr>
              <p:cNvPr id="5" name="Content Placeholder 4"/>
              <p:cNvSpPr>
                <a:spLocks noGrp="1" noRot="1" noChangeAspect="1" noMove="1" noResize="1" noEditPoints="1" noAdjustHandles="1" noChangeArrowheads="1" noChangeShapeType="1" noTextEdit="1"/>
              </p:cNvSpPr>
              <p:nvPr>
                <p:ph sz="quarter" idx="1"/>
              </p:nvPr>
            </p:nvSpPr>
            <p:spPr>
              <a:xfrm>
                <a:off x="186690" y="1667535"/>
                <a:ext cx="10469880" cy="5510632"/>
              </a:xfrm>
              <a:blipFill rotWithShape="1">
                <a:blip r:embed="rId3"/>
                <a:stretch>
                  <a:fillRect l="-1223" r="-1223"/>
                </a:stretch>
              </a:blipFill>
            </p:spPr>
            <p:txBody>
              <a:bodyPr/>
              <a:lstStyle/>
              <a:p>
                <a:r>
                  <a:rPr lang="en-US">
                    <a:noFill/>
                  </a:rPr>
                  <a:t> </a:t>
                </a:r>
              </a:p>
            </p:txBody>
          </p:sp>
        </mc:Fallback>
      </mc:AlternateContent>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9</a:t>
            </a:fld>
            <a:endParaRPr lang="en-US" dirty="0">
              <a:solidFill>
                <a:srgbClr val="002060"/>
              </a:solidFill>
            </a:endParaRPr>
          </a:p>
        </p:txBody>
      </p:sp>
      <p:sp>
        <p:nvSpPr>
          <p:cNvPr id="16" name="Footer Placeholder 5"/>
          <p:cNvSpPr>
            <a:spLocks noGrp="1"/>
          </p:cNvSpPr>
          <p:nvPr>
            <p:ph type="ftr" sz="quarter" idx="11"/>
          </p:nvPr>
        </p:nvSpPr>
        <p:spPr>
          <a:xfrm>
            <a:off x="102870" y="7293822"/>
            <a:ext cx="10119360" cy="413808"/>
          </a:xfrm>
        </p:spPr>
        <p:txBody>
          <a:bodyPr/>
          <a:lstStyle/>
          <a:p>
            <a:pPr algn="l"/>
            <a:r>
              <a:rPr lang="en-US" sz="1400" b="1" dirty="0" smtClean="0">
                <a:solidFill>
                  <a:srgbClr val="CC0066"/>
                </a:solidFill>
                <a:latin typeface="+mj-lt"/>
              </a:rPr>
              <a:t> Faculty of Engineering – Differential Equations – Lecture </a:t>
            </a:r>
            <a:r>
              <a:rPr lang="en-US" sz="1400" b="1" dirty="0" smtClean="0">
                <a:solidFill>
                  <a:srgbClr val="CC0066"/>
                </a:solidFill>
                <a:latin typeface="+mj-lt"/>
              </a:rPr>
              <a:t>6 </a:t>
            </a:r>
            <a:r>
              <a:rPr lang="en-US" sz="1400" b="1" dirty="0" smtClean="0">
                <a:solidFill>
                  <a:srgbClr val="CC0066"/>
                </a:solidFill>
                <a:latin typeface="+mj-lt"/>
              </a:rPr>
              <a:t>– </a:t>
            </a:r>
            <a:r>
              <a:rPr lang="en-US" sz="1400" b="1" dirty="0" smtClean="0">
                <a:solidFill>
                  <a:srgbClr val="CC0066"/>
                </a:solidFill>
                <a:latin typeface="+mj-lt"/>
              </a:rPr>
              <a:t>Solution of Second </a:t>
            </a:r>
            <a:r>
              <a:rPr lang="en-US" sz="1400" b="1" dirty="0" smtClean="0">
                <a:solidFill>
                  <a:srgbClr val="CC0066"/>
                </a:solidFill>
                <a:latin typeface="+mj-lt"/>
              </a:rPr>
              <a:t>Order Homogeneous </a:t>
            </a:r>
            <a:r>
              <a:rPr lang="en-US" sz="1400" b="1" dirty="0" smtClean="0">
                <a:solidFill>
                  <a:srgbClr val="CC0066"/>
                </a:solidFill>
                <a:latin typeface="+mj-lt"/>
              </a:rPr>
              <a:t>ODE </a:t>
            </a:r>
            <a:endParaRPr lang="en-US" sz="1400" b="1" dirty="0">
              <a:solidFill>
                <a:srgbClr val="CC0066"/>
              </a:solidFill>
              <a:latin typeface="+mj-lt"/>
            </a:endParaRPr>
          </a:p>
        </p:txBody>
      </p:sp>
    </p:spTree>
    <p:extLst>
      <p:ext uri="{BB962C8B-B14F-4D97-AF65-F5344CB8AC3E}">
        <p14:creationId xmlns:p14="http://schemas.microsoft.com/office/powerpoint/2010/main" val="214156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16"/>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4311</TotalTime>
  <Words>2665</Words>
  <Application>Microsoft Office PowerPoint</Application>
  <PresentationFormat>Custom</PresentationFormat>
  <Paragraphs>181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Lecture 6 Solution of Second Order Differential Equations Homogeneous Differential Equations fall semester </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lpstr>2nd Order Linear Homogenous ODE</vt:lpstr>
    </vt:vector>
  </TitlesOfParts>
  <Company>University of Notre Dame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Diogo Bolster</dc:creator>
  <cp:lastModifiedBy>DR.Ahmed Saker 2o1O</cp:lastModifiedBy>
  <cp:revision>369</cp:revision>
  <dcterms:created xsi:type="dcterms:W3CDTF">2017-01-16T20:27:33Z</dcterms:created>
  <dcterms:modified xsi:type="dcterms:W3CDTF">2018-11-25T00:19:15Z</dcterms:modified>
</cp:coreProperties>
</file>