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7" r:id="rId1"/>
  </p:sldMasterIdLst>
  <p:notesMasterIdLst>
    <p:notesMasterId r:id="rId19"/>
  </p:notesMasterIdLst>
  <p:sldIdLst>
    <p:sldId id="256" r:id="rId2"/>
    <p:sldId id="262" r:id="rId3"/>
    <p:sldId id="263" r:id="rId4"/>
    <p:sldId id="264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82" r:id="rId13"/>
    <p:sldId id="279" r:id="rId14"/>
    <p:sldId id="281" r:id="rId15"/>
    <p:sldId id="283" r:id="rId16"/>
    <p:sldId id="278" r:id="rId17"/>
    <p:sldId id="280" r:id="rId18"/>
  </p:sldIdLst>
  <p:sldSz cx="109728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0066"/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84" autoAdjust="0"/>
  </p:normalViewPr>
  <p:slideViewPr>
    <p:cSldViewPr snapToGrid="0" snapToObjects="1">
      <p:cViewPr varScale="1">
        <p:scale>
          <a:sx n="72" d="100"/>
          <a:sy n="72" d="100"/>
        </p:scale>
        <p:origin x="-1416" y="-96"/>
      </p:cViewPr>
      <p:guideLst>
        <p:guide orient="horz" pos="2448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0548-F036-4068-9273-1FA2875DB50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685800"/>
            <a:ext cx="4841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FA95A-5437-4AB8-8044-C36AA0234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60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3454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284988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45920" y="3195320"/>
            <a:ext cx="7680960" cy="198628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11/24/2018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86539" y="2742794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22960" y="431800"/>
            <a:ext cx="9326880" cy="198628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8412480" y="0"/>
            <a:ext cx="256032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5034381" y="3715207"/>
            <a:ext cx="707806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207654" y="3315865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8321041" y="3422951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99094" y="3411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45440"/>
            <a:ext cx="7863840" cy="65975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9680" y="345443"/>
            <a:ext cx="1737360" cy="663172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34026" y="1163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62102" y="1730654"/>
            <a:ext cx="10204704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2159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82881" y="2590800"/>
            <a:ext cx="10599725" cy="3454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6539" y="161332"/>
            <a:ext cx="10599725" cy="242498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2112" y="3108960"/>
            <a:ext cx="7776209" cy="1896322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82881" y="2763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604520"/>
            <a:ext cx="9326880" cy="17272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9440" y="7264603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5475698" y="1785740"/>
            <a:ext cx="10705" cy="546216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62102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760720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5486400" y="2493645"/>
            <a:ext cx="0" cy="474634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0972800" cy="1640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82881" y="1554480"/>
            <a:ext cx="10599725" cy="10363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109" y="7243877"/>
            <a:ext cx="10599725" cy="35234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4848226" cy="83070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749597" y="1727200"/>
            <a:ext cx="4850130" cy="82905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" y="7264603"/>
            <a:ext cx="4297680" cy="4145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82881" y="1450848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62102" y="2800901"/>
            <a:ext cx="4849978" cy="432752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5760720" y="2800901"/>
            <a:ext cx="4846320" cy="433181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212080" y="1181407"/>
            <a:ext cx="548640" cy="500168"/>
          </a:xfrm>
        </p:spPr>
        <p:txBody>
          <a:bodyPr/>
          <a:lstStyle>
            <a:lvl1pPr algn="ctr">
              <a:defRPr/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12080" y="117415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82881" y="179629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120640" y="7167880"/>
            <a:ext cx="731520" cy="50016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82881" y="172720"/>
            <a:ext cx="10599725" cy="34544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3472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6320"/>
            <a:ext cx="2834640" cy="112268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245362"/>
            <a:ext cx="2834640" cy="4697625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749040" y="777240"/>
            <a:ext cx="6766560" cy="61315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059936" cy="414528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82881" y="172720"/>
            <a:ext cx="10599725" cy="34198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0" y="5699760"/>
            <a:ext cx="7040880" cy="138176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450" y="690880"/>
            <a:ext cx="7040880" cy="483616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22680"/>
            <a:ext cx="2926080" cy="595884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5783" y="7258982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301338" cy="41452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2"/>
            <a:ext cx="10972800" cy="157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949440" y="7258982"/>
            <a:ext cx="3653942" cy="414528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B5EB318-0218-7040-9152-9F98C24A2F5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5760" y="7265628"/>
            <a:ext cx="4297680" cy="414528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82881" y="1446975"/>
            <a:ext cx="105997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212080" y="1178866"/>
            <a:ext cx="548640" cy="50016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10241280" cy="52126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10" y="2900976"/>
            <a:ext cx="10595610" cy="1929341"/>
          </a:xfrm>
        </p:spPr>
        <p:txBody>
          <a:bodyPr anchor="t">
            <a:normAutofit fontScale="90000"/>
          </a:bodyPr>
          <a:lstStyle/>
          <a:p>
            <a:pPr>
              <a:spcBef>
                <a:spcPts val="1200"/>
              </a:spcBef>
            </a:pPr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Lecture 5</a:t>
            </a:r>
            <a:b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</a:br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Second Order Differential Equations</a:t>
            </a:r>
            <a:b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Homogeneous Differential Equations</a:t>
            </a:r>
            <a:r>
              <a:rPr lang="en-US" sz="4400" b="1" dirty="0" smtClean="0">
                <a:latin typeface="Agency FB" panose="020B0503020202020204" pitchFamily="34" charset="0"/>
              </a:rPr>
              <a:t/>
            </a:r>
            <a:br>
              <a:rPr lang="en-US" sz="4400" b="1" dirty="0" smtClean="0">
                <a:latin typeface="Agency FB" panose="020B0503020202020204" pitchFamily="34" charset="0"/>
              </a:rPr>
            </a:br>
            <a:r>
              <a:rPr lang="en-US" sz="3100" b="1" dirty="0" smtClean="0">
                <a:solidFill>
                  <a:schemeClr val="accent6">
                    <a:lumMod val="75000"/>
                  </a:schemeClr>
                </a:solidFill>
                <a:latin typeface="Agency FB" panose="020B0503020202020204" pitchFamily="34" charset="0"/>
              </a:rPr>
              <a:t>fall semester </a:t>
            </a:r>
            <a:endParaRPr lang="en-US" sz="4400" b="1" dirty="0">
              <a:solidFill>
                <a:schemeClr val="accent6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94310" y="354882"/>
            <a:ext cx="10595610" cy="193797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lgerian" panose="04020705040A02060702" pitchFamily="82" charset="0"/>
              </a:rPr>
              <a:t>Differential Equations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9550" y="6126479"/>
            <a:ext cx="10595610" cy="1101851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Instructor: A. S. </a:t>
            </a: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Brwa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/ MSc. In Structural Engineering</a:t>
            </a:r>
          </a:p>
          <a:p>
            <a:pPr algn="l" defTabSz="914400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College of Engineering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/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Ishik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University 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5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r>
                        <a:rPr lang="en-US" altLang="zh-TW" sz="2800" b="0" i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Notice that it is an </a:t>
                </a:r>
                <a:r>
                  <a:rPr lang="en-US" sz="28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algebraic equation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that is obtained from the </a:t>
                </a:r>
                <a:r>
                  <a:rPr lang="en-US" sz="2800" dirty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differential equation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replacing </a:t>
                </a:r>
                <a14:m>
                  <m:oMath xmlns:m="http://schemas.openxmlformats.org/officeDocument/2006/math"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′′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</a:t>
                </a:r>
                <a14:m>
                  <m:oMath xmlns:m="http://schemas.openxmlformats.org/officeDocument/2006/math"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</a:t>
                </a:r>
                <a:r>
                  <a:rPr lang="en-US" sz="2800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Sometimes the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roots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auxiliary equation can be found by </a:t>
                </a:r>
                <a:r>
                  <a:rPr lang="en-US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factoring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In other cases they are found by using the </a:t>
                </a:r>
                <a:r>
                  <a:rPr lang="en-US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quadratic formula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𝒓</m:t>
                      </m:r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𝒃</m:t>
                          </m:r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TW" sz="28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8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en-US" altLang="zh-TW" sz="28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𝒂𝒄</m:t>
                              </m:r>
                            </m:e>
                          </m:rad>
                        </m:num>
                        <m:den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223" r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10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945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r>
                        <a:rPr lang="en-US" altLang="zh-TW" sz="2800" b="0" i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𝒓</m:t>
                      </m:r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𝒃</m:t>
                          </m:r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TW" sz="28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8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en-US" altLang="zh-TW" sz="28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𝒂𝒄</m:t>
                              </m:r>
                            </m:e>
                          </m:rad>
                        </m:num>
                        <m:den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distinguish </a:t>
                </a:r>
                <a:r>
                  <a:rPr lang="en-US" sz="2400" b="1" dirty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three cases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according to the sign of the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discriminant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𝒃</m:t>
                        </m:r>
                      </m:e>
                      <m:sup>
                        <m:r>
                          <a:rPr lang="en-US" altLang="zh-TW" sz="2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TW" sz="26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TW" sz="26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altLang="zh-TW" sz="26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𝒂𝒄</m:t>
                    </m:r>
                  </m:oMath>
                </a14:m>
                <a:endParaRPr lang="en-US" altLang="zh-TW" sz="26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Case 1: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𝒃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𝒂𝒄</m:t>
                    </m:r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solidFill>
                      <a:srgbClr val="FF0066"/>
                    </a:solidFill>
                  </a:rPr>
                  <a:t>There are two distinct real roots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800" b="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TW" sz="2800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TW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Case </a:t>
                </a:r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𝒃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𝒂𝒄</m:t>
                    </m:r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solidFill>
                      <a:srgbClr val="FF0066"/>
                    </a:solidFill>
                  </a:rPr>
                  <a:t>There is one repeated real root r</a:t>
                </a:r>
                <a:endParaRPr lang="en-US" altLang="zh-TW" sz="2800" b="1" dirty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TW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Case </a:t>
                </a:r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𝒃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𝒂𝒄</m:t>
                    </m:r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solidFill>
                      <a:srgbClr val="FF0066"/>
                    </a:solidFill>
                  </a:rPr>
                  <a:t>There are two complex conjugate roots </a:t>
                </a:r>
                <a:endParaRPr lang="en-US" altLang="zh-TW" sz="2800" b="1" dirty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altLang="zh-TW" sz="2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altLang="zh-TW" sz="26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11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816625" y="6621576"/>
                <a:ext cx="21336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66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sz="2800" b="0" i="1" smtClean="0">
                          <a:solidFill>
                            <a:srgbClr val="FF0066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0066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sz="2800" b="0" i="1" smtClean="0">
                          <a:solidFill>
                            <a:srgbClr val="FF0066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en-US" sz="2800" b="0" i="1" smtClean="0">
                          <a:solidFill>
                            <a:srgbClr val="FF0066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2800" b="0" i="1" smtClean="0">
                          <a:solidFill>
                            <a:srgbClr val="FF0066"/>
                          </a:solidFill>
                          <a:latin typeface="Cambria Math"/>
                          <a:ea typeface="Cambria Math"/>
                        </a:rPr>
                        <m:t>𝑖</m:t>
                      </m:r>
                    </m:oMath>
                  </m:oMathPara>
                </a14:m>
                <a:endParaRPr lang="en-US" sz="2800" dirty="0">
                  <a:solidFill>
                    <a:srgbClr val="FF0066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6625" y="6621576"/>
                <a:ext cx="213360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448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 lnSpcReduction="10000"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TW" sz="2800" b="1" dirty="0" smtClean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Case 1: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b="1" i="1">
                            <a:solidFill>
                              <a:srgbClr val="FF33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FF33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𝒃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FF33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FF33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TW" sz="2800" b="1" i="1">
                        <a:solidFill>
                          <a:srgbClr val="FF33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altLang="zh-TW" sz="2800" b="1" i="1">
                        <a:solidFill>
                          <a:srgbClr val="FF33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𝒂𝒄</m:t>
                    </m:r>
                    <m:r>
                      <a:rPr lang="en-US" altLang="zh-TW" sz="2800" b="1" i="1" smtClean="0">
                        <a:solidFill>
                          <a:srgbClr val="FF33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TW" sz="2800" b="1" i="1" smtClean="0">
                        <a:solidFill>
                          <a:srgbClr val="FF33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US" altLang="zh-TW" sz="2800" b="1" dirty="0" smtClean="0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this case the roots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auxiliary equation are </a:t>
                </a:r>
                <a:r>
                  <a:rPr lang="en-US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real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distinct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altLang="zh-TW" sz="2800" i="1" dirty="0" smtClean="0">
                                <a:solidFill>
                                  <a:srgbClr val="FF0066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800" b="0" i="1" dirty="0" smtClean="0">
                                <a:solidFill>
                                  <a:srgbClr val="FF0066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TW" sz="2800" b="0" i="1" dirty="0" smtClean="0">
                                <a:solidFill>
                                  <a:srgbClr val="FF0066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altLang="zh-TW" sz="2800" i="1" dirty="0">
                                <a:solidFill>
                                  <a:srgbClr val="FF0066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800" i="1" dirty="0">
                                <a:solidFill>
                                  <a:srgbClr val="FF0066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TW" sz="2800" b="0" i="1" dirty="0" smtClean="0">
                                <a:solidFill>
                                  <a:srgbClr val="FF0066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two linearly independent solutions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below DE . </a:t>
                </a:r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𝑪𝒚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roots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auxiliary equation </a:t>
                </a:r>
                <a14:m>
                  <m:oMath xmlns:m="http://schemas.openxmlformats.org/officeDocument/2006/math"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𝑨</m:t>
                    </m:r>
                    <m:sSup>
                      <m:sSup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𝑩</m:t>
                    </m:r>
                    <m:r>
                      <a:rPr lang="en-US" altLang="zh-TW" sz="2800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𝑪</m:t>
                    </m:r>
                    <m:r>
                      <a:rPr lang="en-US" altLang="zh-TW" sz="280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:r>
                  <a:rPr lang="en-US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real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unequal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then the general solution of </a:t>
                </a:r>
                <a14:m>
                  <m:oMath xmlns:m="http://schemas.openxmlformats.org/officeDocument/2006/math"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𝑨</m:t>
                    </m:r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𝑩</m:t>
                    </m:r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𝑪𝒚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4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sz="34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3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n-US" altLang="zh-TW" sz="34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4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sSub>
                            <m:sSubPr>
                              <m:ctrlPr>
                                <a:rPr lang="en-US" altLang="zh-TW" sz="34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34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altLang="zh-TW" sz="34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altLang="zh-TW" sz="34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  <m:r>
                        <a:rPr lang="en-US" sz="34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3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n-US" altLang="zh-TW" sz="34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4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sSub>
                            <m:sSubPr>
                              <m:ctrlPr>
                                <a:rPr lang="en-US" altLang="zh-TW" sz="34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34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altLang="zh-TW" sz="34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altLang="zh-TW" sz="34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n-US" altLang="zh-TW" sz="34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223" r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133136" y="1788587"/>
                <a:ext cx="2221377" cy="5232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CC3300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b="1" i="1" dirty="0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1" i="1" dirty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𝒓</m:t>
                        </m:r>
                      </m:e>
                      <m:sub>
                        <m:r>
                          <a:rPr lang="en-US" altLang="zh-TW" sz="2800" b="1" i="1" dirty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unequal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b="1" i="1" dirty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1" i="1" dirty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𝒓</m:t>
                        </m:r>
                      </m:e>
                      <m:sub>
                        <m:r>
                          <a:rPr lang="en-US" altLang="zh-TW" sz="2800" b="1" i="1" dirty="0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en-US" sz="2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3136" y="1788587"/>
                <a:ext cx="2221377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0227" b="-29545"/>
                </a:stretch>
              </a:blipFill>
              <a:ln>
                <a:solidFill>
                  <a:srgbClr val="CC33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699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 – 1: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Solve the equation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𝟔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US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The auxiliary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6=0</m:t>
                      </m:r>
                    </m:oMath>
                    <m:oMath xmlns:m="http://schemas.openxmlformats.org/officeDocument/2006/math">
                      <m:d>
                        <m:d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+3</m:t>
                          </m:r>
                        </m:e>
                      </m:d>
                      <m:d>
                        <m:d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−2</m:t>
                          </m:r>
                        </m:e>
                      </m:d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+3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→  </m:t>
                      </m:r>
                      <m:r>
                        <a:rPr lang="en-US" altLang="zh-TW" sz="2800" b="0" i="1" smtClean="0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0" i="1" smtClean="0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=−3</m:t>
                      </m:r>
                      <m:r>
                        <a:rPr lang="en-US" altLang="zh-TW" sz="2800" b="0" i="0" smtClean="0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altLang="zh-TW" sz="2800" b="0" i="0" dirty="0" smtClean="0">
                  <a:solidFill>
                    <a:srgbClr val="0000FF"/>
                  </a:solidFill>
                  <a:latin typeface="Cambria Math"/>
                  <a:ea typeface="Cambria Math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−2=0→  </m:t>
                      </m:r>
                      <m:r>
                        <a:rPr lang="en-US" altLang="zh-TW" sz="2800" b="0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0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=2</m:t>
                      </m:r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TW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  <m:r>
                        <a:rPr lang="en-US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TW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𝟑</m:t>
                          </m:r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n-US" altLang="zh-TW" sz="3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19830" y="5546951"/>
            <a:ext cx="28510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2700" algn="just"/>
            <a:r>
              <a:rPr lang="en-US" sz="20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could verify that this is indeed a solution by differentiating and substituting into the differential equation.</a:t>
            </a:r>
            <a:endParaRPr lang="en-US" altLang="zh-TW" sz="2000" b="1" dirty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690" y="6100949"/>
            <a:ext cx="2769704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C33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Solution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88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 – 2: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Solve the equation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𝟓</m:t>
                    </m:r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𝟔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The auxiliary equation is </a:t>
                </a:r>
                <a:endParaRPr lang="en-US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+3</m:t>
                          </m:r>
                        </m:e>
                      </m:d>
                      <m:d>
                        <m:d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e>
                      </m:d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+3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→  </m:t>
                      </m:r>
                      <m:r>
                        <a:rPr lang="en-US" altLang="zh-TW" sz="2800" i="1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i="1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=−3</m:t>
                      </m:r>
                      <m:r>
                        <a:rPr lang="en-US" altLang="zh-TW" sz="2800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   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Cambria Math"/>
                  <a:ea typeface="Cambria Math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+2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→  </m:t>
                      </m:r>
                      <m:r>
                        <a:rPr lang="en-US" altLang="zh-TW" sz="2800" i="1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i="1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=−2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TW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  <m:r>
                        <a:rPr lang="en-US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𝟑</m:t>
                          </m:r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n-US" altLang="zh-TW" sz="3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2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altLang="zh-TW" sz="24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873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 – 3: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Solve the equation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𝟓</m:t>
                    </m:r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The auxiliary equation is </a:t>
                </a:r>
                <a:endParaRPr lang="en-US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+4</m:t>
                          </m:r>
                        </m:e>
                      </m:d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altLang="zh-TW" sz="2800" i="1" dirty="0" smtClean="0">
                  <a:solidFill>
                    <a:srgbClr val="0000FF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 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→  </m:t>
                      </m:r>
                      <m:r>
                        <a:rPr lang="en-US" altLang="zh-TW" sz="2800" i="1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i="1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0" smtClean="0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−1</m:t>
                      </m:r>
                    </m:oMath>
                  </m:oMathPara>
                </a14:m>
                <a:endParaRPr lang="en-US" altLang="zh-TW" sz="2800" dirty="0" smtClean="0">
                  <a:solidFill>
                    <a:srgbClr val="CC3300"/>
                  </a:solidFill>
                  <a:latin typeface="Cambria Math"/>
                  <a:ea typeface="Cambria Math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+4=0  →  </m:t>
                      </m:r>
                      <m:r>
                        <a:rPr lang="en-US" altLang="zh-TW" sz="2800" i="1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i="1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=−4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TW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  <m:r>
                        <a:rPr lang="en-US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TW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𝟒</m:t>
                          </m:r>
                          <m:r>
                            <a:rPr lang="en-US" altLang="zh-TW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n-US" altLang="zh-TW" sz="3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2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altLang="zh-TW" sz="24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059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 – 4: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Solve the equation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TW" sz="280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3</m:t>
                    </m:r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The auxiliary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</a:p>
              <a:p>
                <a:pPr marL="0" indent="12700" algn="just">
                  <a:lnSpc>
                    <a:spcPct val="110000"/>
                  </a:lnSpc>
                  <a:buNone/>
                </a:pPr>
                <a:endPara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en-US" altLang="zh-TW" sz="28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𝒓</m:t>
                          </m:r>
                        </m:e>
                        <m:sup>
                          <m:r>
                            <a:rPr lang="en-US" altLang="zh-TW" sz="28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𝒓</m:t>
                      </m:r>
                      <m:r>
                        <a:rPr lang="en-US" altLang="zh-TW" sz="28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28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altLang="zh-TW" sz="2800" b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i="1" dirty="0" smtClean="0">
                  <a:solidFill>
                    <a:srgbClr val="0000FF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𝒓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𝒃</m:t>
                          </m:r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TW" sz="28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8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en-US" altLang="zh-TW" sz="28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𝒂𝒄</m:t>
                              </m:r>
                            </m:e>
                          </m:rad>
                        </m:num>
                        <m:den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n-US" altLang="zh-TW" sz="2800" b="1" i="1" dirty="0" smtClean="0">
                  <a:solidFill>
                    <a:srgbClr val="0000FF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𝒓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TW" sz="28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8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e>
                                <m:sup>
                                  <m:r>
                                    <a:rPr lang="en-US" altLang="zh-TW" sz="28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)(−</m:t>
                              </m:r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TW" sz="28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819733" y="5934156"/>
                <a:ext cx="1850315" cy="10635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1270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0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𝒓</m:t>
                      </m:r>
                      <m:r>
                        <a:rPr lang="en-US" altLang="zh-TW" sz="20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0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20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TW" sz="20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altLang="zh-TW" sz="2000" b="1" i="1">
                                  <a:solidFill>
                                    <a:srgbClr val="CC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TW" sz="2000" b="1" i="1">
                                  <a:solidFill>
                                    <a:srgbClr val="CC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𝟏𝟑</m:t>
                              </m:r>
                            </m:e>
                          </m:rad>
                        </m:num>
                        <m:den>
                          <m:r>
                            <a:rPr lang="en-US" altLang="zh-TW" sz="20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US" altLang="zh-TW" sz="2000" b="1" dirty="0">
                  <a:solidFill>
                    <a:srgbClr val="CC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9733" y="5934156"/>
                <a:ext cx="1850315" cy="106356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349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 – 4: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Solve the equation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zh-TW" sz="2800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3</m:t>
                    </m:r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The auxiliary equation is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𝒓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800" b="1" i="1" smtClean="0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TW" sz="2800" b="1" i="1" smtClean="0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TW" sz="28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altLang="zh-TW" sz="2800" b="1" i="1">
                                  <a:solidFill>
                                    <a:srgbClr val="CC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TW" sz="2800" b="1" i="1" smtClean="0">
                                  <a:solidFill>
                                    <a:srgbClr val="CC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𝟏𝟑</m:t>
                              </m:r>
                            </m:e>
                          </m:rad>
                        </m:num>
                        <m:den>
                          <m:r>
                            <a:rPr lang="en-US" altLang="zh-TW" sz="2800" b="1" i="1" smtClean="0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400" dirty="0"/>
                  <a:t>Since the roots are real and distinct, the general solution is </a:t>
                </a:r>
                <a:endParaRPr lang="en-US" sz="2400" dirty="0" smtClean="0"/>
              </a:p>
              <a:p>
                <a:pPr marL="0" indent="12700" algn="just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sz="40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40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40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n-US" altLang="zh-TW" sz="40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40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en-US" altLang="zh-TW" sz="4000" b="1" i="1" dirty="0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TW" sz="4000" b="1" i="1" smtClean="0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TW" sz="4000" b="1" i="1" smtClean="0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TW" sz="4000" b="1" i="1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r>
                                    <a:rPr lang="en-US" altLang="zh-TW" sz="4000" b="1" i="1" smtClean="0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TW" sz="4000" b="1" i="1">
                                          <a:solidFill>
                                            <a:srgbClr val="CC3300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TW" sz="4000" b="1" i="1">
                                          <a:solidFill>
                                            <a:srgbClr val="CC3300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𝟏𝟑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en-US" altLang="zh-TW" sz="4000" b="1" i="1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𝟔</m:t>
                                  </m:r>
                                </m:den>
                              </m:f>
                            </m:e>
                          </m:d>
                          <m:r>
                            <a:rPr lang="en-US" altLang="zh-TW" sz="40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  <m:r>
                        <a:rPr lang="en-US" sz="40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0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40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n-US" altLang="zh-TW" sz="40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40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en-US" altLang="zh-TW" sz="4000" b="1" i="1" dirty="0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TW" sz="4000" b="1" i="1" smtClean="0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TW" sz="4000" b="1" i="1" smtClean="0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TW" sz="4000" b="1" i="1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r>
                                    <a:rPr lang="en-US" altLang="zh-TW" sz="4000" b="1" i="1" smtClean="0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TW" sz="4000" b="1" i="1">
                                          <a:solidFill>
                                            <a:srgbClr val="CC3300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TW" sz="4000" b="1" i="1">
                                          <a:solidFill>
                                            <a:srgbClr val="CC3300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𝟏𝟑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en-US" altLang="zh-TW" sz="4000" b="1" i="1">
                                      <a:solidFill>
                                        <a:srgbClr val="CC33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𝟔</m:t>
                                  </m:r>
                                </m:den>
                              </m:f>
                            </m:e>
                          </m:d>
                          <m:r>
                            <a:rPr lang="en-US" altLang="zh-TW" sz="40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n-US" altLang="zh-TW" sz="40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altLang="zh-TW" sz="24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08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Review of a Differential Equation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buNone/>
                </a:pPr>
                <a:r>
                  <a:rPr lang="en-US" altLang="zh-TW" sz="32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General and Standard Form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•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general form of a linear first-order ODE is </a:t>
                </a:r>
                <a:endParaRPr lang="en-US" altLang="zh-TW" sz="32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)</m:t>
                      </m:r>
                      <m:f>
                        <m:f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general form of a linear </a:t>
                </a: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second-order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ODE is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32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d>
                        <m:dPr>
                          <m:ctrlPr>
                            <a:rPr lang="en-US" altLang="zh-TW" sz="3200" b="1" i="1" smtClean="0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f>
                        <m:f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f>
                        <m:f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TW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zh-TW" altLang="en-US" sz="3000" dirty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𝑔 </a:t>
                </a:r>
                <a:r>
                  <a:rPr lang="en-US" altLang="zh-TW" sz="3000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zh-TW" altLang="en-US" sz="3000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𝑥</a:t>
                </a:r>
                <a:r>
                  <a:rPr lang="en-US" altLang="zh-TW" sz="3000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zh-TW" altLang="en-US" sz="3000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3000" dirty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it is called a </a:t>
                </a:r>
                <a:r>
                  <a:rPr lang="en-US" altLang="zh-TW" sz="30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Homogenous Equation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endParaRPr lang="en-US" altLang="zh-TW" sz="30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339" t="-15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521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 smtClean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general form of </a:t>
                </a: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Homogenous </a:t>
                </a: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linear second-order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ODE is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32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d>
                        <m:dPr>
                          <m:ctrlPr>
                            <a:rPr lang="en-US" altLang="zh-TW" sz="3200" b="1" i="1" smtClean="0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f>
                        <m:f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f>
                        <m:f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Trivial </a:t>
                </a:r>
                <a:r>
                  <a:rPr lang="en-US" sz="28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homogeneous equation above, note that the function y(t) = 0 always satisfies the given equation, regardless what p(t) and q(t) are. This constant zero solution is called the trivial solution of such an equation. </a:t>
                </a:r>
                <a:endParaRPr lang="en-US" altLang="zh-TW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237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general form of </a:t>
                </a: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Homogenous </a:t>
                </a: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linear second-order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ODE is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32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d>
                        <m:dPr>
                          <m:ctrlPr>
                            <a:rPr lang="en-US" altLang="zh-TW" sz="3200" b="1" i="1" smtClean="0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f>
                        <m:f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f>
                        <m:f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CC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Now, we can change the above complex functions in terms of x to simple constants, and rewrite the above form </a:t>
                </a:r>
              </a:p>
              <a:p>
                <a:pPr marL="0" indent="12700" algn="just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sSup>
                        <m:sSupPr>
                          <m:ctrlP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3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542" y="6758609"/>
            <a:ext cx="8680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The solution of all homogenous equations is always zero</a:t>
            </a:r>
            <a:endParaRPr lang="en-US" sz="20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56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smtClean="0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CC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Where, A, B, and C are constant, but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dirty="0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A</m:t>
                    </m:r>
                    <m:r>
                      <a:rPr lang="en-US" sz="2800" b="0" i="1" dirty="0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≠0</m:t>
                    </m:r>
                  </m:oMath>
                </a14:m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never  </a:t>
                </a:r>
              </a:p>
              <a:p>
                <a:pPr marL="0" indent="12700" algn="just">
                  <a:buNone/>
                </a:pP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Therefore, we can have particular solution for the 2</a:t>
                </a:r>
                <a:r>
                  <a:rPr lang="en-US" sz="2800" baseline="30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nd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order linear ODE</a:t>
                </a:r>
              </a:p>
              <a:p>
                <a:pPr marL="0" indent="12700" algn="just">
                  <a:buNone/>
                </a:pPr>
                <a:endPara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b="1" dirty="0" smtClean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Theorem: </a:t>
                </a:r>
                <a:r>
                  <a:rPr lang="en-US" sz="28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/>
                  <a:t>are both solutions of the </a:t>
                </a:r>
                <a:r>
                  <a:rPr lang="en-US" sz="2800" dirty="0" smtClean="0"/>
                  <a:t>2</a:t>
                </a:r>
                <a:r>
                  <a:rPr lang="en-US" sz="2800" baseline="30000" dirty="0" smtClean="0"/>
                  <a:t>nd</a:t>
                </a:r>
                <a:r>
                  <a:rPr lang="en-US" sz="2800" dirty="0" smtClean="0"/>
                  <a:t> order linear homogeneous equation </a:t>
                </a:r>
                <a:r>
                  <a:rPr lang="en-US" sz="2800" dirty="0"/>
                  <a:t>and </a:t>
                </a:r>
                <a:r>
                  <a:rPr lang="en-US" altLang="zh-TW" sz="2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TW" sz="2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/>
                  <a:t>are any constants, then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</a:t>
                </a:r>
                <a:r>
                  <a:rPr lang="en-US" sz="2800" b="1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linear combination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also a </a:t>
                </a:r>
                <a:r>
                  <a:rPr lang="en-US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</a:t>
                </a:r>
                <a:endParaRPr lang="en-US" altLang="zh-TW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2800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3"/>
                <a:stretch>
                  <a:fillRect l="-1164" r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552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b="1" dirty="0" smtClean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Proof: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solutions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DE,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have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bSup>
                        <m:sSubSupPr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bSup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sSubSup>
                        <m:sSubSup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bSup>
                        <m:sSubSup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bSup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sSubSup>
                        <m:sSubSup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sSub>
                        <m:sSub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sz="2800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Now, we knew that the above two linear equations are solutions of DE.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 if we multiply</a:t>
                </a:r>
                <a:r>
                  <a:rPr lang="en-US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two constants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TW" sz="2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respectively and combine them in one linear equation, will they still be a solution of DE ? </a:t>
                </a:r>
                <a:endParaRPr lang="en-US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𝑪𝒚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d>
                        <m:dPr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</m:sup>
                          </m:sSubSup>
                        </m:e>
                      </m:d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d>
                        <m:dPr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d>
                        <m:dPr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223" r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96901" y="3118440"/>
            <a:ext cx="792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466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buNone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 if we multiply</a:t>
                </a: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two constants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TW" sz="24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respectively and combine them in one linear equation, will they still be a solution of DE ? </a:t>
                </a:r>
                <a:endPara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𝑪𝒚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d>
                        <m:dPr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</m:sup>
                          </m:sSubSup>
                        </m:e>
                      </m:d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d>
                        <m:dPr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d>
                        <m:dPr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2800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TW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zh-TW" sz="2800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constants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d>
                        <m:d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</m:sup>
                          </m:sSubSup>
                        </m:e>
                      </m:d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d>
                        <m:d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d>
                        <m:d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𝑨</m:t>
                          </m:r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𝑩</m:t>
                          </m:r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𝑪</m:t>
                          </m:r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𝑨</m:t>
                          </m:r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𝑩</m:t>
                          </m:r>
                          <m:sSubSup>
                            <m:sSubSup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𝑪</m:t>
                          </m:r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n-US" altLang="zh-TW" sz="2800" dirty="0" smtClean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107" t="-885" r="-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985" t="40279" r="32925" b="49054"/>
          <a:stretch/>
        </p:blipFill>
        <p:spPr bwMode="auto">
          <a:xfrm>
            <a:off x="8799443" y="6131600"/>
            <a:ext cx="2046289" cy="76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00663" y="5747287"/>
            <a:ext cx="246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Previously proofed 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86690" y="6786774"/>
                <a:ext cx="5959186" cy="423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Therefore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sz="2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2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n-US" sz="2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2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2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TW" sz="20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also a solution of DE</a:t>
                </a:r>
                <a:endPara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90" y="6786774"/>
                <a:ext cx="5959186" cy="423065"/>
              </a:xfrm>
              <a:prstGeom prst="rect">
                <a:avLst/>
              </a:prstGeom>
              <a:blipFill rotWithShape="1">
                <a:blip r:embed="rId6"/>
                <a:stretch>
                  <a:fillRect l="-1126" t="-2857" b="-2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183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𝑪𝒚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altLang="zh-TW" sz="2800" i="1" dirty="0" smtClean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zh-TW" sz="2800" b="0" i="1" dirty="0" smtClean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TW" sz="2800" b="0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𝑟𝑥</m:t>
                        </m:r>
                      </m:sup>
                    </m:sSup>
                  </m:oMath>
                </a14:m>
                <a:endParaRPr lang="en-US" altLang="zh-TW" sz="2800" dirty="0" smtClean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10000"/>
                  </a:lnSpc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Where, r is constant </a:t>
                </a:r>
              </a:p>
              <a:p>
                <a:pPr marL="0" indent="12700" algn="just">
                  <a:lnSpc>
                    <a:spcPct val="110000"/>
                  </a:lnSpc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0" i="1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b="0" i="1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′=</m:t>
                      </m:r>
                      <m:r>
                        <a:rPr lang="en-US" altLang="zh-TW" sz="2800" b="0" i="1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</m:oMath>
                  </m:oMathPara>
                </a14:m>
                <a:endParaRPr lang="en-US" altLang="zh-TW" sz="2800" dirty="0" smtClean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b="0" i="1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b="0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</m:oMath>
                  </m:oMathPara>
                </a14:m>
                <a:endParaRPr lang="en-US" altLang="zh-TW" sz="2800" dirty="0" smtClean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we substitute these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expressions into the above DE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721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altLang="en-US" sz="3600" b="1" baseline="30000" dirty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 Order Linear Homogenous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sSup>
                        <m:sSup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𝑪𝒚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i="1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b="0" i="1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b="0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b="0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  <m:r>
                        <a:rPr lang="en-US" altLang="zh-TW" sz="2800" b="0" i="0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 ,   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  <m:r>
                        <a:rPr lang="en-US" altLang="zh-TW" sz="2800" b="0" i="1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 ,  </m:t>
                      </m:r>
                      <m:r>
                        <a:rPr lang="en-US" altLang="zh-TW" sz="2800" b="0" i="1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𝑎𝑛𝑑</m:t>
                      </m:r>
                      <m:r>
                        <a:rPr lang="en-US" altLang="zh-TW" sz="2800" b="0" i="1" dirty="0" smtClean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  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′′=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</m:oMath>
                  </m:oMathPara>
                </a14:m>
                <a:endParaRPr lang="en-US" altLang="zh-TW" sz="2800" dirty="0" smtClean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we substitute these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expressions into the above DE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𝑟𝑥</m:t>
                          </m:r>
                        </m:sup>
                      </m:sSup>
                      <m:d>
                        <m:dPr>
                          <m:ctrlPr>
                            <a:rPr lang="en-US" altLang="zh-TW" sz="280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𝑨</m:t>
                          </m:r>
                          <m:sSup>
                            <m:sSupPr>
                              <m:ctrlPr>
                                <a:rPr lang="en-US" altLang="zh-TW" sz="2800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𝑩</m:t>
                          </m:r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𝑪</m:t>
                          </m:r>
                        </m:e>
                      </m:d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28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order for last equation to be zero, either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𝑟𝑥</m:t>
                        </m:r>
                      </m:sup>
                    </m:sSup>
                  </m:oMath>
                </a14:m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TW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TW" sz="2800" i="1" dirty="0">
                                <a:solidFill>
                                  <a:srgbClr val="FF0066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2800" i="1" dirty="0">
                                <a:solidFill>
                                  <a:srgbClr val="FF0066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TW" sz="2800" i="1" dirty="0">
                                <a:solidFill>
                                  <a:srgbClr val="FF0066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𝑩</m:t>
                        </m:r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</m:d>
                  </m:oMath>
                </a14:m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8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should equal zero, but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TW" sz="2800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𝑟𝑥</m:t>
                        </m:r>
                      </m:sup>
                    </m:sSup>
                    <m:r>
                      <a:rPr lang="en-US" altLang="zh-TW" sz="2800" i="1" dirty="0" smtClean="0">
                        <a:solidFill>
                          <a:srgbClr val="FF0066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altLang="zh-TW" sz="2800" b="0" i="1" dirty="0" smtClean="0">
                        <a:solidFill>
                          <a:srgbClr val="FF0066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not be zero.  Therefore, 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TW" sz="2800" i="1" dirty="0">
                          <a:solidFill>
                            <a:srgbClr val="FF0066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𝑪</m:t>
                      </m:r>
                      <m:r>
                        <a:rPr lang="en-US" altLang="zh-TW" sz="2800" b="0" i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5 – Second Order Homogeneous DE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82426" y="6470281"/>
            <a:ext cx="2827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called a characteristic equation</a:t>
            </a:r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21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4019</TotalTime>
  <Words>2121</Words>
  <Application>Microsoft Office PowerPoint</Application>
  <PresentationFormat>Custom</PresentationFormat>
  <Paragraphs>171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Lecture 5 Second Order Differential Equations Homogeneous Differential Equations fall semester </vt:lpstr>
      <vt:lpstr>Review of a Differential Equation 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  <vt:lpstr>2nd Order Linear Homogenous ODE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Diogo Bolster</dc:creator>
  <cp:lastModifiedBy>DR.Ahmed Saker 2o1O</cp:lastModifiedBy>
  <cp:revision>335</cp:revision>
  <dcterms:created xsi:type="dcterms:W3CDTF">2017-01-16T20:27:33Z</dcterms:created>
  <dcterms:modified xsi:type="dcterms:W3CDTF">2018-11-24T19:56:52Z</dcterms:modified>
</cp:coreProperties>
</file>