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57" r:id="rId1"/>
  </p:sldMasterIdLst>
  <p:notesMasterIdLst>
    <p:notesMasterId r:id="rId27"/>
  </p:notesMasterIdLst>
  <p:sldIdLst>
    <p:sldId id="256" r:id="rId2"/>
    <p:sldId id="260" r:id="rId3"/>
    <p:sldId id="262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1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</p:sldIdLst>
  <p:sldSz cx="109728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00"/>
    <a:srgbClr val="FF0066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084" autoAdjust="0"/>
  </p:normalViewPr>
  <p:slideViewPr>
    <p:cSldViewPr snapToGrid="0" snapToObjects="1">
      <p:cViewPr varScale="1">
        <p:scale>
          <a:sx n="72" d="100"/>
          <a:sy n="72" d="100"/>
        </p:scale>
        <p:origin x="-858" y="-96"/>
      </p:cViewPr>
      <p:guideLst>
        <p:guide orient="horz" pos="2448"/>
        <p:guide pos="34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3F0548-F036-4068-9273-1FA2875DB501}" type="datetimeFigureOut">
              <a:rPr lang="en-US" smtClean="0"/>
              <a:t>11/4/2018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08063" y="685800"/>
            <a:ext cx="48418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9FA95A-5437-4AB8-8044-C36AA02341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560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9FA95A-5437-4AB8-8044-C36AA023412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9214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9FA95A-5437-4AB8-8044-C36AA023412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9214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9FA95A-5437-4AB8-8044-C36AA0234121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921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9FA95A-5437-4AB8-8044-C36AA023412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9214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9FA95A-5437-4AB8-8044-C36AA023412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9214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9FA95A-5437-4AB8-8044-C36AA023412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9214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9FA95A-5437-4AB8-8044-C36AA023412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9214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9FA95A-5437-4AB8-8044-C36AA023412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9214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9FA95A-5437-4AB8-8044-C36AA023412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9214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1+</m:t>
                          </m:r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𝑣</m:t>
                          </m:r>
                        </m:num>
                        <m:den>
                          <m:d>
                            <m:dPr>
                              <m:ctrlP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1−2</m:t>
                              </m:r>
                              <m: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𝑣</m:t>
                              </m:r>
                              <m:r>
                                <a:rPr lang="en-US" sz="2400" b="0" i="1" smtClean="0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2400" b="0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sSupPr>
                                <m:e>
                                  <m:r>
                                    <a:rPr lang="en-US" sz="2400" b="0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𝑣</m:t>
                                  </m:r>
                                </m:e>
                                <m:sup>
                                  <m:r>
                                    <a:rPr lang="en-US" sz="2400" b="0" i="1" smtClean="0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  <m:r>
                            <a:rPr lang="en-US" sz="24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𝑑𝑣</m:t>
                          </m:r>
                        </m:den>
                      </m:f>
                    </m:oMath>
                  </m:oMathPara>
                </a14:m>
                <a:endParaRPr lang="en-US" sz="2400" dirty="0" smtClean="0">
                  <a:solidFill>
                    <a:srgbClr val="FF0000"/>
                  </a:solidFill>
                </a:endParaRP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sz="2400" dirty="0">
                  <a:solidFill>
                    <a:srgbClr val="FF0000"/>
                  </a:solidFill>
                </a:endParaRP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8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8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1+</m:t>
                          </m:r>
                          <m:r>
                            <a:rPr lang="en-US" sz="18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𝑣</m:t>
                          </m:r>
                        </m:num>
                        <m:den>
                          <m:r>
                            <a:rPr lang="en-US" sz="18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−2−2</m:t>
                          </m:r>
                          <m:r>
                            <a:rPr lang="en-US" sz="18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𝑣</m:t>
                          </m:r>
                        </m:den>
                      </m:f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18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US" sz="18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8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d>
                                <m:dPr>
                                  <m:ctrlP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1−2</m:t>
                                  </m:r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𝑣</m:t>
                                  </m:r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sz="1800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800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  <m:sup>
                                      <m:r>
                                        <a:rPr lang="en-US" sz="1800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d>
                            </m:den>
                          </m:f>
                          <m:r>
                            <a:rPr lang="en-US" sz="18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𝑑𝑣</m:t>
                          </m:r>
                        </m:e>
                      </m:nary>
                    </m:oMath>
                  </m:oMathPara>
                </a14:m>
                <a:endParaRPr lang="en-US" sz="1800" dirty="0">
                  <a:solidFill>
                    <a:srgbClr val="FF0000"/>
                  </a:solidFill>
                </a:endParaRP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8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8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1+</m:t>
                          </m:r>
                          <m:r>
                            <a:rPr lang="en-US" sz="18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𝑣</m:t>
                          </m:r>
                        </m:num>
                        <m:den>
                          <m:r>
                            <a:rPr lang="en-US" sz="18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−2</m:t>
                          </m:r>
                          <m:r>
                            <a:rPr lang="en-US" sz="18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(1+</m:t>
                          </m:r>
                          <m:r>
                            <a:rPr lang="en-US" sz="18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𝑣</m:t>
                          </m:r>
                          <m:r>
                            <a:rPr lang="en-US" sz="18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)</m:t>
                          </m:r>
                        </m:den>
                      </m:f>
                      <m:nary>
                        <m:naryPr>
                          <m:limLoc m:val="undOvr"/>
                          <m:subHide m:val="on"/>
                          <m:supHide m:val="on"/>
                          <m:ctrlPr>
                            <a:rPr lang="en-US" sz="18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naryPr>
                        <m:sub/>
                        <m:sup/>
                        <m:e>
                          <m:f>
                            <m:fPr>
                              <m:ctrlPr>
                                <a:rPr lang="en-US" sz="18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1800" i="1">
                                  <a:solidFill>
                                    <a:srgbClr val="FF0000"/>
                                  </a:solidFill>
                                  <a:latin typeface="Cambria Math"/>
                                </a:rPr>
                                <m:t>1</m:t>
                              </m:r>
                            </m:num>
                            <m:den>
                              <m:d>
                                <m:dPr>
                                  <m:ctrlP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1−2</m:t>
                                  </m:r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𝑣</m:t>
                                  </m:r>
                                  <m:r>
                                    <a:rPr lang="en-US" sz="1800" i="1">
                                      <a:solidFill>
                                        <a:srgbClr val="FF0000"/>
                                      </a:solidFill>
                                      <a:latin typeface="Cambria Math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sz="1800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1800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  <m:t>𝑣</m:t>
                                      </m:r>
                                    </m:e>
                                    <m:sup>
                                      <m:r>
                                        <a:rPr lang="en-US" sz="1800" i="1">
                                          <a:solidFill>
                                            <a:srgbClr val="FF0000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d>
                            </m:den>
                          </m:f>
                          <m:r>
                            <a:rPr lang="en-US" sz="18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𝑑𝑣</m:t>
                          </m:r>
                        </m:e>
                      </m:nary>
                    </m:oMath>
                  </m:oMathPara>
                </a14:m>
                <a:endParaRPr lang="en-US" sz="1800" dirty="0">
                  <a:solidFill>
                    <a:srgbClr val="FF0000"/>
                  </a:solidFill>
                </a:endParaRP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18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18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18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−2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US" sz="1800" b="0" i="0" smtClean="0">
                          <a:solidFill>
                            <a:srgbClr val="FF0000"/>
                          </a:solidFill>
                          <a:latin typeface="Cambria Math"/>
                        </a:rPr>
                        <m:t>ln</m:t>
                      </m:r>
                      <m:r>
                        <a:rPr lang="en-US" sz="18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 (</m:t>
                      </m:r>
                      <m:r>
                        <a:rPr lang="en-US" sz="180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1−2</m:t>
                      </m:r>
                      <m:r>
                        <a:rPr lang="en-US" sz="180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𝑣</m:t>
                      </m:r>
                      <m:r>
                        <a:rPr lang="en-US" sz="180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en-US" sz="18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8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𝑣</m:t>
                          </m:r>
                        </m:e>
                        <m:sup>
                          <m:r>
                            <a:rPr lang="en-US" sz="1800" i="1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1800" b="0" i="0" smtClean="0">
                          <a:solidFill>
                            <a:srgbClr val="FF0000"/>
                          </a:solidFill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en-US" sz="1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2400" i="0" smtClean="0">
                    <a:solidFill>
                      <a:srgbClr val="FF0000"/>
                    </a:solidFill>
                    <a:latin typeface="Cambria Math"/>
                  </a:rPr>
                  <a:t>(</a:t>
                </a:r>
                <a:r>
                  <a:rPr lang="en-US" sz="2400" b="0" i="0" smtClean="0">
                    <a:solidFill>
                      <a:srgbClr val="FF0000"/>
                    </a:solidFill>
                    <a:latin typeface="Cambria Math"/>
                  </a:rPr>
                  <a:t>1+𝑣</a:t>
                </a:r>
                <a:r>
                  <a:rPr lang="en-US" sz="2400" b="0" i="0" smtClean="0">
                    <a:solidFill>
                      <a:srgbClr val="FF0000"/>
                    </a:solidFill>
                    <a:latin typeface="Cambria Math"/>
                  </a:rPr>
                  <a:t>)/(</a:t>
                </a:r>
                <a:r>
                  <a:rPr lang="en-US" sz="2400" b="0" i="0" smtClean="0">
                    <a:solidFill>
                      <a:srgbClr val="FF0000"/>
                    </a:solidFill>
                    <a:latin typeface="Cambria Math"/>
                  </a:rPr>
                  <a:t>1−2𝑣−𝑣^2 )𝑑𝑣</a:t>
                </a:r>
                <a:endParaRPr lang="en-US" sz="2400" dirty="0" smtClean="0">
                  <a:solidFill>
                    <a:srgbClr val="FF0000"/>
                  </a:solidFill>
                </a:endParaRP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en-US" sz="2400" dirty="0">
                  <a:solidFill>
                    <a:srgbClr val="FF0000"/>
                  </a:solidFill>
                </a:endParaRP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800" i="0" smtClean="0">
                    <a:solidFill>
                      <a:srgbClr val="FF0000"/>
                    </a:solidFill>
                    <a:latin typeface="Cambria Math"/>
                  </a:rPr>
                  <a:t>(</a:t>
                </a:r>
                <a:r>
                  <a:rPr lang="en-US" sz="1800" i="0">
                    <a:solidFill>
                      <a:srgbClr val="FF0000"/>
                    </a:solidFill>
                    <a:latin typeface="Cambria Math"/>
                  </a:rPr>
                  <a:t>1+𝑣</a:t>
                </a:r>
                <a:r>
                  <a:rPr lang="en-US" sz="1800" i="0" smtClean="0">
                    <a:solidFill>
                      <a:srgbClr val="FF0000"/>
                    </a:solidFill>
                    <a:latin typeface="Cambria Math"/>
                  </a:rPr>
                  <a:t>)/(</a:t>
                </a:r>
                <a:r>
                  <a:rPr lang="en-US" sz="1800" b="0" i="0" smtClean="0">
                    <a:solidFill>
                      <a:srgbClr val="FF0000"/>
                    </a:solidFill>
                    <a:latin typeface="Cambria Math"/>
                  </a:rPr>
                  <a:t>−2−2𝑣</a:t>
                </a:r>
                <a:r>
                  <a:rPr lang="en-US" sz="1800" b="0" i="0" smtClean="0">
                    <a:solidFill>
                      <a:srgbClr val="FF0000"/>
                    </a:solidFill>
                    <a:latin typeface="Cambria Math"/>
                  </a:rPr>
                  <a:t>) </a:t>
                </a:r>
                <a:r>
                  <a:rPr lang="en-US" sz="1800" i="0" smtClean="0">
                    <a:solidFill>
                      <a:srgbClr val="FF0000"/>
                    </a:solidFill>
                    <a:latin typeface="Cambria Math"/>
                  </a:rPr>
                  <a:t>∫1</a:t>
                </a:r>
                <a:r>
                  <a:rPr lang="en-US" sz="1800" b="0" i="0" smtClean="0">
                    <a:solidFill>
                      <a:srgbClr val="FF0000"/>
                    </a:solidFill>
                    <a:latin typeface="Cambria Math"/>
                  </a:rPr>
                  <a:t>▒〖</a:t>
                </a:r>
                <a:r>
                  <a:rPr lang="en-US" sz="1800" i="0">
                    <a:solidFill>
                      <a:srgbClr val="FF0000"/>
                    </a:solidFill>
                    <a:latin typeface="Cambria Math"/>
                  </a:rPr>
                  <a:t>1/((1−2𝑣−𝑣^2 ) )</a:t>
                </a:r>
                <a:r>
                  <a:rPr lang="en-US" sz="1800" b="0" i="0" smtClean="0">
                    <a:solidFill>
                      <a:srgbClr val="FF0000"/>
                    </a:solidFill>
                    <a:latin typeface="Cambria Math"/>
                  </a:rPr>
                  <a:t> 𝑑𝑣〗</a:t>
                </a:r>
                <a:endParaRPr lang="en-US" sz="1800" dirty="0">
                  <a:solidFill>
                    <a:srgbClr val="FF0000"/>
                  </a:solidFill>
                </a:endParaRP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800" i="0" smtClean="0">
                    <a:solidFill>
                      <a:srgbClr val="FF0000"/>
                    </a:solidFill>
                    <a:latin typeface="Cambria Math"/>
                  </a:rPr>
                  <a:t>(</a:t>
                </a:r>
                <a:r>
                  <a:rPr lang="en-US" sz="1800" i="0">
                    <a:solidFill>
                      <a:srgbClr val="FF0000"/>
                    </a:solidFill>
                    <a:latin typeface="Cambria Math"/>
                  </a:rPr>
                  <a:t>1+𝑣</a:t>
                </a:r>
                <a:r>
                  <a:rPr lang="en-US" sz="1800" i="0" smtClean="0">
                    <a:solidFill>
                      <a:srgbClr val="FF0000"/>
                    </a:solidFill>
                    <a:latin typeface="Cambria Math"/>
                  </a:rPr>
                  <a:t>)/(</a:t>
                </a:r>
                <a:r>
                  <a:rPr lang="en-US" sz="1800" b="0" i="0" smtClean="0">
                    <a:solidFill>
                      <a:srgbClr val="FF0000"/>
                    </a:solidFill>
                    <a:latin typeface="Cambria Math"/>
                  </a:rPr>
                  <a:t>−2</a:t>
                </a:r>
                <a:r>
                  <a:rPr lang="en-US" sz="1800" b="0" i="0" smtClean="0">
                    <a:solidFill>
                      <a:srgbClr val="FF0000"/>
                    </a:solidFill>
                    <a:latin typeface="Cambria Math"/>
                  </a:rPr>
                  <a:t>(1+𝑣)) </a:t>
                </a:r>
                <a:r>
                  <a:rPr lang="en-US" sz="1800" i="0" smtClean="0">
                    <a:solidFill>
                      <a:srgbClr val="FF0000"/>
                    </a:solidFill>
                    <a:latin typeface="Cambria Math"/>
                  </a:rPr>
                  <a:t>∫1</a:t>
                </a:r>
                <a:r>
                  <a:rPr lang="en-US" sz="1800" b="0" i="0" smtClean="0">
                    <a:solidFill>
                      <a:srgbClr val="FF0000"/>
                    </a:solidFill>
                    <a:latin typeface="Cambria Math"/>
                  </a:rPr>
                  <a:t>▒〖</a:t>
                </a:r>
                <a:r>
                  <a:rPr lang="en-US" sz="1800" i="0">
                    <a:solidFill>
                      <a:srgbClr val="FF0000"/>
                    </a:solidFill>
                    <a:latin typeface="Cambria Math"/>
                  </a:rPr>
                  <a:t>1/((1−2𝑣−𝑣^2 ) )</a:t>
                </a:r>
                <a:r>
                  <a:rPr lang="en-US" sz="1800" b="0" i="0" smtClean="0">
                    <a:solidFill>
                      <a:srgbClr val="FF0000"/>
                    </a:solidFill>
                    <a:latin typeface="Cambria Math"/>
                  </a:rPr>
                  <a:t> 𝑑𝑣〗</a:t>
                </a:r>
                <a:endParaRPr lang="en-US" sz="1800" dirty="0">
                  <a:solidFill>
                    <a:srgbClr val="FF0000"/>
                  </a:solidFill>
                </a:endParaRP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sz="1800" i="0">
                    <a:solidFill>
                      <a:srgbClr val="FF0000"/>
                    </a:solidFill>
                    <a:latin typeface="Cambria Math"/>
                  </a:rPr>
                  <a:t>1</a:t>
                </a:r>
                <a:r>
                  <a:rPr lang="en-US" sz="1800" i="0" smtClean="0">
                    <a:solidFill>
                      <a:srgbClr val="FF0000"/>
                    </a:solidFill>
                    <a:latin typeface="Cambria Math"/>
                  </a:rPr>
                  <a:t>/(</a:t>
                </a:r>
                <a:r>
                  <a:rPr lang="en-US" sz="1800" b="0" i="0" smtClean="0">
                    <a:solidFill>
                      <a:srgbClr val="FF0000"/>
                    </a:solidFill>
                    <a:latin typeface="Cambria Math"/>
                  </a:rPr>
                  <a:t>−2</a:t>
                </a:r>
                <a:r>
                  <a:rPr lang="en-US" sz="1800" b="0" i="0" smtClean="0">
                    <a:solidFill>
                      <a:srgbClr val="FF0000"/>
                    </a:solidFill>
                    <a:latin typeface="Cambria Math"/>
                  </a:rPr>
                  <a:t>) ln (</a:t>
                </a:r>
                <a:r>
                  <a:rPr lang="en-US" sz="1800" i="0" smtClean="0">
                    <a:solidFill>
                      <a:srgbClr val="FF0000"/>
                    </a:solidFill>
                    <a:latin typeface="Cambria Math"/>
                  </a:rPr>
                  <a:t>1−2𝑣−</a:t>
                </a:r>
                <a:r>
                  <a:rPr lang="en-US" sz="1800" i="0">
                    <a:solidFill>
                      <a:srgbClr val="FF0000"/>
                    </a:solidFill>
                    <a:latin typeface="Cambria Math"/>
                  </a:rPr>
                  <a:t>𝑣^2</a:t>
                </a:r>
                <a:r>
                  <a:rPr lang="en-US" sz="1800" b="0" i="0" smtClean="0">
                    <a:solidFill>
                      <a:srgbClr val="FF0000"/>
                    </a:solidFill>
                    <a:latin typeface="Cambria Math"/>
                  </a:rPr>
                  <a:t>)</a:t>
                </a:r>
                <a:endParaRPr lang="en-US" sz="1800" dirty="0">
                  <a:solidFill>
                    <a:srgbClr val="FF0000"/>
                  </a:solidFill>
                </a:endParaRP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9FA95A-5437-4AB8-8044-C36AA023412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9214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9FA95A-5437-4AB8-8044-C36AA023412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921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7599680"/>
            <a:ext cx="10972800" cy="17272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0789920" y="3454"/>
            <a:ext cx="182880" cy="777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82880" cy="777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0972800" cy="28498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75566" y="7243879"/>
            <a:ext cx="10599725" cy="350838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645920" y="3195320"/>
            <a:ext cx="7680960" cy="198628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11/4/2018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86539" y="2742794"/>
            <a:ext cx="10599725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82881" y="172720"/>
            <a:ext cx="10599725" cy="7420051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5120640" y="2397354"/>
            <a:ext cx="731520" cy="69088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5234027" y="2504440"/>
            <a:ext cx="504749" cy="476707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5212080" y="2492712"/>
            <a:ext cx="548640" cy="500168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822960" y="431800"/>
            <a:ext cx="9326880" cy="198628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EB318-0218-7040-9152-9F98C24A2F51}" type="datetimeFigureOut">
              <a:rPr lang="en-US" smtClean="0"/>
              <a:t>11/4/2018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AACE-D593-5144-9943-F98F8F889E9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7599680"/>
            <a:ext cx="10972800" cy="17272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8412480" y="0"/>
            <a:ext cx="2560320" cy="777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0972800" cy="176174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82880" cy="777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75566" y="7243879"/>
            <a:ext cx="10599725" cy="350838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82881" y="176175"/>
            <a:ext cx="10599725" cy="7420051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5034381" y="3715207"/>
            <a:ext cx="7078066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207654" y="3315865"/>
            <a:ext cx="731520" cy="69088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8321041" y="3422951"/>
            <a:ext cx="504749" cy="476707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99094" y="3411223"/>
            <a:ext cx="548640" cy="500168"/>
          </a:xfrm>
        </p:spPr>
        <p:txBody>
          <a:bodyPr/>
          <a:lstStyle/>
          <a:p>
            <a:fld id="{C23FAACE-D593-5144-9943-F98F8F889E9B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5760" y="345440"/>
            <a:ext cx="7863840" cy="6597548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EB318-0218-7040-9152-9F98C24A2F51}" type="datetimeFigureOut">
              <a:rPr lang="en-US" smtClean="0"/>
              <a:t>11/4/2018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9680" y="345443"/>
            <a:ext cx="1737360" cy="6631728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EB318-0218-7040-9152-9F98C24A2F51}" type="datetimeFigureOut">
              <a:rPr lang="en-US" smtClean="0"/>
              <a:t>11/4/2018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34026" y="1163223"/>
            <a:ext cx="548640" cy="500168"/>
          </a:xfrm>
        </p:spPr>
        <p:txBody>
          <a:bodyPr/>
          <a:lstStyle/>
          <a:p>
            <a:fld id="{C23FAACE-D593-5144-9943-F98F8F889E9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62102" y="1730654"/>
            <a:ext cx="10204704" cy="5181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82880" cy="777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7599680"/>
            <a:ext cx="10972800" cy="17272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0972800" cy="17272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0789920" y="21590"/>
            <a:ext cx="182880" cy="777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82881" y="2590800"/>
            <a:ext cx="10599725" cy="34544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86539" y="161332"/>
            <a:ext cx="10599725" cy="2424989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42112" y="3108960"/>
            <a:ext cx="7776209" cy="1896322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75566" y="7243879"/>
            <a:ext cx="10599725" cy="350838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82881" y="172720"/>
            <a:ext cx="10599725" cy="7420051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DAE5B-B07C-441A-8026-C23A427A74DC}" type="datetime1">
              <a:rPr lang="en-US" smtClean="0"/>
              <a:pPr/>
              <a:t>11/4/2018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82881" y="2763520"/>
            <a:ext cx="10599725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5120640" y="2397354"/>
            <a:ext cx="731520" cy="69088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5234027" y="2504440"/>
            <a:ext cx="504749" cy="476707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212080" y="2492712"/>
            <a:ext cx="548640" cy="500168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776" y="604520"/>
            <a:ext cx="9326880" cy="17272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59080"/>
            <a:ext cx="10241280" cy="860146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949440" y="7264603"/>
            <a:ext cx="3653942" cy="414528"/>
          </a:xfrm>
        </p:spPr>
        <p:txBody>
          <a:bodyPr/>
          <a:lstStyle/>
          <a:p>
            <a:fld id="{CB5EB318-0218-7040-9152-9F98C24A2F51}" type="datetimeFigureOut">
              <a:rPr lang="en-US" smtClean="0"/>
              <a:t>11/4/2018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FAACE-D593-5144-9943-F98F8F889E9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5475698" y="1785740"/>
            <a:ext cx="10705" cy="546216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62102" y="1554480"/>
            <a:ext cx="4846320" cy="530595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5760720" y="1554480"/>
            <a:ext cx="4846320" cy="530595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5486400" y="2493645"/>
            <a:ext cx="0" cy="4746346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10972800" cy="164084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7599680"/>
            <a:ext cx="10972800" cy="17272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82880" cy="777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10789920" y="0"/>
            <a:ext cx="182880" cy="777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82881" y="1554480"/>
            <a:ext cx="10599725" cy="103632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75109" y="7243877"/>
            <a:ext cx="10599725" cy="352349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2102" y="1727200"/>
            <a:ext cx="4848226" cy="83070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5749597" y="1727200"/>
            <a:ext cx="4850130" cy="829056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EB318-0218-7040-9152-9F98C24A2F51}" type="datetimeFigureOut">
              <a:rPr lang="en-US" smtClean="0"/>
              <a:t>11/4/2018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5760" y="7264603"/>
            <a:ext cx="4297680" cy="414528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82881" y="1450848"/>
            <a:ext cx="10599725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82881" y="176175"/>
            <a:ext cx="10599725" cy="7420051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62102" y="2800901"/>
            <a:ext cx="4849978" cy="4327525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5760720" y="2800901"/>
            <a:ext cx="4846320" cy="433181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5120640" y="1083507"/>
            <a:ext cx="731520" cy="69088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5234027" y="1190594"/>
            <a:ext cx="504749" cy="476707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212080" y="1181407"/>
            <a:ext cx="548640" cy="500168"/>
          </a:xfrm>
        </p:spPr>
        <p:txBody>
          <a:bodyPr/>
          <a:lstStyle>
            <a:lvl1pPr algn="ctr">
              <a:defRPr/>
            </a:lvl1pPr>
          </a:lstStyle>
          <a:p>
            <a:fld id="{C23FAACE-D593-5144-9943-F98F8F889E9B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EB318-0218-7040-9152-9F98C24A2F51}" type="datetimeFigureOut">
              <a:rPr lang="en-US" smtClean="0"/>
              <a:t>11/4/2018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212080" y="1174158"/>
            <a:ext cx="548640" cy="500168"/>
          </a:xfrm>
        </p:spPr>
        <p:txBody>
          <a:bodyPr/>
          <a:lstStyle/>
          <a:p>
            <a:fld id="{C23FAACE-D593-5144-9943-F98F8F889E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7599680"/>
            <a:ext cx="10972800" cy="17272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10972800" cy="176174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10789920" y="0"/>
            <a:ext cx="182880" cy="777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82880" cy="777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75566" y="7243879"/>
            <a:ext cx="10599725" cy="350838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82881" y="179629"/>
            <a:ext cx="10599725" cy="7420051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EB318-0218-7040-9152-9F98C24A2F51}" type="datetimeFigureOut">
              <a:rPr lang="en-US" smtClean="0"/>
              <a:t>11/4/2018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120640" y="7167880"/>
            <a:ext cx="731520" cy="500167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23FAACE-D593-5144-9943-F98F8F889E9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82881" y="172720"/>
            <a:ext cx="10599725" cy="34544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7599680"/>
            <a:ext cx="10972800" cy="17272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10789920" y="0"/>
            <a:ext cx="182880" cy="777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10972800" cy="13472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82880" cy="777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82880" y="690880"/>
            <a:ext cx="3291840" cy="664972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36320"/>
            <a:ext cx="2834640" cy="112268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245362"/>
            <a:ext cx="2834640" cy="4697625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82881" y="172720"/>
            <a:ext cx="10599725" cy="7420051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82881" y="604520"/>
            <a:ext cx="10599725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749040" y="777240"/>
            <a:ext cx="6766560" cy="61315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554480" y="259080"/>
            <a:ext cx="731520" cy="69088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667865" y="366167"/>
            <a:ext cx="504749" cy="476707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645920" y="354438"/>
            <a:ext cx="548640" cy="500168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23FAACE-D593-5144-9943-F98F8F889E9B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79223" y="7240171"/>
            <a:ext cx="10599725" cy="350838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EB318-0218-7040-9152-9F98C24A2F51}" type="datetimeFigureOut">
              <a:rPr lang="en-US" smtClean="0"/>
              <a:t>11/4/2018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2102" y="7265628"/>
            <a:ext cx="4059936" cy="414528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82881" y="604520"/>
            <a:ext cx="10599725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7599680"/>
            <a:ext cx="10972800" cy="17272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10789920" y="0"/>
            <a:ext cx="182880" cy="777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0972800" cy="17272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82880" cy="777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82881" y="172720"/>
            <a:ext cx="10599725" cy="34198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82880" y="690880"/>
            <a:ext cx="3291840" cy="664972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82881" y="176175"/>
            <a:ext cx="10599725" cy="7420051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554480" y="259080"/>
            <a:ext cx="731520" cy="69088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667865" y="366167"/>
            <a:ext cx="504749" cy="476707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645920" y="354438"/>
            <a:ext cx="548640" cy="500168"/>
          </a:xfrm>
        </p:spPr>
        <p:txBody>
          <a:bodyPr/>
          <a:lstStyle/>
          <a:p>
            <a:fld id="{C23FAACE-D593-5144-9943-F98F8F889E9B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00450" y="5699760"/>
            <a:ext cx="7040880" cy="138176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00450" y="690880"/>
            <a:ext cx="7040880" cy="483616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122680"/>
            <a:ext cx="2926080" cy="595884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79223" y="7240171"/>
            <a:ext cx="10599725" cy="350838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945783" y="7258982"/>
            <a:ext cx="3653942" cy="414528"/>
          </a:xfrm>
        </p:spPr>
        <p:txBody>
          <a:bodyPr/>
          <a:lstStyle/>
          <a:p>
            <a:fld id="{CB5EB318-0218-7040-9152-9F98C24A2F51}" type="datetimeFigureOut">
              <a:rPr lang="en-US" smtClean="0"/>
              <a:t>11/4/2018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2102" y="7265628"/>
            <a:ext cx="4301338" cy="414528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7599680"/>
            <a:ext cx="10972800" cy="17272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2"/>
            <a:ext cx="10972800" cy="1579154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82880" cy="777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0789920" y="0"/>
            <a:ext cx="182880" cy="777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79223" y="7240171"/>
            <a:ext cx="10599725" cy="350838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949440" y="7258982"/>
            <a:ext cx="3653942" cy="414528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CB5EB318-0218-7040-9152-9F98C24A2F51}" type="datetimeFigureOut">
              <a:rPr lang="en-US" smtClean="0"/>
              <a:t>11/4/2018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65760" y="7265628"/>
            <a:ext cx="4297680" cy="414528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82881" y="176175"/>
            <a:ext cx="10599725" cy="7420051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82881" y="1446975"/>
            <a:ext cx="105997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5120640" y="1083507"/>
            <a:ext cx="731520" cy="69088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5234027" y="1190594"/>
            <a:ext cx="504749" cy="476707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5212080" y="1178866"/>
            <a:ext cx="548640" cy="500168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23FAACE-D593-5144-9943-F98F8F889E9B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62102" y="259080"/>
            <a:ext cx="10241280" cy="860146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62102" y="1727200"/>
            <a:ext cx="10241280" cy="521269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68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microsoft.com/office/2007/relationships/hdphoto" Target="../media/hdphoto5.wdp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microsoft.com/office/2007/relationships/hdphoto" Target="../media/hdphoto6.wdp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microsoft.com/office/2007/relationships/hdphoto" Target="../media/hdphoto7.wdp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microsoft.com/office/2007/relationships/hdphoto" Target="../media/hdphoto9.wdp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microsoft.com/office/2007/relationships/hdphoto" Target="../media/hdphoto11.wdp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microsoft.com/office/2007/relationships/hdphoto" Target="../media/hdphoto12.wdp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14.wdp"/><Relationship Id="rId3" Type="http://schemas.openxmlformats.org/officeDocument/2006/relationships/image" Target="../media/image3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3.wdp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4.wdp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310" y="2900976"/>
            <a:ext cx="10595610" cy="1929341"/>
          </a:xfrm>
        </p:spPr>
        <p:txBody>
          <a:bodyPr anchor="t">
            <a:normAutofit fontScale="90000"/>
          </a:bodyPr>
          <a:lstStyle/>
          <a:p>
            <a:pPr>
              <a:spcBef>
                <a:spcPts val="1200"/>
              </a:spcBef>
            </a:pPr>
            <a:r>
              <a:rPr lang="en-US" sz="4900" b="1" dirty="0" smtClean="0">
                <a:solidFill>
                  <a:schemeClr val="accent2">
                    <a:lumMod val="50000"/>
                  </a:schemeClr>
                </a:solidFill>
                <a:latin typeface="Agency FB" panose="020B0503020202020204" pitchFamily="34" charset="0"/>
              </a:rPr>
              <a:t>Lecture 4</a:t>
            </a:r>
            <a:br>
              <a:rPr lang="en-US" sz="4900" b="1" dirty="0" smtClean="0">
                <a:solidFill>
                  <a:schemeClr val="accent2">
                    <a:lumMod val="50000"/>
                  </a:schemeClr>
                </a:solidFill>
                <a:latin typeface="Agency FB" panose="020B0503020202020204" pitchFamily="34" charset="0"/>
              </a:rPr>
            </a:br>
            <a:r>
              <a:rPr lang="en-US" sz="4900" b="1" dirty="0" smtClean="0">
                <a:solidFill>
                  <a:schemeClr val="accent2">
                    <a:lumMod val="50000"/>
                  </a:schemeClr>
                </a:solidFill>
                <a:latin typeface="Agency FB" panose="020B0503020202020204" pitchFamily="34" charset="0"/>
              </a:rPr>
              <a:t>Solution of First Order Differential Equations</a:t>
            </a:r>
            <a:br>
              <a:rPr lang="en-US" sz="4900" b="1" dirty="0" smtClean="0">
                <a:solidFill>
                  <a:schemeClr val="accent2">
                    <a:lumMod val="50000"/>
                  </a:schemeClr>
                </a:solidFill>
                <a:latin typeface="Agency FB" panose="020B0503020202020204" pitchFamily="34" charset="0"/>
              </a:rPr>
            </a:br>
            <a:r>
              <a:rPr lang="en-US" sz="4000" b="1" dirty="0" smtClean="0">
                <a:solidFill>
                  <a:schemeClr val="accent2">
                    <a:lumMod val="50000"/>
                  </a:schemeClr>
                </a:solidFill>
                <a:latin typeface="Agency FB" panose="020B0503020202020204" pitchFamily="34" charset="0"/>
              </a:rPr>
              <a:t>Homogeneous Differential Equations</a:t>
            </a:r>
            <a:r>
              <a:rPr lang="en-US" sz="4400" b="1" dirty="0" smtClean="0">
                <a:latin typeface="Agency FB" panose="020B0503020202020204" pitchFamily="34" charset="0"/>
              </a:rPr>
              <a:t/>
            </a:r>
            <a:br>
              <a:rPr lang="en-US" sz="4400" b="1" dirty="0" smtClean="0">
                <a:latin typeface="Agency FB" panose="020B0503020202020204" pitchFamily="34" charset="0"/>
              </a:rPr>
            </a:br>
            <a:r>
              <a:rPr lang="en-US" sz="3100" b="1" dirty="0" smtClean="0">
                <a:solidFill>
                  <a:schemeClr val="accent6">
                    <a:lumMod val="75000"/>
                  </a:schemeClr>
                </a:solidFill>
                <a:latin typeface="Agency FB" panose="020B0503020202020204" pitchFamily="34" charset="0"/>
              </a:rPr>
              <a:t>fall semester </a:t>
            </a:r>
            <a:endParaRPr lang="en-US" sz="4400" b="1" dirty="0">
              <a:solidFill>
                <a:schemeClr val="accent6">
                  <a:lumMod val="75000"/>
                </a:schemeClr>
              </a:solidFill>
              <a:latin typeface="Agency FB" panose="020B0503020202020204" pitchFamily="34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194310" y="354882"/>
            <a:ext cx="10595610" cy="1937977"/>
          </a:xfrm>
          <a:prstGeom prst="rect">
            <a:avLst/>
          </a:prstGeom>
        </p:spPr>
        <p:txBody>
          <a:bodyPr vert="horz" anchor="ctr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2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400"/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Algerian" panose="04020705040A02060702" pitchFamily="82" charset="0"/>
              </a:rPr>
              <a:t>Differential Equations</a:t>
            </a:r>
            <a:endParaRPr lang="en-US" b="1" dirty="0">
              <a:solidFill>
                <a:schemeClr val="accent4">
                  <a:lumMod val="50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09550" y="6126479"/>
            <a:ext cx="10595610" cy="1101851"/>
          </a:xfrm>
          <a:prstGeom prst="rect">
            <a:avLst/>
          </a:prstGeom>
        </p:spPr>
        <p:txBody>
          <a:bodyPr vert="horz" anchor="t">
            <a:normAutofit/>
          </a:bodyPr>
          <a:lstStyle>
            <a:lvl1pPr algn="ctr" rtl="0" eaLnBrk="1" latinLnBrk="0" hangingPunct="1">
              <a:spcBef>
                <a:spcPct val="0"/>
              </a:spcBef>
              <a:buNone/>
              <a:defRPr kumimoji="0" sz="42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914400"/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Agency FB" panose="020B0503020202020204" pitchFamily="34" charset="0"/>
              </a:rPr>
              <a:t>Instructor: A. S. </a:t>
            </a:r>
            <a:r>
              <a:rPr lang="en-US" sz="2800" b="1" dirty="0" err="1" smtClean="0">
                <a:solidFill>
                  <a:schemeClr val="accent6">
                    <a:lumMod val="50000"/>
                  </a:schemeClr>
                </a:solidFill>
                <a:latin typeface="Agency FB" panose="020B0503020202020204" pitchFamily="34" charset="0"/>
              </a:rPr>
              <a:t>Brwa</a:t>
            </a:r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Agency FB" panose="020B0503020202020204" pitchFamily="34" charset="0"/>
              </a:rPr>
              <a:t> / MSc. In Structural Engineering</a:t>
            </a:r>
          </a:p>
          <a:p>
            <a:pPr algn="l" defTabSz="914400"/>
            <a:r>
              <a:rPr lang="en-US" sz="2800" b="1" dirty="0" smtClean="0">
                <a:solidFill>
                  <a:schemeClr val="accent6">
                    <a:lumMod val="50000"/>
                  </a:schemeClr>
                </a:solidFill>
                <a:latin typeface="Agency FB" panose="020B0503020202020204" pitchFamily="34" charset="0"/>
              </a:rPr>
              <a:t>College of Engineering 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Agency FB" panose="020B0503020202020204" pitchFamily="34" charset="0"/>
              </a:rPr>
              <a:t>/ </a:t>
            </a:r>
            <a:r>
              <a:rPr lang="en-US" sz="3200" b="1" dirty="0" err="1" smtClean="0">
                <a:solidFill>
                  <a:schemeClr val="accent6">
                    <a:lumMod val="50000"/>
                  </a:schemeClr>
                </a:solidFill>
                <a:latin typeface="Agency FB" panose="020B0503020202020204" pitchFamily="34" charset="0"/>
              </a:rPr>
              <a:t>Ishik</a:t>
            </a:r>
            <a:r>
              <a:rPr lang="en-US" sz="3200" b="1" dirty="0" smtClean="0">
                <a:solidFill>
                  <a:schemeClr val="accent6">
                    <a:lumMod val="50000"/>
                  </a:schemeClr>
                </a:solidFill>
                <a:latin typeface="Agency FB" panose="020B0503020202020204" pitchFamily="34" charset="0"/>
              </a:rPr>
              <a:t> University </a:t>
            </a:r>
            <a:endParaRPr lang="en-US" sz="3200" b="1" dirty="0">
              <a:solidFill>
                <a:schemeClr val="accent6">
                  <a:lumMod val="50000"/>
                </a:schemeClr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551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Solution of Homogeneous ODE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sz="quarter" idx="1"/>
              </p:nvPr>
            </p:nvSpPr>
            <p:spPr>
              <a:xfrm>
                <a:off x="251460" y="1730654"/>
                <a:ext cx="10469880" cy="5510632"/>
              </a:xfrm>
            </p:spPr>
            <p:txBody>
              <a:bodyPr>
                <a:normAutofit/>
              </a:bodyPr>
              <a:lstStyle/>
              <a:p>
                <a:pPr marL="0" indent="12700" algn="just">
                  <a:buNone/>
                </a:pPr>
                <a:r>
                  <a:rPr lang="en-US" sz="3200" dirty="0"/>
                  <a:t>Using </a:t>
                </a:r>
                <a:endParaRPr lang="en-US" sz="3200" b="1" i="1" dirty="0" smtClean="0">
                  <a:latin typeface="Cambria Math"/>
                </a:endParaRPr>
              </a:p>
              <a:p>
                <a:pPr marL="0" indent="1270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dirty="0" smtClean="0">
                          <a:solidFill>
                            <a:srgbClr val="0000FF"/>
                          </a:solidFill>
                          <a:latin typeface="Cambria Math"/>
                        </a:rPr>
                        <m:t>𝒚</m:t>
                      </m:r>
                      <m:r>
                        <a:rPr lang="en-US" sz="3200" b="1" i="1" dirty="0" smtClean="0">
                          <a:solidFill>
                            <a:srgbClr val="0000FF"/>
                          </a:solidFill>
                          <a:latin typeface="Cambria Math"/>
                        </a:rPr>
                        <m:t> = </m:t>
                      </m:r>
                      <m:r>
                        <a:rPr lang="en-US" sz="3200" b="1" i="1" dirty="0" err="1">
                          <a:solidFill>
                            <a:srgbClr val="0000FF"/>
                          </a:solidFill>
                          <a:latin typeface="Cambria Math"/>
                        </a:rPr>
                        <m:t>𝒗𝒙</m:t>
                      </m:r>
                    </m:oMath>
                  </m:oMathPara>
                </a14:m>
                <a:endParaRPr lang="en-US" sz="3200" dirty="0" smtClean="0">
                  <a:solidFill>
                    <a:srgbClr val="0000FF"/>
                  </a:solidFill>
                </a:endParaRPr>
              </a:p>
              <a:p>
                <a:pPr marL="0" indent="12700" algn="just">
                  <a:buNone/>
                </a:pPr>
                <a:r>
                  <a:rPr lang="en-US" sz="3200" dirty="0" smtClean="0"/>
                  <a:t>and</a:t>
                </a:r>
                <a:r>
                  <a:rPr lang="en-US" sz="3200" b="1" dirty="0"/>
                  <a:t> </a:t>
                </a:r>
                <a:r>
                  <a:rPr lang="en-US" sz="3200" dirty="0">
                    <a:solidFill>
                      <a:srgbClr val="0000FF"/>
                    </a:solidFill>
                    <a:ea typeface="Cambria Math" panose="02040503050406030204" pitchFamily="18" charset="0"/>
                  </a:rPr>
                  <a:t> </a:t>
                </a:r>
                <a:endParaRPr lang="en-US" sz="3200" dirty="0" smtClean="0">
                  <a:solidFill>
                    <a:srgbClr val="0000FF"/>
                  </a:solidFill>
                  <a:ea typeface="Cambria Math" panose="02040503050406030204" pitchFamily="18" charset="0"/>
                </a:endParaRPr>
              </a:p>
              <a:p>
                <a:pPr marL="0" indent="1270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1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1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𝒅𝒚</m:t>
                          </m:r>
                        </m:num>
                        <m:den>
                          <m:r>
                            <a:rPr lang="en-US" sz="3200" b="1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𝒅𝒙</m:t>
                          </m:r>
                        </m:den>
                      </m:f>
                      <m:r>
                        <a:rPr lang="en-US" sz="3200" b="1" i="1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3200" b="1" i="1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𝒗</m:t>
                      </m:r>
                      <m:r>
                        <a:rPr lang="en-US" sz="3200" b="1" i="1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3200" b="1" i="1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𝒙</m:t>
                      </m:r>
                      <m:f>
                        <m:fPr>
                          <m:ctrlPr>
                            <a:rPr lang="en-US" sz="3200" b="1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1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𝒅𝒗</m:t>
                          </m:r>
                        </m:num>
                        <m:den>
                          <m:r>
                            <a:rPr lang="en-US" sz="3200" b="1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𝒙</m:t>
                          </m:r>
                        </m:den>
                      </m:f>
                      <m:r>
                        <a:rPr lang="en-US" sz="3200" b="1" i="1">
                          <a:solidFill>
                            <a:srgbClr val="0000FF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3200" b="1" dirty="0" smtClean="0"/>
              </a:p>
              <a:p>
                <a:pPr marL="0" indent="12700" algn="just">
                  <a:lnSpc>
                    <a:spcPct val="150000"/>
                  </a:lnSpc>
                  <a:buNone/>
                </a:pPr>
                <a:r>
                  <a:rPr lang="en-US" sz="3200" dirty="0" smtClean="0"/>
                  <a:t>we </a:t>
                </a:r>
                <a:r>
                  <a:rPr lang="en-US" sz="3200" dirty="0"/>
                  <a:t>can solve the </a:t>
                </a:r>
                <a:r>
                  <a:rPr lang="en-US" sz="3200" dirty="0" smtClean="0"/>
                  <a:t>Homogeneous Differential </a:t>
                </a:r>
                <a:r>
                  <a:rPr lang="en-US" sz="3200" dirty="0"/>
                  <a:t>Equation.</a:t>
                </a:r>
                <a:endParaRPr lang="en-US" dirty="0"/>
              </a:p>
              <a:p>
                <a:pPr marL="0" indent="12700" algn="just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xfrm>
                <a:off x="251460" y="1730654"/>
                <a:ext cx="10469880" cy="5510632"/>
              </a:xfrm>
              <a:blipFill rotWithShape="1">
                <a:blip r:embed="rId2"/>
                <a:stretch>
                  <a:fillRect l="-1339" t="-13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10</a:t>
            </a:fld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48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Solution of Homogeneous ODE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sz="quarter" idx="1"/>
              </p:nvPr>
            </p:nvSpPr>
            <p:spPr>
              <a:xfrm>
                <a:off x="251460" y="1730654"/>
                <a:ext cx="10469880" cy="5510632"/>
              </a:xfrm>
            </p:spPr>
            <p:txBody>
              <a:bodyPr>
                <a:normAutofit/>
              </a:bodyPr>
              <a:lstStyle/>
              <a:p>
                <a:pPr marL="0" indent="12700" algn="just">
                  <a:buNone/>
                </a:pPr>
                <a:r>
                  <a:rPr lang="en-US" sz="3200" dirty="0" smtClean="0"/>
                  <a:t>Example – 1  </a:t>
                </a:r>
                <a:endParaRPr lang="en-US" sz="3200" dirty="0" smtClean="0">
                  <a:solidFill>
                    <a:srgbClr val="0000FF"/>
                  </a:solidFill>
                  <a:ea typeface="Cambria Math" panose="02040503050406030204" pitchFamily="18" charset="0"/>
                </a:endParaRPr>
              </a:p>
              <a:p>
                <a:pPr marL="0" indent="1270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1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3200" b="1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𝒅𝒚</m:t>
                          </m:r>
                        </m:num>
                        <m:den>
                          <m:r>
                            <a:rPr lang="en-US" sz="3200" b="1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𝒅𝒙</m:t>
                          </m:r>
                        </m:den>
                      </m:f>
                      <m:r>
                        <a:rPr lang="en-US" sz="3200" b="1" i="1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b="1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b="1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b="1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3200" b="1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  <m:r>
                            <a:rPr lang="en-US" sz="3200" b="1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3200" b="1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b="1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 panose="02040503050406030204" pitchFamily="18" charset="0"/>
                                </a:rPr>
                                <m:t>𝒚</m:t>
                              </m:r>
                            </m:e>
                            <m:sup>
                              <m:r>
                                <a:rPr lang="en-US" sz="3200" b="1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num>
                        <m:den>
                          <m:r>
                            <a:rPr lang="en-US" sz="3200" b="1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  <m:t>𝒙𝒚</m:t>
                          </m:r>
                        </m:den>
                      </m:f>
                      <m:r>
                        <a:rPr lang="en-US" sz="3200" b="1" i="1">
                          <a:solidFill>
                            <a:srgbClr val="0000FF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3200" b="1" dirty="0" smtClean="0"/>
              </a:p>
              <a:p>
                <a:pPr marL="0" indent="12700" algn="just">
                  <a:lnSpc>
                    <a:spcPct val="150000"/>
                  </a:lnSpc>
                  <a:buNone/>
                </a:pPr>
                <a:r>
                  <a:rPr lang="en-US" sz="3200" dirty="0" smtClean="0"/>
                  <a:t>Answer;</a:t>
                </a:r>
              </a:p>
              <a:p>
                <a:pPr marL="0" indent="12700" algn="just">
                  <a:lnSpc>
                    <a:spcPct val="150000"/>
                  </a:lnSpc>
                  <a:buNone/>
                </a:pPr>
                <a:r>
                  <a:rPr lang="en-US" sz="3200" dirty="0" smtClean="0"/>
                  <a:t>First try to write it in the form of</a:t>
                </a:r>
              </a:p>
              <a:p>
                <a:pPr marL="0" indent="1270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3200" i="1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3200" i="1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200" i="1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num>
                            <m:den>
                              <m:r>
                                <a:rPr lang="en-US" sz="3200" i="1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dirty="0"/>
              </a:p>
              <a:p>
                <a:pPr marL="0" indent="12700" algn="just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xfrm>
                <a:off x="251460" y="1730654"/>
                <a:ext cx="10469880" cy="5510632"/>
              </a:xfrm>
              <a:blipFill rotWithShape="1">
                <a:blip r:embed="rId2"/>
                <a:stretch>
                  <a:fillRect l="-1339" t="-13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11</a:t>
            </a:fld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023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Solution of Homogeneous ODE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12</a:t>
            </a:fld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3" t="32941" r="29650" b="56014"/>
          <a:stretch/>
        </p:blipFill>
        <p:spPr bwMode="auto">
          <a:xfrm>
            <a:off x="719038" y="1874340"/>
            <a:ext cx="9117290" cy="1312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3" t="45029" r="29650" b="44131"/>
          <a:stretch/>
        </p:blipFill>
        <p:spPr bwMode="auto">
          <a:xfrm>
            <a:off x="719038" y="3139699"/>
            <a:ext cx="9117290" cy="128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3" t="56347" r="29650" b="33351"/>
          <a:stretch/>
        </p:blipFill>
        <p:spPr bwMode="auto">
          <a:xfrm>
            <a:off x="719038" y="4428311"/>
            <a:ext cx="9117290" cy="1224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543" t="65369" r="29650" b="23048"/>
          <a:stretch/>
        </p:blipFill>
        <p:spPr bwMode="auto">
          <a:xfrm>
            <a:off x="719038" y="5653044"/>
            <a:ext cx="9117290" cy="1376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6139540" y="5904411"/>
            <a:ext cx="3422467" cy="1112446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9836330" y="6137468"/>
            <a:ext cx="1045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OK</a:t>
            </a:r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51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00" t="56454" r="23714" b="32535"/>
          <a:stretch/>
        </p:blipFill>
        <p:spPr bwMode="auto">
          <a:xfrm>
            <a:off x="931565" y="3525694"/>
            <a:ext cx="9117290" cy="1194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Solution of Homogeneous ODE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13</a:t>
            </a:fld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00" t="44952" r="23714" b="42676"/>
          <a:stretch/>
        </p:blipFill>
        <p:spPr bwMode="auto">
          <a:xfrm>
            <a:off x="931565" y="2261977"/>
            <a:ext cx="9117290" cy="1341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Straight Connector 7"/>
          <p:cNvCxnSpPr/>
          <p:nvPr/>
        </p:nvCxnSpPr>
        <p:spPr>
          <a:xfrm flipH="1">
            <a:off x="6021977" y="3874612"/>
            <a:ext cx="339634" cy="496388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000" t="67239" r="23714" b="21524"/>
          <a:stretch/>
        </p:blipFill>
        <p:spPr bwMode="auto">
          <a:xfrm>
            <a:off x="931565" y="4719918"/>
            <a:ext cx="9117290" cy="1218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3" name="Straight Connector 22"/>
          <p:cNvCxnSpPr/>
          <p:nvPr/>
        </p:nvCxnSpPr>
        <p:spPr>
          <a:xfrm flipH="1">
            <a:off x="9405257" y="3874612"/>
            <a:ext cx="339634" cy="496388"/>
          </a:xfrm>
          <a:prstGeom prst="line">
            <a:avLst/>
          </a:prstGeom>
          <a:ln w="28575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75216" y="6413863"/>
            <a:ext cx="88696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To separate the variables we need to  multiply both side by</a:t>
            </a:r>
            <a:endParaRPr 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Rectangle 9"/>
              <p:cNvSpPr/>
              <p:nvPr/>
            </p:nvSpPr>
            <p:spPr>
              <a:xfrm>
                <a:off x="9090447" y="6273917"/>
                <a:ext cx="824265" cy="7938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400" b="1" i="1" smtClean="0">
                              <a:solidFill>
                                <a:srgbClr val="FF0066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2400" b="1" i="1">
                              <a:solidFill>
                                <a:srgbClr val="FF0066"/>
                              </a:solidFill>
                              <a:latin typeface="Cambria Math"/>
                            </a:rPr>
                            <m:t>𝒗𝒅𝒙</m:t>
                          </m:r>
                        </m:num>
                        <m:den>
                          <m:r>
                            <a:rPr lang="en-US" sz="2400" b="1" i="1">
                              <a:solidFill>
                                <a:srgbClr val="FF0066"/>
                              </a:solidFill>
                              <a:latin typeface="Cambria Math"/>
                            </a:rPr>
                            <m:t>𝒙</m:t>
                          </m:r>
                        </m:den>
                      </m:f>
                    </m:oMath>
                  </m:oMathPara>
                </a14:m>
                <a:endParaRPr lang="en-US" sz="2400" b="1" dirty="0">
                  <a:solidFill>
                    <a:srgbClr val="FF0066"/>
                  </a:solidFill>
                </a:endParaRPr>
              </a:p>
            </p:txBody>
          </p:sp>
        </mc:Choice>
        <mc:Fallback xmlns="">
          <p:sp>
            <p:nvSpPr>
              <p:cNvPr id="10" name="Rectangle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0447" y="6273917"/>
                <a:ext cx="824265" cy="79380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55665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Solution of Homogeneous ODE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14</a:t>
            </a:fld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735" t="17568" r="25265" b="19059"/>
          <a:stretch/>
        </p:blipFill>
        <p:spPr bwMode="auto">
          <a:xfrm>
            <a:off x="1434189" y="1677128"/>
            <a:ext cx="8219262" cy="5432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0727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Solution of Homogeneous ODE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15</a:t>
            </a:fld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063" t="48867" r="29850" b="40701"/>
          <a:stretch/>
        </p:blipFill>
        <p:spPr bwMode="auto">
          <a:xfrm>
            <a:off x="1979235" y="2999844"/>
            <a:ext cx="7021950" cy="1141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331458" y="1768231"/>
                <a:ext cx="4409092" cy="7096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/>
                  <a:t>Now substitute </a:t>
                </a:r>
                <a:r>
                  <a:rPr lang="en-US" sz="2800" dirty="0" smtClean="0"/>
                  <a:t>back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sz="2800" b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= </m:t>
                    </m:r>
                    <m:f>
                      <m:fPr>
                        <m:ctrlPr>
                          <a:rPr lang="en-US" sz="2800" b="1" i="1">
                            <a:solidFill>
                              <a:srgbClr val="0000FF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y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x</m:t>
                        </m:r>
                      </m:den>
                    </m:f>
                  </m:oMath>
                </a14:m>
                <a:r>
                  <a:rPr lang="en-US" sz="2800" dirty="0" smtClean="0"/>
                  <a:t> </a:t>
                </a:r>
                <a:endParaRPr lang="en-US" sz="2800" dirty="0"/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1458" y="1768231"/>
                <a:ext cx="4409092" cy="709618"/>
              </a:xfrm>
              <a:prstGeom prst="rect">
                <a:avLst/>
              </a:prstGeom>
              <a:blipFill rotWithShape="1">
                <a:blip r:embed="rId6"/>
                <a:stretch>
                  <a:fillRect l="-2762" b="-103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063" t="59690" r="29850" b="32951"/>
          <a:stretch/>
        </p:blipFill>
        <p:spPr bwMode="auto">
          <a:xfrm>
            <a:off x="1979235" y="4859383"/>
            <a:ext cx="7021950" cy="805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16109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Solution of Homogeneous ODE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16</a:t>
            </a:fld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905" t="35525" r="33857" b="27365"/>
          <a:stretch/>
        </p:blipFill>
        <p:spPr bwMode="auto">
          <a:xfrm>
            <a:off x="747383" y="3109878"/>
            <a:ext cx="6074230" cy="3804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186689" y="1750467"/>
                <a:ext cx="10446477" cy="13594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12700" algn="just"/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Example – 2 Solve </a:t>
                </a:r>
                <a:endParaRPr lang="en-US" sz="2800" dirty="0">
                  <a:solidFill>
                    <a:srgbClr val="0000FF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indent="127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𝒅𝒚</m:t>
                          </m:r>
                        </m:num>
                        <m:den>
                          <m:r>
                            <a:rPr lang="en-US" sz="2800" b="1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𝒅𝒙</m:t>
                          </m:r>
                        </m:den>
                      </m:f>
                      <m:r>
                        <a:rPr lang="en-US" sz="2800" b="1" i="1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  <m:t>𝒚</m:t>
                          </m:r>
                          <m:d>
                            <m:dPr>
                              <m:ctrlPr>
                                <a:rPr lang="en-US" sz="2800" b="1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b="1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 panose="02040503050406030204" pitchFamily="18" charset="0"/>
                                </a:rPr>
                                <m:t>𝒙</m:t>
                              </m:r>
                              <m:r>
                                <a:rPr lang="en-US" sz="2800" b="1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sz="2800" b="1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 panose="02040503050406030204" pitchFamily="18" charset="0"/>
                                </a:rPr>
                                <m:t>𝒚</m:t>
                              </m:r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en-US" sz="2800" b="1" i="1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1" i="1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 panose="02040503050406030204" pitchFamily="18" charset="0"/>
                                </a:rPr>
                                <m:t>𝒙</m:t>
                              </m:r>
                            </m:e>
                            <m:sup>
                              <m:r>
                                <a:rPr lang="en-US" sz="2800" b="1" i="1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p>
                          </m:sSup>
                        </m:den>
                      </m:f>
                      <m:r>
                        <a:rPr lang="en-US" sz="2800" b="1" i="1">
                          <a:solidFill>
                            <a:srgbClr val="0000FF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689" y="1750467"/>
                <a:ext cx="10446477" cy="1359411"/>
              </a:xfrm>
              <a:prstGeom prst="rect">
                <a:avLst/>
              </a:prstGeom>
              <a:blipFill rotWithShape="1">
                <a:blip r:embed="rId6"/>
                <a:stretch>
                  <a:fillRect l="-1109" t="-44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3612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Solution of Homogeneous ODE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17</a:t>
            </a:fld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58" t="19301" r="25428" b="48191"/>
          <a:stretch/>
        </p:blipFill>
        <p:spPr bwMode="auto">
          <a:xfrm>
            <a:off x="2158172" y="3043646"/>
            <a:ext cx="7840134" cy="31360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226029" y="2299063"/>
                <a:ext cx="3422468" cy="21092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solidFill>
                      <a:srgbClr val="FF0000"/>
                    </a:solidFill>
                  </a:rPr>
                  <a:t>Replace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𝒅𝒚</m:t>
                        </m:r>
                      </m:num>
                      <m:den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𝒅𝒙</m:t>
                        </m:r>
                      </m:den>
                    </m:f>
                    <m:r>
                      <a:rPr lang="en-US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𝒗</m:t>
                    </m:r>
                    <m:r>
                      <a:rPr lang="en-US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𝒙</m:t>
                    </m:r>
                    <m:f>
                      <m:f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𝒅𝒗</m:t>
                        </m:r>
                      </m:num>
                      <m:den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𝒙</m:t>
                        </m:r>
                      </m:den>
                    </m:f>
                    <m:r>
                      <a:rPr lang="en-US" sz="2800" b="1" i="1">
                        <a:solidFill>
                          <a:srgbClr val="FF0000"/>
                        </a:solidFill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2800" b="1" dirty="0" smtClean="0">
                  <a:solidFill>
                    <a:srgbClr val="FF0000"/>
                  </a:solidFill>
                </a:endParaRPr>
              </a:p>
              <a:p>
                <a:endParaRPr lang="en-US" sz="2400" b="1" dirty="0">
                  <a:solidFill>
                    <a:srgbClr val="FF0000"/>
                  </a:solidFill>
                </a:endParaRPr>
              </a:p>
              <a:p>
                <a:r>
                  <a:rPr lang="en-US" sz="2400" dirty="0" smtClean="0">
                    <a:solidFill>
                      <a:srgbClr val="FF0000"/>
                    </a:solidFill>
                  </a:rPr>
                  <a:t>And</a:t>
                </a:r>
                <a:r>
                  <a:rPr lang="en-US" sz="2400" b="1" dirty="0" smtClean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𝒙</m:t>
                        </m:r>
                      </m:den>
                    </m:f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/>
                        <a:ea typeface="Cambria Math" panose="02040503050406030204" pitchFamily="18" charset="0"/>
                      </a:rPr>
                      <m:t>𝒗</m:t>
                    </m:r>
                  </m:oMath>
                </a14:m>
                <a:endParaRPr lang="en-US" sz="2800" b="1" dirty="0">
                  <a:solidFill>
                    <a:srgbClr val="FF0000"/>
                  </a:solidFill>
                </a:endParaRPr>
              </a:p>
              <a:p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029" y="2299063"/>
                <a:ext cx="3422468" cy="2109295"/>
              </a:xfrm>
              <a:prstGeom prst="rect">
                <a:avLst/>
              </a:prstGeom>
              <a:blipFill rotWithShape="1">
                <a:blip r:embed="rId6"/>
                <a:stretch>
                  <a:fillRect l="-26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Rectangle 4"/>
              <p:cNvSpPr/>
              <p:nvPr/>
            </p:nvSpPr>
            <p:spPr>
              <a:xfrm>
                <a:off x="2158172" y="6301043"/>
                <a:ext cx="7383368" cy="71468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 smtClean="0">
                    <a:solidFill>
                      <a:srgbClr val="FF0000"/>
                    </a:solidFill>
                  </a:rPr>
                  <a:t>To separate the variables multiply side by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𝒅</m:t>
                        </m:r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sz="2800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and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800" b="1" i="1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𝒗</m:t>
                            </m:r>
                          </m:e>
                          <m:sup>
                            <m:r>
                              <a:rPr lang="en-US" sz="2800" b="1" i="1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400" dirty="0" smtClean="0">
                    <a:solidFill>
                      <a:srgbClr val="FF0000"/>
                    </a:solidFill>
                  </a:rPr>
                  <a:t> </a:t>
                </a:r>
                <a:endParaRPr lang="en-US" sz="2400" dirty="0"/>
              </a:p>
            </p:txBody>
          </p:sp>
        </mc:Choice>
        <mc:Fallback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8172" y="6301043"/>
                <a:ext cx="7383368" cy="714683"/>
              </a:xfrm>
              <a:prstGeom prst="rect">
                <a:avLst/>
              </a:prstGeom>
              <a:blipFill rotWithShape="1">
                <a:blip r:embed="rId7"/>
                <a:stretch>
                  <a:fillRect l="-1239" b="-42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39019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Solution of Homogeneous ODE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18</a:t>
            </a:fld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41" t="14432" r="25000" b="19934"/>
          <a:stretch/>
        </p:blipFill>
        <p:spPr bwMode="auto">
          <a:xfrm>
            <a:off x="1555712" y="1575816"/>
            <a:ext cx="7868996" cy="5626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7088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Solution of Homogeneous ODE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19</a:t>
            </a:fld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567" t="56963" r="32429" b="19746"/>
          <a:stretch/>
        </p:blipFill>
        <p:spPr bwMode="auto">
          <a:xfrm>
            <a:off x="2290013" y="2900722"/>
            <a:ext cx="6400393" cy="2794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362102" y="1722737"/>
                <a:ext cx="4409092" cy="70961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800" dirty="0"/>
                  <a:t>Now substitute back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sz="2800" b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= </m:t>
                    </m:r>
                    <m:f>
                      <m:fPr>
                        <m:ctrlPr>
                          <a:rPr lang="en-US" sz="2800" b="1" i="1">
                            <a:solidFill>
                              <a:srgbClr val="0000FF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y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x</m:t>
                        </m:r>
                      </m:den>
                    </m:f>
                  </m:oMath>
                </a14:m>
                <a:r>
                  <a:rPr lang="en-US" sz="2800" dirty="0"/>
                  <a:t> </a:t>
                </a:r>
                <a:endParaRPr lang="en-US" sz="2800" dirty="0"/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102" y="1722737"/>
                <a:ext cx="4409092" cy="709618"/>
              </a:xfrm>
              <a:prstGeom prst="rect">
                <a:avLst/>
              </a:prstGeom>
              <a:blipFill rotWithShape="1">
                <a:blip r:embed="rId6"/>
                <a:stretch>
                  <a:fillRect l="-2762" b="-103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4337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Review of a </a:t>
            </a:r>
            <a:r>
              <a:rPr lang="en-US" altLang="en-US" sz="3600" b="1" dirty="0">
                <a:solidFill>
                  <a:schemeClr val="accent3">
                    <a:lumMod val="75000"/>
                  </a:schemeClr>
                </a:solidFill>
              </a:rPr>
              <a:t>D</a:t>
            </a: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ifferential Equation 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251460" y="1730654"/>
            <a:ext cx="10469880" cy="5510632"/>
          </a:xfrm>
        </p:spPr>
        <p:txBody>
          <a:bodyPr>
            <a:normAutofit/>
          </a:bodyPr>
          <a:lstStyle/>
          <a:p>
            <a:pPr marL="0" indent="12700" algn="just">
              <a:buNone/>
            </a:pPr>
            <a:r>
              <a:rPr lang="en-US" sz="3200" dirty="0"/>
              <a:t>A Differential Equation is an equation with a </a:t>
            </a:r>
            <a:r>
              <a:rPr lang="en-US" sz="3200" b="1" dirty="0">
                <a:solidFill>
                  <a:srgbClr val="0000FF"/>
                </a:solidFill>
              </a:rPr>
              <a:t>function</a:t>
            </a:r>
            <a:r>
              <a:rPr lang="en-US" sz="3200" dirty="0"/>
              <a:t> and </a:t>
            </a:r>
            <a:r>
              <a:rPr lang="en-US" sz="3200" dirty="0">
                <a:solidFill>
                  <a:srgbClr val="FF3300"/>
                </a:solidFill>
              </a:rPr>
              <a:t>one or more </a:t>
            </a:r>
            <a:r>
              <a:rPr lang="en-US" sz="3200" dirty="0"/>
              <a:t>of its </a:t>
            </a:r>
            <a:r>
              <a:rPr lang="en-US" sz="3200" b="1" dirty="0" smtClean="0">
                <a:solidFill>
                  <a:srgbClr val="0000FF"/>
                </a:solidFill>
              </a:rPr>
              <a:t>derivatives</a:t>
            </a:r>
            <a:r>
              <a:rPr lang="en-US" sz="3200" dirty="0" smtClean="0"/>
              <a:t>:</a:t>
            </a:r>
          </a:p>
          <a:p>
            <a:pPr marL="0" indent="12700" algn="just">
              <a:buNone/>
            </a:pPr>
            <a:endParaRPr lang="en-US" altLang="zh-TW" sz="3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2</a:t>
            </a:fld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206" t="36391" r="40000" b="35373"/>
          <a:stretch/>
        </p:blipFill>
        <p:spPr bwMode="auto">
          <a:xfrm>
            <a:off x="2725040" y="3017522"/>
            <a:ext cx="5530340" cy="3152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32103" y="6654352"/>
            <a:ext cx="97834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2060"/>
                </a:solidFill>
              </a:rPr>
              <a:t>For example equation </a:t>
            </a:r>
            <a:r>
              <a:rPr lang="en-US" sz="2400" dirty="0">
                <a:solidFill>
                  <a:srgbClr val="002060"/>
                </a:solidFill>
              </a:rPr>
              <a:t>with the function </a:t>
            </a:r>
            <a:r>
              <a:rPr lang="en-US" sz="2400" b="1" dirty="0">
                <a:solidFill>
                  <a:srgbClr val="002060"/>
                </a:solidFill>
              </a:rPr>
              <a:t>y</a:t>
            </a:r>
            <a:r>
              <a:rPr lang="en-US" sz="2400" dirty="0">
                <a:solidFill>
                  <a:srgbClr val="002060"/>
                </a:solidFill>
              </a:rPr>
              <a:t> and its derivative</a:t>
            </a:r>
            <a:r>
              <a:rPr lang="en-US" sz="2400" b="1" dirty="0">
                <a:solidFill>
                  <a:srgbClr val="002060"/>
                </a:solidFill>
              </a:rPr>
              <a:t> </a:t>
            </a:r>
            <a:r>
              <a:rPr lang="en-US" sz="2400" b="1" i="1" dirty="0" err="1" smtClean="0">
                <a:solidFill>
                  <a:srgbClr val="002060"/>
                </a:solidFill>
              </a:rPr>
              <a:t>dy</a:t>
            </a:r>
            <a:r>
              <a:rPr lang="en-US" sz="2400" b="1" i="1" dirty="0" smtClean="0">
                <a:solidFill>
                  <a:srgbClr val="002060"/>
                </a:solidFill>
              </a:rPr>
              <a:t>/</a:t>
            </a:r>
            <a:r>
              <a:rPr lang="en-US" sz="2400" b="1" dirty="0" smtClean="0">
                <a:solidFill>
                  <a:srgbClr val="002060"/>
                </a:solidFill>
              </a:rPr>
              <a:t>dx</a:t>
            </a:r>
            <a:endParaRPr 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334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Solution of Homogeneous ODE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20</a:t>
            </a:fld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186689" y="1750467"/>
                <a:ext cx="10446477" cy="14154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12700" algn="just"/>
                <a:r>
                  <a:rPr lang="en-US" sz="28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Example – 3 Solve </a:t>
                </a:r>
                <a:endParaRPr lang="en-US" sz="2800" dirty="0">
                  <a:solidFill>
                    <a:srgbClr val="0000FF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indent="127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b="1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𝒅𝒚</m:t>
                          </m:r>
                        </m:num>
                        <m:den>
                          <m:r>
                            <a:rPr lang="en-US" sz="2800" b="1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𝒅𝒙</m:t>
                          </m:r>
                        </m:den>
                      </m:f>
                      <m:r>
                        <a:rPr lang="en-US" sz="2800" b="1" i="1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b="1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  <m:r>
                            <a:rPr lang="en-US" sz="2800" b="1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2800" b="1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  <m:t>𝒚</m:t>
                          </m:r>
                        </m:num>
                        <m:den>
                          <m:r>
                            <a:rPr lang="en-US" sz="2800" b="1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  <m:t>𝒙</m:t>
                          </m:r>
                          <m:r>
                            <a:rPr lang="en-US" sz="2800" b="1" i="1" smtClean="0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en-US" sz="2800" b="1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  <m:t>𝒚</m:t>
                          </m:r>
                        </m:den>
                      </m:f>
                      <m:r>
                        <a:rPr lang="en-US" sz="2800" b="1" i="1">
                          <a:solidFill>
                            <a:srgbClr val="0000FF"/>
                          </a:solidFill>
                          <a:latin typeface="Cambria Math"/>
                          <a:ea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689" y="1750467"/>
                <a:ext cx="10446477" cy="1415452"/>
              </a:xfrm>
              <a:prstGeom prst="rect">
                <a:avLst/>
              </a:prstGeom>
              <a:blipFill rotWithShape="1">
                <a:blip r:embed="rId4"/>
                <a:stretch>
                  <a:fillRect l="-1109" t="-43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6916930" y="3165919"/>
            <a:ext cx="385394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Look at the power of x in nominator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So, divide both side by x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86690" y="3365974"/>
            <a:ext cx="14911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Answer: </a:t>
            </a:r>
            <a:endParaRPr lang="en-US" sz="2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143" t="39366" r="33143" b="26856"/>
          <a:stretch/>
        </p:blipFill>
        <p:spPr bwMode="auto">
          <a:xfrm>
            <a:off x="1842480" y="3853989"/>
            <a:ext cx="6586254" cy="3263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589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Solution of Homogeneous ODE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21</a:t>
            </a:fld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86" t="17269" r="24143" b="49076"/>
          <a:stretch/>
        </p:blipFill>
        <p:spPr bwMode="auto">
          <a:xfrm>
            <a:off x="2158172" y="1932262"/>
            <a:ext cx="8543109" cy="3066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Box 14"/>
              <p:cNvSpPr txBox="1"/>
              <p:nvPr/>
            </p:nvSpPr>
            <p:spPr>
              <a:xfrm>
                <a:off x="226029" y="2299063"/>
                <a:ext cx="3422468" cy="21092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solidFill>
                      <a:srgbClr val="FF0000"/>
                    </a:solidFill>
                  </a:rPr>
                  <a:t>Replace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𝒅𝒚</m:t>
                        </m:r>
                      </m:num>
                      <m:den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𝒅𝒙</m:t>
                        </m:r>
                      </m:den>
                    </m:f>
                    <m:r>
                      <a:rPr lang="en-US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𝒗</m:t>
                    </m:r>
                    <m:r>
                      <a:rPr lang="en-US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  <m:r>
                      <a:rPr lang="en-US" sz="2800" b="1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𝒙</m:t>
                    </m:r>
                    <m:f>
                      <m:f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𝒅𝒗</m:t>
                        </m:r>
                      </m:num>
                      <m:den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𝒙</m:t>
                        </m:r>
                      </m:den>
                    </m:f>
                    <m:r>
                      <a:rPr lang="en-US" sz="2800" b="1" i="1">
                        <a:solidFill>
                          <a:srgbClr val="FF0000"/>
                        </a:solidFill>
                        <a:latin typeface="Cambria Math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2800" b="1" dirty="0" smtClean="0">
                  <a:solidFill>
                    <a:srgbClr val="FF0000"/>
                  </a:solidFill>
                </a:endParaRPr>
              </a:p>
              <a:p>
                <a:endParaRPr lang="en-US" sz="2400" b="1" dirty="0">
                  <a:solidFill>
                    <a:srgbClr val="FF0000"/>
                  </a:solidFill>
                </a:endParaRPr>
              </a:p>
              <a:p>
                <a:r>
                  <a:rPr lang="en-US" sz="2400" dirty="0" smtClean="0">
                    <a:solidFill>
                      <a:srgbClr val="FF0000"/>
                    </a:solidFill>
                  </a:rPr>
                  <a:t>And</a:t>
                </a:r>
                <a:r>
                  <a:rPr lang="en-US" sz="2400" b="1" dirty="0" smtClean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𝒙</m:t>
                        </m:r>
                      </m:den>
                    </m:f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2800" b="1" i="1" smtClean="0">
                        <a:solidFill>
                          <a:srgbClr val="FF0000"/>
                        </a:solidFill>
                        <a:latin typeface="Cambria Math"/>
                        <a:ea typeface="Cambria Math" panose="02040503050406030204" pitchFamily="18" charset="0"/>
                      </a:rPr>
                      <m:t>𝒗</m:t>
                    </m:r>
                  </m:oMath>
                </a14:m>
                <a:endParaRPr lang="en-US" sz="2800" b="1" dirty="0">
                  <a:solidFill>
                    <a:srgbClr val="FF0000"/>
                  </a:solidFill>
                </a:endParaRPr>
              </a:p>
              <a:p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029" y="2299063"/>
                <a:ext cx="3422468" cy="2109295"/>
              </a:xfrm>
              <a:prstGeom prst="rect">
                <a:avLst/>
              </a:prstGeom>
              <a:blipFill rotWithShape="1">
                <a:blip r:embed="rId6"/>
                <a:stretch>
                  <a:fillRect l="-26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86" t="62975" r="24143" b="26095"/>
          <a:stretch/>
        </p:blipFill>
        <p:spPr bwMode="auto">
          <a:xfrm>
            <a:off x="2158171" y="5085012"/>
            <a:ext cx="8543109" cy="996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7" name="Rectangle 16"/>
              <p:cNvSpPr/>
              <p:nvPr/>
            </p:nvSpPr>
            <p:spPr>
              <a:xfrm>
                <a:off x="226029" y="6374812"/>
                <a:ext cx="8935075" cy="72115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2400" dirty="0" smtClean="0">
                    <a:solidFill>
                      <a:srgbClr val="FF0000"/>
                    </a:solidFill>
                  </a:rPr>
                  <a:t>To separate the variables multiply both sides by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𝒅</m:t>
                        </m:r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𝒙</m:t>
                        </m:r>
                      </m:num>
                      <m:den>
                        <m:r>
                          <a:rPr lang="en-US" sz="28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sz="2800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and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b="1" i="1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+</m:t>
                        </m:r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𝒗</m:t>
                        </m:r>
                      </m:num>
                      <m:den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𝟏</m:t>
                        </m:r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𝟐</m:t>
                        </m:r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𝒗</m:t>
                        </m:r>
                        <m:r>
                          <a:rPr lang="en-US" sz="2800" b="1" i="1" smtClean="0">
                            <a:solidFill>
                              <a:srgbClr val="FF0000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2800" b="1" i="1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800" b="1" i="1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𝒗</m:t>
                            </m:r>
                          </m:e>
                          <m:sup>
                            <m:r>
                              <a:rPr lang="en-US" sz="2800" b="1" i="1">
                                <a:solidFill>
                                  <a:srgbClr val="FF0000"/>
                                </a:solidFill>
                                <a:latin typeface="Cambria Math"/>
                                <a:ea typeface="Cambria Math" panose="02040503050406030204" pitchFamily="18" charset="0"/>
                              </a:rPr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400" dirty="0" smtClean="0">
                    <a:solidFill>
                      <a:srgbClr val="FF0000"/>
                    </a:solidFill>
                  </a:rPr>
                  <a:t> </a:t>
                </a:r>
                <a:endParaRPr lang="en-US" sz="2400" dirty="0"/>
              </a:p>
            </p:txBody>
          </p:sp>
        </mc:Choice>
        <mc:Fallback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029" y="6374812"/>
                <a:ext cx="8935075" cy="721159"/>
              </a:xfrm>
              <a:prstGeom prst="rect">
                <a:avLst/>
              </a:prstGeom>
              <a:blipFill rotWithShape="1">
                <a:blip r:embed="rId7"/>
                <a:stretch>
                  <a:fillRect l="-1023" b="-33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1172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Solution of Homogeneous ODE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22</a:t>
            </a:fld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143" t="15746" r="18429" b="19238"/>
          <a:stretch/>
        </p:blipFill>
        <p:spPr bwMode="auto">
          <a:xfrm>
            <a:off x="1860960" y="1593480"/>
            <a:ext cx="8745578" cy="5608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52" r="90015" b="54910"/>
          <a:stretch/>
        </p:blipFill>
        <p:spPr bwMode="auto">
          <a:xfrm>
            <a:off x="11430" y="4936002"/>
            <a:ext cx="2279176" cy="2265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239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Solution of Homogeneous ODE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23</a:t>
            </a:fld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326572" y="1714806"/>
                <a:ext cx="8817428" cy="7096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800" dirty="0"/>
                  <a:t>Now substitute back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800" b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n-US" sz="2800" b="1">
                        <a:solidFill>
                          <a:srgbClr val="0000FF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= </m:t>
                    </m:r>
                    <m:f>
                      <m:fPr>
                        <m:ctrlPr>
                          <a:rPr lang="en-US" sz="2800" b="1" i="1">
                            <a:solidFill>
                              <a:srgbClr val="0000FF"/>
                            </a:solidFill>
                            <a:latin typeface="Cambria Math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800" b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y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sz="2800" b="1">
                            <a:solidFill>
                              <a:srgbClr val="0000FF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x</m:t>
                        </m:r>
                      </m:den>
                    </m:f>
                  </m:oMath>
                </a14:m>
                <a:r>
                  <a:rPr lang="en-US" sz="2800" dirty="0"/>
                  <a:t> </a:t>
                </a: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572" y="1714806"/>
                <a:ext cx="8817428" cy="709618"/>
              </a:xfrm>
              <a:prstGeom prst="rect">
                <a:avLst/>
              </a:prstGeom>
              <a:blipFill rotWithShape="1">
                <a:blip r:embed="rId4"/>
                <a:stretch>
                  <a:fillRect l="-1452" b="-94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695" t="43027" r="24058" b="33527"/>
          <a:stretch/>
        </p:blipFill>
        <p:spPr bwMode="auto">
          <a:xfrm>
            <a:off x="2446481" y="2600973"/>
            <a:ext cx="7298410" cy="203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710" t="26538" r="25217" b="48450"/>
          <a:stretch/>
        </p:blipFill>
        <p:spPr bwMode="auto">
          <a:xfrm>
            <a:off x="2446481" y="4725486"/>
            <a:ext cx="7298410" cy="2139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6087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Solution of Homogeneous ODE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24</a:t>
            </a:fld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710" t="50752" r="25217" b="17553"/>
          <a:stretch/>
        </p:blipFill>
        <p:spPr bwMode="auto">
          <a:xfrm>
            <a:off x="800779" y="2682675"/>
            <a:ext cx="9378861" cy="3267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537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Assignment - 3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25</a:t>
            </a:fld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Rectangle 2"/>
              <p:cNvSpPr/>
              <p:nvPr/>
            </p:nvSpPr>
            <p:spPr>
              <a:xfrm>
                <a:off x="362101" y="1775791"/>
                <a:ext cx="10252889" cy="145860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b="1" dirty="0" smtClean="0"/>
                  <a:t>Solve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rgbClr val="0000FF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3200" b="1" i="1" smtClean="0">
                          <a:solidFill>
                            <a:srgbClr val="0000FF"/>
                          </a:solidFill>
                          <a:latin typeface="Cambria Math"/>
                        </a:rPr>
                        <m:t>𝒙𝒚</m:t>
                      </m:r>
                      <m:f>
                        <m:fPr>
                          <m:ctrlPr>
                            <a:rPr lang="en-US" sz="3200" b="1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3200" b="1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𝒅𝒚</m:t>
                          </m:r>
                        </m:num>
                        <m:den>
                          <m:r>
                            <a:rPr lang="en-US" sz="3200" b="1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𝒅𝒙</m:t>
                          </m:r>
                        </m:den>
                      </m:f>
                      <m:r>
                        <a:rPr lang="en-US" sz="3200" b="1" i="1" smtClean="0">
                          <a:solidFill>
                            <a:srgbClr val="0000FF"/>
                          </a:solidFill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en-US" sz="3200" b="1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3200" b="1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𝒚</m:t>
                          </m:r>
                        </m:e>
                        <m:sup>
                          <m:r>
                            <a:rPr lang="en-US" sz="3200" b="1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3200" b="1" i="1" smtClean="0">
                          <a:solidFill>
                            <a:srgbClr val="0000FF"/>
                          </a:solidFill>
                          <a:latin typeface="Cambria Math"/>
                        </a:rPr>
                        <m:t>+</m:t>
                      </m:r>
                      <m:sSup>
                        <m:sSupPr>
                          <m:ctrlPr>
                            <a:rPr lang="en-US" sz="3200" b="1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3200" b="1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3200" b="1" i="1" smtClean="0">
                              <a:solidFill>
                                <a:srgbClr val="0000FF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3200" b="1" i="1" smtClean="0">
                          <a:solidFill>
                            <a:srgbClr val="0000FF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3200" b="1" i="1" smtClean="0">
                          <a:solidFill>
                            <a:srgbClr val="0000FF"/>
                          </a:solidFill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3200" b="1" dirty="0">
                  <a:solidFill>
                    <a:srgbClr val="0000FF"/>
                  </a:solidFill>
                </a:endParaRPr>
              </a:p>
            </p:txBody>
          </p:sp>
        </mc:Choice>
        <mc:Fallback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2101" y="1775791"/>
                <a:ext cx="10252889" cy="1458604"/>
              </a:xfrm>
              <a:prstGeom prst="rect">
                <a:avLst/>
              </a:prstGeom>
              <a:blipFill rotWithShape="1">
                <a:blip r:embed="rId4"/>
                <a:stretch>
                  <a:fillRect l="-1189" t="-4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3434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>
                <a:solidFill>
                  <a:schemeClr val="accent3">
                    <a:lumMod val="75000"/>
                  </a:schemeClr>
                </a:solidFill>
              </a:rPr>
              <a:t>Review of a Differential Equation 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sz="quarter" idx="1"/>
              </p:nvPr>
            </p:nvSpPr>
            <p:spPr>
              <a:xfrm>
                <a:off x="251460" y="1730654"/>
                <a:ext cx="10469880" cy="5510632"/>
              </a:xfrm>
            </p:spPr>
            <p:txBody>
              <a:bodyPr>
                <a:normAutofit lnSpcReduction="10000"/>
              </a:bodyPr>
              <a:lstStyle/>
              <a:p>
                <a:pPr marL="0" indent="12700" algn="just">
                  <a:buNone/>
                </a:pPr>
                <a:r>
                  <a:rPr lang="en-US" altLang="zh-TW" sz="3200" b="1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General and Standard Form </a:t>
                </a:r>
              </a:p>
              <a:p>
                <a:pPr marL="0" indent="12700" algn="just">
                  <a:buNone/>
                </a:pPr>
                <a:r>
                  <a:rPr lang="en-US" altLang="zh-TW" sz="3200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• </a:t>
                </a:r>
                <a:r>
                  <a:rPr lang="en-US" altLang="zh-TW" sz="3200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general form of a linear first-order ODE is </a:t>
                </a:r>
                <a:endParaRPr lang="en-US" altLang="zh-TW" sz="32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1270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sz="3200" b="1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TW" sz="3200" b="1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altLang="zh-TW" sz="3200" b="1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altLang="zh-TW" sz="3200" b="1" i="1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altLang="zh-TW" sz="3200" b="1" i="1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altLang="zh-TW" sz="3200" b="1" i="1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)</m:t>
                      </m:r>
                      <m:f>
                        <m:fPr>
                          <m:ctrlPr>
                            <a:rPr lang="en-US" altLang="zh-TW" sz="3200" b="1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altLang="zh-TW" sz="3200" b="1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𝒅𝒚</m:t>
                          </m:r>
                        </m:num>
                        <m:den>
                          <m:r>
                            <a:rPr lang="en-US" altLang="zh-TW" sz="3200" b="1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𝒅𝒙</m:t>
                          </m:r>
                        </m:den>
                      </m:f>
                      <m:r>
                        <a:rPr lang="en-US" altLang="zh-TW" sz="3200" b="1" i="1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altLang="zh-TW" sz="3200" b="1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TW" sz="3200" b="1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altLang="zh-TW" sz="3200" b="1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𝟎</m:t>
                          </m:r>
                        </m:sub>
                      </m:sSub>
                      <m:d>
                        <m:dPr>
                          <m:ctrlPr>
                            <a:rPr lang="en-US" altLang="zh-TW" sz="3200" b="1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zh-TW" sz="3200" b="1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𝒙</m:t>
                          </m:r>
                        </m:e>
                      </m:d>
                      <m:r>
                        <a:rPr lang="en-US" altLang="zh-TW" sz="3200" b="1" i="1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𝒚</m:t>
                      </m:r>
                      <m:r>
                        <a:rPr lang="en-US" altLang="zh-TW" sz="3200" b="1" i="1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zh-TW" sz="3200" b="1" i="1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𝒈</m:t>
                      </m:r>
                      <m:r>
                        <a:rPr lang="en-US" altLang="zh-TW" sz="3200" b="1" i="1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(</m:t>
                      </m:r>
                      <m:r>
                        <a:rPr lang="en-US" altLang="zh-TW" sz="3200" b="1" i="1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𝒙</m:t>
                      </m:r>
                      <m:r>
                        <a:rPr lang="en-US" altLang="zh-TW" sz="3200" b="1" i="1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)</m:t>
                      </m:r>
                    </m:oMath>
                  </m:oMathPara>
                </a14:m>
                <a:endParaRPr lang="en-US" altLang="zh-TW" sz="32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TW" sz="3000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If </a:t>
                </a:r>
                <a:r>
                  <a:rPr lang="zh-TW" altLang="en-US" sz="3000" dirty="0">
                    <a:solidFill>
                      <a:srgbClr val="CC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𝑎</a:t>
                </a:r>
                <a:r>
                  <a:rPr lang="en-US" altLang="zh-TW" sz="3000" dirty="0" smtClean="0">
                    <a:solidFill>
                      <a:srgbClr val="CC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1(</a:t>
                </a:r>
                <a:r>
                  <a:rPr lang="zh-TW" altLang="en-US" sz="3000" dirty="0" smtClean="0">
                    <a:solidFill>
                      <a:srgbClr val="CC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𝑥</a:t>
                </a:r>
                <a:r>
                  <a:rPr lang="en-US" altLang="zh-TW" sz="3000" dirty="0" smtClean="0">
                    <a:solidFill>
                      <a:srgbClr val="CC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TW" altLang="en-US" sz="3000" dirty="0" smtClean="0">
                    <a:solidFill>
                      <a:srgbClr val="CC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TW" sz="3000" dirty="0">
                    <a:solidFill>
                      <a:srgbClr val="CC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0</a:t>
                </a:r>
                <a:r>
                  <a:rPr lang="en-US" altLang="zh-TW" sz="3000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it is no longer an differential equation and so </a:t>
                </a:r>
                <a:r>
                  <a:rPr lang="zh-TW" altLang="en-US" sz="3000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𝑎</a:t>
                </a:r>
                <a:r>
                  <a:rPr lang="en-US" altLang="zh-TW" sz="3000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 </a:t>
                </a:r>
                <a:r>
                  <a:rPr lang="zh-TW" altLang="en-US" sz="3000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𝑥 </a:t>
                </a:r>
                <a:r>
                  <a:rPr lang="en-US" altLang="zh-TW" sz="3000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cannot be 0; and if </a:t>
                </a:r>
                <a:r>
                  <a:rPr lang="zh-TW" altLang="en-US" sz="3000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𝑎</a:t>
                </a:r>
                <a:r>
                  <a:rPr lang="en-US" altLang="zh-TW" sz="3000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 </a:t>
                </a:r>
                <a:r>
                  <a:rPr lang="zh-TW" altLang="en-US" sz="3000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𝑥 </a:t>
                </a:r>
                <a:r>
                  <a:rPr lang="en-US" altLang="zh-TW" sz="3000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0, it is a variable separated ODE and can easily be solved by </a:t>
                </a:r>
                <a:r>
                  <a:rPr lang="en-US" altLang="zh-TW" sz="3000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integration. </a:t>
                </a:r>
              </a:p>
              <a:p>
                <a:pPr algn="just"/>
                <a:r>
                  <a:rPr lang="en-US" altLang="zh-TW" sz="3000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If </a:t>
                </a:r>
                <a:r>
                  <a:rPr lang="zh-TW" altLang="en-US" sz="3000" dirty="0">
                    <a:solidFill>
                      <a:srgbClr val="CC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𝑔 </a:t>
                </a:r>
                <a:r>
                  <a:rPr lang="en-US" altLang="zh-TW" sz="3000" dirty="0" smtClean="0">
                    <a:solidFill>
                      <a:srgbClr val="CC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TW" altLang="en-US" sz="3000" dirty="0" smtClean="0">
                    <a:solidFill>
                      <a:srgbClr val="CC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𝑥</a:t>
                </a:r>
                <a:r>
                  <a:rPr lang="en-US" altLang="zh-TW" sz="3000" dirty="0" smtClean="0">
                    <a:solidFill>
                      <a:srgbClr val="CC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TW" altLang="en-US" sz="3000" dirty="0" smtClean="0">
                    <a:solidFill>
                      <a:srgbClr val="CC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altLang="zh-TW" sz="3000" dirty="0">
                    <a:solidFill>
                      <a:srgbClr val="CC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0</a:t>
                </a:r>
                <a:r>
                  <a:rPr lang="en-US" altLang="zh-TW" sz="3000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it is called a </a:t>
                </a:r>
                <a:r>
                  <a:rPr lang="en-US" altLang="zh-TW" sz="3000" dirty="0">
                    <a:solidFill>
                      <a:srgbClr val="FF0066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Homogenous Equation</a:t>
                </a:r>
                <a:r>
                  <a:rPr lang="en-US" altLang="zh-TW" sz="3000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and can easily be solved by separating the variables, thus in this chapter g(</a:t>
                </a:r>
                <a:r>
                  <a:rPr lang="zh-TW" altLang="en-US" sz="3000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𝑥</a:t>
                </a:r>
                <a:r>
                  <a:rPr lang="en-US" altLang="zh-TW" sz="3000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is generally not 0. </a:t>
                </a:r>
                <a:endParaRPr lang="en-US" altLang="zh-TW" sz="3000" dirty="0" smtClean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/>
                <a:r>
                  <a:rPr lang="en-US" altLang="zh-TW" sz="3000" dirty="0" smtClean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If </a:t>
                </a:r>
                <a:r>
                  <a:rPr lang="zh-TW" altLang="en-US" sz="3000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𝑔</a:t>
                </a:r>
                <a:r>
                  <a:rPr lang="en-US" altLang="zh-TW" sz="3000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zh-TW" altLang="en-US" sz="3000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𝑥</a:t>
                </a:r>
                <a:r>
                  <a:rPr lang="en-US" altLang="zh-TW" sz="3000" dirty="0">
                    <a:solidFill>
                      <a:srgbClr val="00206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≠ 0 it is a non-homogenous equation. </a:t>
                </a:r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xfrm>
                <a:off x="251460" y="1730654"/>
                <a:ext cx="10469880" cy="5510632"/>
              </a:xfrm>
              <a:blipFill rotWithShape="1">
                <a:blip r:embed="rId2"/>
                <a:stretch>
                  <a:fillRect l="-1339" t="-2434" r="-13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3</a:t>
            </a:fld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865216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Homogeneous ODE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251460" y="1730654"/>
            <a:ext cx="10469880" cy="5510632"/>
          </a:xfrm>
        </p:spPr>
        <p:txBody>
          <a:bodyPr>
            <a:normAutofit/>
          </a:bodyPr>
          <a:lstStyle/>
          <a:p>
            <a:pPr marL="0" indent="12700" algn="just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differential equation may not be separable, but at the same time it can be </a:t>
            </a:r>
            <a:r>
              <a:rPr lang="en-US" sz="3200" dirty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converted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into a </a:t>
            </a:r>
            <a:r>
              <a:rPr lang="en-US" sz="3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separable equation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some </a:t>
            </a:r>
            <a:r>
              <a:rPr lang="en-US" sz="3200" dirty="0" smtClean="0">
                <a:solidFill>
                  <a:srgbClr val="FF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transformations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So, the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homogeneous differential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equations is the one 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which can be written </a:t>
            </a: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this form </a:t>
            </a:r>
            <a:endParaRPr lang="en-US" altLang="zh-TW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4</a:t>
            </a:fld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76" t="37333" r="43795" b="51843"/>
          <a:stretch/>
        </p:blipFill>
        <p:spPr bwMode="auto">
          <a:xfrm>
            <a:off x="3644648" y="4246773"/>
            <a:ext cx="3168609" cy="1375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22407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Homogeneous ODE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sz="quarter" idx="1"/>
              </p:nvPr>
            </p:nvSpPr>
            <p:spPr>
              <a:xfrm>
                <a:off x="251460" y="1730654"/>
                <a:ext cx="10469880" cy="5510632"/>
              </a:xfrm>
            </p:spPr>
            <p:txBody>
              <a:bodyPr>
                <a:normAutofit/>
              </a:bodyPr>
              <a:lstStyle/>
              <a:p>
                <a:pPr marL="0" indent="12700" algn="just">
                  <a:lnSpc>
                    <a:spcPct val="150000"/>
                  </a:lnSpc>
                  <a:buNone/>
                </a:pP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For example this equation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3200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sz="3200" i="1" smtClean="0">
                                <a:solidFill>
                                  <a:srgbClr val="0000FF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solidFill>
                                  <a:srgbClr val="0000FF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3200" b="0" i="1" smtClean="0">
                                <a:solidFill>
                                  <a:srgbClr val="0000FF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4</m:t>
                            </m:r>
                          </m:sup>
                        </m:sSup>
                        <m:r>
                          <a:rPr lang="en-US" sz="3200" b="0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3200" b="0" i="1" smtClean="0">
                                <a:solidFill>
                                  <a:srgbClr val="0000FF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solidFill>
                                  <a:srgbClr val="0000FF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3200" b="0" i="1" smtClean="0">
                                <a:solidFill>
                                  <a:srgbClr val="0000FF"/>
                                </a:solidFill>
                                <a:latin typeface="Cambria Math"/>
                                <a:cs typeface="Times New Roman" panose="02020603050405020304" pitchFamily="18" charset="0"/>
                              </a:rPr>
                              <m:t>4</m:t>
                            </m:r>
                          </m:sup>
                        </m:sSup>
                      </m:e>
                    </m:d>
                    <m:f>
                      <m:fPr>
                        <m:ctrlPr>
                          <a:rPr lang="en-US" sz="3200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sz="3200" b="0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𝑑𝑥</m:t>
                        </m:r>
                      </m:den>
                    </m:f>
                    <m:r>
                      <a:rPr lang="en-US" sz="3200" b="0" i="1" smtClean="0">
                        <a:solidFill>
                          <a:srgbClr val="0000FF"/>
                        </a:solidFill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  <m:r>
                      <a:rPr lang="en-US" sz="3200" b="0" i="1" smtClean="0">
                        <a:solidFill>
                          <a:srgbClr val="0000FF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𝑦</m:t>
                    </m:r>
                  </m:oMath>
                </a14:m>
                <a:endParaRPr lang="en-US" altLang="zh-TW" sz="32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12700" algn="just">
                  <a:lnSpc>
                    <a:spcPct val="150000"/>
                  </a:lnSpc>
                  <a:buNone/>
                </a:pPr>
                <a:r>
                  <a:rPr lang="en-US" sz="3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can be </a:t>
                </a: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written in this form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200" i="1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sz="3200" i="1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𝑑𝑥</m:t>
                        </m:r>
                      </m:den>
                    </m:f>
                    <m:r>
                      <a:rPr lang="en-US" sz="3200" b="0" i="1" smtClean="0">
                        <a:solidFill>
                          <a:srgbClr val="0000FF"/>
                        </a:solidFill>
                        <a:latin typeface="Cambria Math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3200" b="0" i="1" smtClean="0">
                        <a:solidFill>
                          <a:srgbClr val="0000FF"/>
                        </a:solidFill>
                        <a:latin typeface="Cambria Math"/>
                        <a:cs typeface="Times New Roman" panose="02020603050405020304" pitchFamily="18" charset="0"/>
                      </a:rPr>
                      <m:t>𝑓</m:t>
                    </m:r>
                    <m:f>
                      <m:fPr>
                        <m:ctrlPr>
                          <a:rPr lang="en-US" sz="3200" i="1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3200" i="1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𝑦</m:t>
                        </m:r>
                      </m:num>
                      <m:den>
                        <m:r>
                          <a:rPr lang="en-US" sz="3200" i="1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den>
                    </m:f>
                  </m:oMath>
                </a14:m>
                <a:endParaRPr lang="en-US" altLang="zh-TW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12700" algn="just">
                  <a:lnSpc>
                    <a:spcPct val="150000"/>
                  </a:lnSpc>
                  <a:buNone/>
                </a:pPr>
                <a:r>
                  <a:rPr lang="en-US" altLang="zh-TW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We can do this by dividing both sides of the equation by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smtClean="0">
                            <a:solidFill>
                              <a:srgbClr val="FF0066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solidFill>
                              <a:srgbClr val="FF0066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FF0066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4</m:t>
                        </m:r>
                      </m:sup>
                    </m:sSup>
                  </m:oMath>
                </a14:m>
                <a:endParaRPr lang="en-US" altLang="zh-TW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1270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320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sz="3200" i="1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i="1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sz="3200" i="1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</m:sup>
                              </m:sSup>
                            </m:num>
                            <m:den>
                              <m:sSup>
                                <m:sSupPr>
                                  <m:ctrlPr>
                                    <a:rPr lang="en-US" sz="3200" i="1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b="0" i="1" smtClean="0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3200" i="1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4</m:t>
                                  </m:r>
                                </m:sup>
                              </m:sSup>
                            </m:den>
                          </m:f>
                        </m:e>
                      </m:d>
                      <m:f>
                        <m:fPr>
                          <m:ctrlP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3200" i="1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𝑦</m:t>
                          </m:r>
                          <m:r>
                            <m:rPr>
                              <m:nor/>
                            </m:rPr>
                            <a:rPr lang="en-US" altLang="zh-TW" sz="3200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num>
                        <m:den>
                          <m:r>
                            <a:rPr lang="en-US" sz="32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</m:den>
                      </m:f>
                      <m:r>
                        <a:rPr lang="en-US" sz="3200" b="0" i="0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3200" i="1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en-US" sz="320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200" i="1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num>
                            <m:den>
                              <m:r>
                                <a:rPr lang="en-US" sz="3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en-US" altLang="zh-TW" sz="3200" dirty="0">
                              <a:solidFill>
                                <a:srgbClr val="0000FF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num>
                        <m:den>
                          <m:d>
                            <m:dPr>
                              <m:ctrlPr>
                                <a:rPr lang="en-US" sz="3200" i="1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3200" i="1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1+</m:t>
                              </m:r>
                              <m:f>
                                <m:fPr>
                                  <m:ctrlPr>
                                    <a:rPr lang="en-US" sz="3200" i="1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sz="3200" i="1">
                                          <a:solidFill>
                                            <a:srgbClr val="0000FF"/>
                                          </a:solidFill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3200" i="1">
                                          <a:solidFill>
                                            <a:srgbClr val="0000FF"/>
                                          </a:solidFill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  <m:t>𝑦</m:t>
                                      </m:r>
                                    </m:e>
                                    <m:sup>
                                      <m:r>
                                        <a:rPr lang="en-US" sz="3200" i="1">
                                          <a:solidFill>
                                            <a:srgbClr val="0000FF"/>
                                          </a:solidFill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  <m:t>4</m:t>
                                      </m:r>
                                    </m:sup>
                                  </m:sSup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sz="3200" i="1">
                                          <a:solidFill>
                                            <a:srgbClr val="0000FF"/>
                                          </a:solidFill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3200" i="1">
                                          <a:solidFill>
                                            <a:srgbClr val="0000FF"/>
                                          </a:solidFill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sz="3200" i="1">
                                          <a:solidFill>
                                            <a:srgbClr val="0000FF"/>
                                          </a:solidFill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  <m:t>4</m:t>
                                      </m:r>
                                    </m:sup>
                                  </m:sSup>
                                </m:den>
                              </m:f>
                            </m:e>
                          </m:d>
                        </m:den>
                      </m:f>
                    </m:oMath>
                  </m:oMathPara>
                </a14:m>
                <a:endParaRPr lang="en-US" altLang="zh-TW" sz="32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xfrm>
                <a:off x="251460" y="1730654"/>
                <a:ext cx="10469880" cy="5510632"/>
              </a:xfrm>
              <a:blipFill rotWithShape="1">
                <a:blip r:embed="rId2"/>
                <a:stretch>
                  <a:fillRect l="-13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5</a:t>
            </a:fld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262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Homogeneous ODE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sz="quarter" idx="1"/>
              </p:nvPr>
            </p:nvSpPr>
            <p:spPr>
              <a:xfrm>
                <a:off x="251460" y="1730654"/>
                <a:ext cx="10469880" cy="5510632"/>
              </a:xfrm>
            </p:spPr>
            <p:txBody>
              <a:bodyPr>
                <a:normAutofit/>
              </a:bodyPr>
              <a:lstStyle/>
              <a:p>
                <a:pPr marL="0" indent="12700" algn="just">
                  <a:lnSpc>
                    <a:spcPct val="150000"/>
                  </a:lnSpc>
                  <a:buNone/>
                </a:pP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Determine which of the following equations are homogeneous</a:t>
                </a:r>
              </a:p>
              <a:p>
                <a:pPr marL="0" indent="1270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3200" b="0" i="1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sz="3200" i="1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3200" i="1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i="1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sz="3200" b="0" i="1" smtClean="0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sup>
                              </m:sSup>
                              <m:r>
                                <a:rPr lang="en-US" sz="3200" i="1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sz="3200" i="1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3200" i="1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e>
                                <m:sup>
                                  <m:r>
                                    <a:rPr lang="en-US" sz="3200" b="0" i="1" smtClean="0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3</m:t>
                                  </m:r>
                                </m:sup>
                              </m:sSup>
                            </m:e>
                          </m:d>
                        </m:num>
                        <m:den>
                          <m:r>
                            <a:rPr lang="en-US" sz="32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3</m:t>
                          </m:r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32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𝑦</m:t>
                          </m:r>
                        </m:den>
                      </m:f>
                    </m:oMath>
                  </m:oMathPara>
                </a14:m>
                <a:endParaRPr lang="en-US" sz="3200" b="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12700" algn="just">
                  <a:lnSpc>
                    <a:spcPct val="150000"/>
                  </a:lnSpc>
                  <a:buNone/>
                </a:pP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Divide both side by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3200" i="1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altLang="zh-TW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1270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3200" i="1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3200" i="1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3200" i="1">
                                          <a:solidFill>
                                            <a:srgbClr val="0000FF"/>
                                          </a:solidFill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3200" i="1">
                                          <a:solidFill>
                                            <a:srgbClr val="0000FF"/>
                                          </a:solidFill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  <m:t>𝑦</m:t>
                                      </m:r>
                                    </m:num>
                                    <m:den>
                                      <m:r>
                                        <a:rPr lang="en-US" sz="3200" i="1">
                                          <a:solidFill>
                                            <a:srgbClr val="0000FF"/>
                                          </a:solidFill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  <m:t>𝑥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3</m:t>
                          </m:r>
                          <m:d>
                            <m:dPr>
                              <m:ctrlPr>
                                <a:rPr lang="en-US" sz="320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3200" i="1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3200" i="1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sz="3200" i="1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den>
                              </m:f>
                            </m:e>
                          </m:d>
                        </m:den>
                      </m:f>
                    </m:oMath>
                  </m:oMathPara>
                </a14:m>
                <a:endParaRPr lang="en-US" altLang="zh-TW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xfrm>
                <a:off x="251460" y="1730654"/>
                <a:ext cx="10469880" cy="5510632"/>
              </a:xfrm>
              <a:blipFill rotWithShape="1">
                <a:blip r:embed="rId2"/>
                <a:stretch>
                  <a:fillRect l="-1339" r="-2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6</a:t>
            </a:fld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06640" y="5561369"/>
            <a:ext cx="1045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OK</a:t>
            </a:r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18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Homogeneous ODE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sz="quarter" idx="1"/>
              </p:nvPr>
            </p:nvSpPr>
            <p:spPr>
              <a:xfrm>
                <a:off x="251460" y="1730654"/>
                <a:ext cx="10469880" cy="5510632"/>
              </a:xfrm>
            </p:spPr>
            <p:txBody>
              <a:bodyPr>
                <a:normAutofit/>
              </a:bodyPr>
              <a:lstStyle/>
              <a:p>
                <a:pPr marL="0" indent="12700" algn="just">
                  <a:lnSpc>
                    <a:spcPct val="150000"/>
                  </a:lnSpc>
                  <a:buNone/>
                </a:pP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Determine which of the following equations are homogeneous</a:t>
                </a:r>
              </a:p>
              <a:p>
                <a:pPr marL="0" indent="1270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2</m:t>
                      </m:r>
                      <m:r>
                        <a:rPr lang="en-US" sz="3200" b="0" i="1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𝑥𝑦</m:t>
                      </m:r>
                      <m:f>
                        <m:fPr>
                          <m:ctrlP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3200" b="0" i="1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+2</m:t>
                      </m:r>
                      <m:sSup>
                        <m:sSupPr>
                          <m:ctrlPr>
                            <a:rPr lang="en-US" sz="32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32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sz="32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3200" b="0" i="1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=0</m:t>
                      </m:r>
                    </m:oMath>
                  </m:oMathPara>
                </a14:m>
                <a:endParaRPr lang="en-US" sz="3200" b="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12700" algn="just">
                  <a:lnSpc>
                    <a:spcPct val="150000"/>
                  </a:lnSpc>
                  <a:buNone/>
                </a:pP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Divide both side by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00FF"/>
                            </a:solidFill>
                            <a:latin typeface="Cambria Math"/>
                            <a:cs typeface="Times New Roman" panose="020206030504050203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altLang="zh-TW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1270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2</m:t>
                      </m:r>
                      <m:d>
                        <m:dPr>
                          <m:ctrlPr>
                            <a:rPr lang="en-US" sz="280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280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num>
                            <m:den>
                              <m:r>
                                <a:rPr lang="en-US" sz="28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den>
                          </m:f>
                        </m:e>
                      </m:d>
                      <m:f>
                        <m:fPr>
                          <m:ctrlPr>
                            <a:rPr lang="en-US" sz="28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2800" i="1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−</m:t>
                      </m:r>
                      <m:sSup>
                        <m:sSupPr>
                          <m:ctrlPr>
                            <a:rPr lang="en-US" sz="28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800" i="1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i="1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i="1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sz="2800" i="1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den>
                              </m:f>
                            </m:e>
                          </m:d>
                        </m:e>
                        <m:sup>
                          <m:r>
                            <a:rPr lang="en-US" sz="28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sz="2800" i="1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+2=0</m:t>
                      </m:r>
                    </m:oMath>
                  </m:oMathPara>
                </a14:m>
                <a:endParaRPr lang="en-US" sz="280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12700" algn="just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2800" i="1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2800" i="1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800" i="1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2800" i="1">
                                          <a:solidFill>
                                            <a:srgbClr val="0000FF"/>
                                          </a:solidFill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2800" i="1">
                                          <a:solidFill>
                                            <a:srgbClr val="0000FF"/>
                                          </a:solidFill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  <m:t>𝑦</m:t>
                                      </m:r>
                                    </m:num>
                                    <m:den>
                                      <m:r>
                                        <a:rPr lang="en-US" sz="2800" i="1">
                                          <a:solidFill>
                                            <a:srgbClr val="0000FF"/>
                                          </a:solidFill>
                                          <a:latin typeface="Cambria Math"/>
                                          <a:cs typeface="Times New Roman" panose="02020603050405020304" pitchFamily="18" charset="0"/>
                                        </a:rPr>
                                        <m:t>𝑥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8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−2</m:t>
                          </m:r>
                        </m:num>
                        <m:den>
                          <m:r>
                            <a:rPr lang="en-US" sz="28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2</m:t>
                          </m:r>
                          <m:d>
                            <m:dPr>
                              <m:ctrlPr>
                                <a:rPr lang="en-US" sz="2800" i="1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800" i="1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i="1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sz="2800" i="1">
                                      <a:solidFill>
                                        <a:srgbClr val="0000FF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</a:rPr>
                                    <m:t>𝑥</m:t>
                                  </m:r>
                                </m:den>
                              </m:f>
                            </m:e>
                          </m:d>
                        </m:den>
                      </m:f>
                    </m:oMath>
                  </m:oMathPara>
                </a14:m>
                <a:endParaRPr lang="en-US" sz="28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12700" algn="just">
                  <a:buNone/>
                </a:pPr>
                <a:endParaRPr lang="en-US" sz="32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xfrm>
                <a:off x="251460" y="1730654"/>
                <a:ext cx="10469880" cy="5510632"/>
              </a:xfrm>
              <a:blipFill rotWithShape="1">
                <a:blip r:embed="rId2"/>
                <a:stretch>
                  <a:fillRect l="-1339" r="-2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7</a:t>
            </a:fld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223760" y="5929971"/>
            <a:ext cx="10450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00B050"/>
                </a:solidFill>
              </a:rPr>
              <a:t>OK</a:t>
            </a:r>
            <a:endParaRPr lang="en-US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57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Homogeneous ODE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4"/>
              <p:cNvSpPr>
                <a:spLocks noGrp="1"/>
              </p:cNvSpPr>
              <p:nvPr>
                <p:ph sz="quarter" idx="1"/>
              </p:nvPr>
            </p:nvSpPr>
            <p:spPr>
              <a:xfrm>
                <a:off x="251460" y="1730654"/>
                <a:ext cx="10469880" cy="5510632"/>
              </a:xfrm>
            </p:spPr>
            <p:txBody>
              <a:bodyPr>
                <a:normAutofit/>
              </a:bodyPr>
              <a:lstStyle/>
              <a:p>
                <a:pPr marL="0" indent="12700" algn="just">
                  <a:lnSpc>
                    <a:spcPct val="150000"/>
                  </a:lnSpc>
                  <a:buNone/>
                </a:pP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Determine which of the following equations are homogeneous</a:t>
                </a:r>
              </a:p>
              <a:p>
                <a:pPr marL="0" indent="1270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3200" b="0" i="1" smtClean="0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32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32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3200" b="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𝑦</m:t>
                          </m:r>
                        </m:num>
                        <m:den>
                          <m:sSup>
                            <m:sSupPr>
                              <m:ctrlPr>
                                <a:rPr lang="en-US" sz="3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3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sz="3200" b="0" i="1" smtClean="0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3200" b="0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12700" algn="just">
                  <a:lnSpc>
                    <a:spcPct val="150000"/>
                  </a:lnSpc>
                  <a:buNone/>
                </a:pPr>
                <a:r>
                  <a:rPr lang="en-US" sz="32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This equation is not homogeneous because we can not write it in this form</a:t>
                </a:r>
              </a:p>
              <a:p>
                <a:pPr marL="0" indent="12700" algn="just">
                  <a:lnSpc>
                    <a:spcPct val="150000"/>
                  </a:lnSpc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3200" i="1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3200" i="1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sz="3200" i="1">
                          <a:solidFill>
                            <a:srgbClr val="0000FF"/>
                          </a:solidFill>
                          <a:latin typeface="Cambria Math"/>
                          <a:cs typeface="Times New Roman" panose="020206030504050203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sz="3200" i="1" smtClean="0">
                              <a:solidFill>
                                <a:srgbClr val="0000FF"/>
                              </a:solidFill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sz="3200" i="1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3200" i="1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𝑦</m:t>
                              </m:r>
                            </m:num>
                            <m:den>
                              <m:r>
                                <a:rPr lang="en-US" sz="3200" i="1">
                                  <a:solidFill>
                                    <a:srgbClr val="0000FF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</a:rPr>
                                <m:t>𝑥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n-US" altLang="zh-TW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0" indent="12700" algn="just">
                  <a:buNone/>
                </a:pPr>
                <a:endParaRPr lang="en-US" sz="3200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xfrm>
                <a:off x="251460" y="1730654"/>
                <a:ext cx="10469880" cy="5510632"/>
              </a:xfrm>
              <a:blipFill rotWithShape="1">
                <a:blip r:embed="rId2"/>
                <a:stretch>
                  <a:fillRect l="-1455" r="-15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8</a:t>
            </a:fld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820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2102" y="272034"/>
            <a:ext cx="10057964" cy="860146"/>
          </a:xfrm>
        </p:spPr>
        <p:txBody>
          <a:bodyPr anchor="ctr">
            <a:noAutofit/>
          </a:bodyPr>
          <a:lstStyle/>
          <a:p>
            <a:pPr marL="0" indent="12700">
              <a:lnSpc>
                <a:spcPct val="150000"/>
              </a:lnSpc>
            </a:pPr>
            <a:r>
              <a:rPr lang="en-US" altLang="en-US" sz="3600" b="1" dirty="0" smtClean="0">
                <a:solidFill>
                  <a:schemeClr val="accent3">
                    <a:lumMod val="75000"/>
                  </a:schemeClr>
                </a:solidFill>
              </a:rPr>
              <a:t>Solution of Homogeneous ODE</a:t>
            </a:r>
            <a:endParaRPr lang="en-US" altLang="en-US" sz="3600" b="1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251460" y="1704528"/>
            <a:ext cx="10469880" cy="5510632"/>
          </a:xfrm>
        </p:spPr>
        <p:txBody>
          <a:bodyPr>
            <a:normAutofit/>
          </a:bodyPr>
          <a:lstStyle/>
          <a:p>
            <a:pPr marL="0" indent="12700" algn="just">
              <a:buNone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the equation is homogeneous we 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can solve it using </a:t>
            </a:r>
            <a:r>
              <a:rPr lang="en-US" sz="28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Separation of </a:t>
            </a:r>
            <a:r>
              <a:rPr lang="en-US" sz="28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Variables,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but first we create a new 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variable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12700" algn="just">
              <a:buNone/>
            </a:pPr>
            <a:endParaRPr lang="en-US" dirty="0"/>
          </a:p>
          <a:p>
            <a:pPr marL="0" indent="12700" algn="just">
              <a:buNone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02870" y="7293822"/>
            <a:ext cx="9041130" cy="413808"/>
          </a:xfrm>
        </p:spPr>
        <p:txBody>
          <a:bodyPr/>
          <a:lstStyle/>
          <a:p>
            <a:pPr algn="l"/>
            <a:r>
              <a:rPr lang="en-US" sz="1400" b="1" dirty="0" smtClean="0">
                <a:solidFill>
                  <a:srgbClr val="CC0066"/>
                </a:solidFill>
                <a:latin typeface="+mj-lt"/>
              </a:rPr>
              <a:t> Faculty of Engineering – Differential Equations – Lecture 4 – Solution of  Homogeneous DE </a:t>
            </a:r>
            <a:endParaRPr lang="en-US" sz="1400" b="1" dirty="0">
              <a:solidFill>
                <a:srgbClr val="CC0066"/>
              </a:solidFill>
              <a:latin typeface="+mj-lt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86690" y="7215378"/>
            <a:ext cx="10607040" cy="0"/>
          </a:xfrm>
          <a:prstGeom prst="line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1430" y="36838"/>
            <a:ext cx="2146742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rgbClr val="002060"/>
                </a:solidFill>
              </a:rPr>
              <a:t>Ishik</a:t>
            </a:r>
            <a:r>
              <a:rPr lang="en-US" b="1" dirty="0">
                <a:solidFill>
                  <a:srgbClr val="002060"/>
                </a:solidFill>
              </a:rPr>
              <a:t> University </a:t>
            </a:r>
          </a:p>
        </p:txBody>
      </p:sp>
      <p:pic>
        <p:nvPicPr>
          <p:cNvPr id="13" name="Picture 2" descr="ISHIK UNIVERSITY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81" t="13373" r="40910" b="12781"/>
          <a:stretch/>
        </p:blipFill>
        <p:spPr bwMode="auto">
          <a:xfrm>
            <a:off x="9744891" y="0"/>
            <a:ext cx="1227908" cy="992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10222230" y="7241286"/>
            <a:ext cx="548640" cy="397256"/>
          </a:xfrm>
          <a:ln>
            <a:noFill/>
          </a:ln>
        </p:spPr>
        <p:txBody>
          <a:bodyPr/>
          <a:lstStyle/>
          <a:p>
            <a:fld id="{FE6A4550-FEA3-42B1-9811-A39177F5FC3B}" type="slidenum">
              <a:rPr lang="en-US" smtClean="0">
                <a:solidFill>
                  <a:srgbClr val="002060"/>
                </a:solidFill>
              </a:rPr>
              <a:t>9</a:t>
            </a:fld>
            <a:endParaRPr lang="en-US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/>
              <p:cNvSpPr/>
              <p:nvPr/>
            </p:nvSpPr>
            <p:spPr>
              <a:xfrm>
                <a:off x="1300841" y="2663661"/>
                <a:ext cx="7833905" cy="4536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12700"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sz="2800" b="1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n-US" sz="2800" b="1" smtClean="0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 </m:t>
                      </m:r>
                      <m:f>
                        <m:fPr>
                          <m:ctrlPr>
                            <a:rPr lang="en-US" sz="2800" b="1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y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sz="2800" b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x</m:t>
                          </m:r>
                        </m:den>
                      </m:f>
                      <m:r>
                        <m:rPr>
                          <m:nor/>
                        </m:rPr>
                        <a:rPr lang="en-US" sz="2800" b="1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 </m:t>
                      </m:r>
                      <m:r>
                        <a:rPr lang="en-US" sz="2800" b="1" i="1" smtClean="0">
                          <a:solidFill>
                            <a:srgbClr val="0000FF"/>
                          </a:solidFill>
                          <a:latin typeface="Cambria Math"/>
                          <a:ea typeface="Cambria Math"/>
                        </a:rPr>
                        <m:t>→</m:t>
                      </m:r>
                      <m:r>
                        <m:rPr>
                          <m:nor/>
                        </m:rPr>
                        <a:rPr lang="en-US" sz="2800" b="1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  </m:t>
                      </m:r>
                      <m:r>
                        <m:rPr>
                          <m:nor/>
                        </m:rPr>
                        <a:rPr lang="en-US" sz="2800" b="1" smtClean="0">
                          <a:solidFill>
                            <a:srgbClr val="FF33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y</m:t>
                      </m:r>
                      <m:r>
                        <m:rPr>
                          <m:nor/>
                        </m:rPr>
                        <a:rPr lang="en-US" sz="2800" b="1" smtClean="0">
                          <a:solidFill>
                            <a:srgbClr val="FF33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 = </m:t>
                      </m:r>
                      <m:r>
                        <m:rPr>
                          <m:nor/>
                        </m:rPr>
                        <a:rPr lang="en-US" sz="2800" b="1" smtClean="0">
                          <a:solidFill>
                            <a:srgbClr val="FF33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vx</m:t>
                      </m:r>
                    </m:oMath>
                  </m:oMathPara>
                </a14:m>
                <a:endParaRPr lang="en-US" sz="2800" b="1" dirty="0" smtClean="0">
                  <a:solidFill>
                    <a:srgbClr val="FF33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indent="12700"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2800" i="1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  <m:d>
                            <m:dPr>
                              <m:ctrlPr>
                                <a:rPr lang="en-US" sz="2800" i="1">
                                  <a:solidFill>
                                    <a:srgbClr val="0000FF"/>
                                  </a:solidFill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 smtClean="0">
                                  <a:solidFill>
                                    <a:srgbClr val="FF33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𝑣𝑥</m:t>
                              </m:r>
                            </m:e>
                          </m:d>
                        </m:num>
                        <m:den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</m:oMath>
                  </m:oMathPara>
                </a14:m>
                <a:endParaRPr lang="en-US" sz="2800" i="1" dirty="0" smtClean="0">
                  <a:solidFill>
                    <a:srgbClr val="0000FF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indent="12700"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2800" i="1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  <m:f>
                        <m:fPr>
                          <m:ctrlPr>
                            <a:rPr lang="en-US" sz="2800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𝑑𝑥</m:t>
                          </m:r>
                        </m:num>
                        <m:den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  <m:r>
                        <a:rPr lang="en-US" sz="2800" i="1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2800" i="1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f>
                        <m:fPr>
                          <m:ctrlPr>
                            <a:rPr lang="en-US" sz="2800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𝑑𝑣</m:t>
                          </m:r>
                        </m:num>
                        <m:den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</m:oMath>
                  </m:oMathPara>
                </a14:m>
                <a:endParaRPr lang="en-US" sz="2800" b="0" i="1" dirty="0" smtClean="0">
                  <a:solidFill>
                    <a:srgbClr val="0000FF"/>
                  </a:solidFill>
                  <a:latin typeface="Cambria Math"/>
                  <a:ea typeface="Cambria Math"/>
                </a:endParaRPr>
              </a:p>
              <a:p>
                <a:pPr indent="12700"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800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sz="2800" i="1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r>
                        <a:rPr lang="en-US" sz="2800" i="1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𝑣</m:t>
                      </m:r>
                      <m:r>
                        <a:rPr lang="en-US" sz="2800" i="1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en-US" sz="2800" i="1">
                          <a:solidFill>
                            <a:srgbClr val="0000FF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f>
                        <m:fPr>
                          <m:ctrlPr>
                            <a:rPr lang="en-US" sz="2800" i="1">
                              <a:solidFill>
                                <a:srgbClr val="0000FF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𝑑𝑣</m:t>
                          </m:r>
                        </m:num>
                        <m:den>
                          <m:r>
                            <a:rPr lang="en-US" sz="2800" i="1">
                              <a:solidFill>
                                <a:srgbClr val="0000FF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</m:oMath>
                  </m:oMathPara>
                </a14:m>
                <a:endParaRPr lang="en-US" sz="28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Rectangle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00841" y="2663661"/>
                <a:ext cx="7833905" cy="453656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362102" y="2795789"/>
            <a:ext cx="2224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3300"/>
                </a:solidFill>
              </a:rPr>
              <a:t>Lets, assume </a:t>
            </a:r>
            <a:endParaRPr lang="en-US" sz="2800" dirty="0">
              <a:solidFill>
                <a:srgbClr val="FF33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236011" y="5224636"/>
            <a:ext cx="4568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66"/>
                </a:solidFill>
              </a:rPr>
              <a:t>Which can be simplified to </a:t>
            </a:r>
            <a:endParaRPr lang="en-US" sz="2400" dirty="0">
              <a:solidFill>
                <a:srgbClr val="FF0066"/>
              </a:solidFill>
            </a:endParaRPr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6779623" y="5698392"/>
            <a:ext cx="1005840" cy="552891"/>
          </a:xfrm>
          <a:prstGeom prst="straightConnector1">
            <a:avLst/>
          </a:prstGeom>
          <a:ln w="57150">
            <a:solidFill>
              <a:srgbClr val="FF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3904975" y="6178724"/>
            <a:ext cx="2625635" cy="927463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362101" y="4963026"/>
            <a:ext cx="26946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3300"/>
                </a:solidFill>
              </a:rPr>
              <a:t>Now, separate the variables </a:t>
            </a:r>
            <a:endParaRPr lang="en-US" sz="2800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33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6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4" grpId="0"/>
      <p:bldP spid="15" grpId="0"/>
      <p:bldP spid="16" grpId="0" animBg="1"/>
      <p:bldP spid="19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3337</TotalTime>
  <Words>1424</Words>
  <Application>Microsoft Office PowerPoint</Application>
  <PresentationFormat>Custom</PresentationFormat>
  <Paragraphs>185</Paragraphs>
  <Slides>25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Civic</vt:lpstr>
      <vt:lpstr>Lecture 4 Solution of First Order Differential Equations Homogeneous Differential Equations fall semester </vt:lpstr>
      <vt:lpstr>Review of a Differential Equation </vt:lpstr>
      <vt:lpstr>Review of a Differential Equation </vt:lpstr>
      <vt:lpstr>Homogeneous ODE</vt:lpstr>
      <vt:lpstr>Homogeneous ODE</vt:lpstr>
      <vt:lpstr>Homogeneous ODE</vt:lpstr>
      <vt:lpstr>Homogeneous ODE</vt:lpstr>
      <vt:lpstr>Homogeneous ODE</vt:lpstr>
      <vt:lpstr>Solution of Homogeneous ODE</vt:lpstr>
      <vt:lpstr>Solution of Homogeneous ODE</vt:lpstr>
      <vt:lpstr>Solution of Homogeneous ODE</vt:lpstr>
      <vt:lpstr>Solution of Homogeneous ODE</vt:lpstr>
      <vt:lpstr>Solution of Homogeneous ODE</vt:lpstr>
      <vt:lpstr>Solution of Homogeneous ODE</vt:lpstr>
      <vt:lpstr>Solution of Homogeneous ODE</vt:lpstr>
      <vt:lpstr>Solution of Homogeneous ODE</vt:lpstr>
      <vt:lpstr>Solution of Homogeneous ODE</vt:lpstr>
      <vt:lpstr>Solution of Homogeneous ODE</vt:lpstr>
      <vt:lpstr>Solution of Homogeneous ODE</vt:lpstr>
      <vt:lpstr>Solution of Homogeneous ODE</vt:lpstr>
      <vt:lpstr>Solution of Homogeneous ODE</vt:lpstr>
      <vt:lpstr>Solution of Homogeneous ODE</vt:lpstr>
      <vt:lpstr>Solution of Homogeneous ODE</vt:lpstr>
      <vt:lpstr>Solution of Homogeneous ODE</vt:lpstr>
      <vt:lpstr>Assignment - 3</vt:lpstr>
    </vt:vector>
  </TitlesOfParts>
  <Company>University of Notre Dame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Diogo Bolster</dc:creator>
  <cp:lastModifiedBy>DR.Ahmed Saker 2o1O</cp:lastModifiedBy>
  <cp:revision>263</cp:revision>
  <dcterms:created xsi:type="dcterms:W3CDTF">2017-01-16T20:27:33Z</dcterms:created>
  <dcterms:modified xsi:type="dcterms:W3CDTF">2018-11-03T22:49:33Z</dcterms:modified>
</cp:coreProperties>
</file>