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57" r:id="rId1"/>
  </p:sldMasterIdLst>
  <p:notesMasterIdLst>
    <p:notesMasterId r:id="rId24"/>
  </p:notesMasterIdLst>
  <p:sldIdLst>
    <p:sldId id="256" r:id="rId2"/>
    <p:sldId id="260" r:id="rId3"/>
    <p:sldId id="282" r:id="rId4"/>
    <p:sldId id="263" r:id="rId5"/>
    <p:sldId id="264" r:id="rId6"/>
    <p:sldId id="262" r:id="rId7"/>
    <p:sldId id="265" r:id="rId8"/>
    <p:sldId id="266" r:id="rId9"/>
    <p:sldId id="268" r:id="rId10"/>
    <p:sldId id="269" r:id="rId11"/>
    <p:sldId id="270" r:id="rId12"/>
    <p:sldId id="272" r:id="rId13"/>
    <p:sldId id="271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</p:sldIdLst>
  <p:sldSz cx="109728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66"/>
    <a:srgbClr val="FF33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380" y="-102"/>
      </p:cViewPr>
      <p:guideLst>
        <p:guide orient="horz" pos="2448"/>
        <p:guide pos="34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F0548-F036-4068-9273-1FA2875DB501}" type="datetimeFigureOut">
              <a:rPr lang="en-US" smtClean="0"/>
              <a:t>11/3/2018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8063" y="685800"/>
            <a:ext cx="48418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FA95A-5437-4AB8-8044-C36AA02341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560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0789920" y="3454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0972800" cy="284988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75566" y="7243879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645920" y="3195320"/>
            <a:ext cx="7680960" cy="198628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11/3/2018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86539" y="2742794"/>
            <a:ext cx="10599725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82881" y="172720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5120640" y="2397354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5234027" y="2504440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5212080" y="2492712"/>
            <a:ext cx="548640" cy="500168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822960" y="431800"/>
            <a:ext cx="9326880" cy="198628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8412480" y="0"/>
            <a:ext cx="256032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0972800" cy="17617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75566" y="7243879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82881" y="176175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5034381" y="3715207"/>
            <a:ext cx="7078066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207654" y="3315865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8321041" y="3422951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99094" y="3411223"/>
            <a:ext cx="548640" cy="500168"/>
          </a:xfrm>
        </p:spPr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5760" y="345440"/>
            <a:ext cx="7863840" cy="6597548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69680" y="345443"/>
            <a:ext cx="1737360" cy="6631728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34026" y="1163223"/>
            <a:ext cx="548640" cy="500168"/>
          </a:xfrm>
        </p:spPr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62102" y="1730654"/>
            <a:ext cx="10204704" cy="5181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10789920" y="2159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82881" y="2590800"/>
            <a:ext cx="10599725" cy="34544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86539" y="161332"/>
            <a:ext cx="10599725" cy="2424989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2112" y="3108960"/>
            <a:ext cx="7776209" cy="1896322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75566" y="7243879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82881" y="172720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AE5B-B07C-441A-8026-C23A427A74DC}" type="datetime1">
              <a:rPr lang="en-US" smtClean="0"/>
              <a:pPr/>
              <a:t>11/3/2018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82881" y="2763520"/>
            <a:ext cx="10599725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5120640" y="2397354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5234027" y="2504440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12080" y="2492712"/>
            <a:ext cx="548640" cy="500168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776" y="604520"/>
            <a:ext cx="9326880" cy="17272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59080"/>
            <a:ext cx="10241280" cy="86014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49440" y="7264603"/>
            <a:ext cx="3653942" cy="414528"/>
          </a:xfrm>
        </p:spPr>
        <p:txBody>
          <a:bodyPr/>
          <a:lstStyle/>
          <a:p>
            <a:fld id="{CB5EB318-0218-7040-9152-9F98C24A2F51}" type="datetimeFigureOut">
              <a:rPr lang="en-US" smtClean="0"/>
              <a:t>11/3/2018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5475698" y="1785740"/>
            <a:ext cx="10705" cy="546216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62102" y="1554480"/>
            <a:ext cx="4846320" cy="530595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5760720" y="1554480"/>
            <a:ext cx="4846320" cy="530595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5486400" y="2493645"/>
            <a:ext cx="0" cy="474634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10972800" cy="164084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1078992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82881" y="1554480"/>
            <a:ext cx="10599725" cy="103632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75109" y="7243877"/>
            <a:ext cx="10599725" cy="352349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2102" y="1727200"/>
            <a:ext cx="4848226" cy="83070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749597" y="1727200"/>
            <a:ext cx="4850130" cy="829056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5760" y="7264603"/>
            <a:ext cx="4297680" cy="414528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82881" y="1450848"/>
            <a:ext cx="10599725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82881" y="176175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62102" y="2800901"/>
            <a:ext cx="4849978" cy="4327525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5760720" y="2800901"/>
            <a:ext cx="4846320" cy="433181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5120640" y="1083507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5234027" y="1190594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212080" y="1181407"/>
            <a:ext cx="548640" cy="500168"/>
          </a:xfrm>
        </p:spPr>
        <p:txBody>
          <a:bodyPr/>
          <a:lstStyle>
            <a:lvl1pPr algn="ctr">
              <a:defRPr/>
            </a:lvl1pPr>
          </a:lstStyle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11/3/2018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212080" y="1174158"/>
            <a:ext cx="548640" cy="500168"/>
          </a:xfrm>
        </p:spPr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10972800" cy="17617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1078992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75566" y="7243879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82881" y="179629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11/3/2018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120640" y="7167880"/>
            <a:ext cx="731520" cy="50016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82881" y="172720"/>
            <a:ext cx="10599725" cy="34544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1078992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0972800" cy="13472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82880" y="690880"/>
            <a:ext cx="3291840" cy="664972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6320"/>
            <a:ext cx="2834640" cy="112268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245362"/>
            <a:ext cx="2834640" cy="4697625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82881" y="172720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82881" y="604520"/>
            <a:ext cx="10599725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749040" y="777240"/>
            <a:ext cx="6766560" cy="61315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554480" y="259080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667865" y="366167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645920" y="354438"/>
            <a:ext cx="548640" cy="500168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79223" y="7240171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2102" y="7265628"/>
            <a:ext cx="4059936" cy="414528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82881" y="604520"/>
            <a:ext cx="10599725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1078992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82881" y="172720"/>
            <a:ext cx="10599725" cy="34198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82880" y="690880"/>
            <a:ext cx="3291840" cy="664972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82881" y="176175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554480" y="259080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667865" y="366167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645920" y="354438"/>
            <a:ext cx="548640" cy="500168"/>
          </a:xfrm>
        </p:spPr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50" y="5699760"/>
            <a:ext cx="7040880" cy="138176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00450" y="690880"/>
            <a:ext cx="7040880" cy="483616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122680"/>
            <a:ext cx="2926080" cy="595884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79223" y="7240171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45783" y="7258982"/>
            <a:ext cx="3653942" cy="414528"/>
          </a:xfrm>
        </p:spPr>
        <p:txBody>
          <a:bodyPr/>
          <a:lstStyle/>
          <a:p>
            <a:fld id="{CB5EB318-0218-7040-9152-9F98C24A2F51}" type="datetimeFigureOut">
              <a:rPr lang="en-US" smtClean="0"/>
              <a:t>11/3/2018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2102" y="7265628"/>
            <a:ext cx="4301338" cy="41452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2"/>
            <a:ext cx="10972800" cy="157915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078992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79223" y="7240171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949440" y="7258982"/>
            <a:ext cx="3653942" cy="414528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B5EB318-0218-7040-9152-9F98C24A2F51}" type="datetimeFigureOut">
              <a:rPr lang="en-US" smtClean="0"/>
              <a:t>11/3/2018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5760" y="7265628"/>
            <a:ext cx="4297680" cy="414528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82881" y="176175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82881" y="1446975"/>
            <a:ext cx="105997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5120640" y="1083507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5234027" y="1190594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5212080" y="1178866"/>
            <a:ext cx="548640" cy="50016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62102" y="259080"/>
            <a:ext cx="10241280" cy="860146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62102" y="1727200"/>
            <a:ext cx="10241280" cy="521269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310" y="3083858"/>
            <a:ext cx="10595610" cy="1929341"/>
          </a:xfrm>
        </p:spPr>
        <p:txBody>
          <a:bodyPr anchor="t">
            <a:normAutofit fontScale="90000"/>
          </a:bodyPr>
          <a:lstStyle/>
          <a:p>
            <a:r>
              <a:rPr lang="en-US" sz="4900" b="1" dirty="0" smtClean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</a:rPr>
              <a:t>Lecture 3</a:t>
            </a:r>
            <a:br>
              <a:rPr lang="en-US" sz="4900" b="1" dirty="0" smtClean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</a:rPr>
            </a:br>
            <a:r>
              <a:rPr lang="en-US" sz="4900" b="1" dirty="0" smtClean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</a:rPr>
              <a:t>Solution of First Order Differential Equations</a:t>
            </a:r>
            <a:r>
              <a:rPr lang="en-US" sz="4400" b="1" dirty="0" smtClean="0">
                <a:latin typeface="Agency FB" panose="020B0503020202020204" pitchFamily="34" charset="0"/>
              </a:rPr>
              <a:t/>
            </a:r>
            <a:br>
              <a:rPr lang="en-US" sz="4400" b="1" dirty="0" smtClean="0">
                <a:latin typeface="Agency FB" panose="020B0503020202020204" pitchFamily="34" charset="0"/>
              </a:rPr>
            </a:b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  <a:latin typeface="Agency FB" panose="020B0503020202020204" pitchFamily="34" charset="0"/>
              </a:rPr>
              <a:t>fall semester </a:t>
            </a:r>
            <a:endParaRPr lang="en-US" sz="4400" b="1" dirty="0">
              <a:solidFill>
                <a:schemeClr val="accent6">
                  <a:lumMod val="7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94310" y="354882"/>
            <a:ext cx="10595610" cy="1937977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Algerian" panose="04020705040A02060702" pitchFamily="82" charset="0"/>
              </a:rPr>
              <a:t>Differential Equations</a:t>
            </a:r>
            <a:endParaRPr lang="en-US" b="1" dirty="0">
              <a:solidFill>
                <a:schemeClr val="accent4">
                  <a:lumMod val="50000"/>
                </a:schemeClr>
              </a:solidFill>
              <a:latin typeface="Algerian" panose="04020705040A02060702" pitchFamily="8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09550" y="5617028"/>
            <a:ext cx="10595610" cy="1611303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914400">
              <a:lnSpc>
                <a:spcPct val="150000"/>
              </a:lnSpc>
            </a:pP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Instructor: A. S. </a:t>
            </a:r>
            <a:r>
              <a:rPr lang="en-US" sz="3200" b="1" dirty="0" err="1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Brwa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 / MSc. In Structural Engineering</a:t>
            </a:r>
          </a:p>
          <a:p>
            <a:pPr algn="l" defTabSz="914400">
              <a:lnSpc>
                <a:spcPct val="150000"/>
              </a:lnSpc>
            </a:pP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College of Engineering / </a:t>
            </a:r>
            <a:r>
              <a:rPr lang="en-US" sz="3200" b="1" dirty="0" err="1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Ishik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 University </a:t>
            </a:r>
            <a:endParaRPr lang="en-US" sz="3200" b="1" dirty="0">
              <a:solidFill>
                <a:schemeClr val="accent6">
                  <a:lumMod val="50000"/>
                </a:schemeClr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55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Solution by Separable Variables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lnSpc>
                    <a:spcPct val="150000"/>
                  </a:lnSpc>
                  <a:buNone/>
                </a:pPr>
                <a:r>
                  <a:rPr lang="en-US" altLang="zh-TW" sz="32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Answer: </a:t>
                </a:r>
              </a:p>
              <a:p>
                <a:pPr marL="0" indent="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altLang="zh-TW" sz="3200" b="1" i="1" smtClean="0">
                              <a:solidFill>
                                <a:srgbClr val="00206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altLang="zh-TW" sz="3200" b="1" i="1">
                              <a:solidFill>
                                <a:srgbClr val="00206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</m:acc>
                      <m:r>
                        <a:rPr lang="en-US" altLang="zh-TW" sz="3200" b="1" i="1">
                          <a:solidFill>
                            <a:srgbClr val="00206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3200" b="1" i="1" smtClean="0">
                          <a:solidFill>
                            <a:srgbClr val="00206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𝟒</m:t>
                      </m:r>
                      <m:sSup>
                        <m:sSupPr>
                          <m:ctrlPr>
                            <a:rPr lang="en-US" altLang="zh-TW" sz="3200" b="1" i="1">
                              <a:solidFill>
                                <a:srgbClr val="00206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3200" b="1" i="1">
                              <a:solidFill>
                                <a:srgbClr val="00206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n-US" altLang="zh-TW" sz="3200" b="1" i="1">
                              <a:solidFill>
                                <a:srgbClr val="00206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altLang="zh-TW" sz="3200" b="1" i="1">
                          <a:solidFill>
                            <a:srgbClr val="00206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3200" b="1" i="1" smtClean="0">
                          <a:solidFill>
                            <a:srgbClr val="00206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𝟐</m:t>
                      </m:r>
                      <m:sSup>
                        <m:sSupPr>
                          <m:ctrlPr>
                            <a:rPr lang="en-US" altLang="zh-TW" sz="3200" b="1" i="1">
                              <a:solidFill>
                                <a:srgbClr val="00206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3200" b="1" i="1">
                              <a:solidFill>
                                <a:srgbClr val="00206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altLang="zh-TW" sz="3200" b="1" i="1">
                              <a:solidFill>
                                <a:srgbClr val="00206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en-US" altLang="zh-TW" sz="3200" b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lnSpc>
                    <a:spcPct val="150000"/>
                  </a:lnSpc>
                  <a:buNone/>
                </a:pPr>
                <a:r>
                  <a:rPr lang="en-US" altLang="zh-TW" sz="3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32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Cannot </a:t>
                </a:r>
                <a:r>
                  <a:rPr lang="en-US" altLang="zh-TW" sz="3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 written in the stated form</a:t>
                </a:r>
              </a:p>
              <a:p>
                <a:pPr marL="0" indent="0" algn="just">
                  <a:lnSpc>
                    <a:spcPct val="150000"/>
                  </a:lnSpc>
                  <a:buNone/>
                </a:pPr>
                <a:endParaRPr lang="en-US" altLang="zh-TW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endParaRPr lang="en-US" altLang="zh-TW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endParaRPr lang="en-US" altLang="zh-TW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3 – Solution of  1</a:t>
            </a:r>
            <a:r>
              <a:rPr lang="en-US" sz="1400" b="1" baseline="30000" dirty="0" smtClean="0">
                <a:solidFill>
                  <a:srgbClr val="CC0066"/>
                </a:solidFill>
                <a:latin typeface="+mj-lt"/>
              </a:rPr>
              <a:t>st</a:t>
            </a:r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Order ODE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10</a:t>
            </a:fld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8620508" y="2391314"/>
                <a:ext cx="2100832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altLang="zh-TW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altLang="zh-TW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</m:acc>
                      <m:r>
                        <a:rPr lang="en-US" altLang="zh-TW" sz="2400" b="1" i="1">
                          <a:solidFill>
                            <a:srgbClr val="FF00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400" b="1" i="1">
                          <a:solidFill>
                            <a:srgbClr val="FF00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𝒇</m:t>
                      </m:r>
                      <m:d>
                        <m:dPr>
                          <m:ctrlPr>
                            <a:rPr lang="en-US" altLang="zh-TW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</m:d>
                      <m:r>
                        <a:rPr lang="en-US" altLang="zh-TW" sz="2400" b="1" i="1">
                          <a:solidFill>
                            <a:srgbClr val="FF00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𝒈</m:t>
                      </m:r>
                      <m:d>
                        <m:dPr>
                          <m:ctrlPr>
                            <a:rPr lang="en-US" altLang="zh-TW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</m:d>
                    </m:oMath>
                  </m:oMathPara>
                </a14:m>
                <a:endParaRPr lang="en-US" altLang="zh-TW" sz="24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0508" y="2391314"/>
                <a:ext cx="2100832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086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Solution by Separable Variables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lnSpc>
                    <a:spcPct val="150000"/>
                  </a:lnSpc>
                  <a:buNone/>
                </a:pPr>
                <a:r>
                  <a:rPr lang="en-US" altLang="zh-TW" sz="32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Answer: </a:t>
                </a:r>
              </a:p>
              <a:p>
                <a:pPr marL="0" indent="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3200" b="1" i="1" smtClean="0">
                          <a:solidFill>
                            <a:srgbClr val="00206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𝒚</m:t>
                      </m:r>
                      <m:acc>
                        <m:accPr>
                          <m:chr m:val="̇"/>
                          <m:ctrlPr>
                            <a:rPr lang="en-US" altLang="zh-TW" sz="3200" b="1" i="1">
                              <a:solidFill>
                                <a:srgbClr val="00206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altLang="zh-TW" sz="3200" b="1" i="1">
                              <a:solidFill>
                                <a:srgbClr val="00206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</m:acc>
                      <m:r>
                        <a:rPr lang="en-US" altLang="zh-TW" sz="3200" b="1" i="1" smtClean="0">
                          <a:solidFill>
                            <a:srgbClr val="00206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3200" b="1" i="1" smtClean="0">
                          <a:solidFill>
                            <a:srgbClr val="00206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𝟑</m:t>
                      </m:r>
                      <m:r>
                        <a:rPr lang="en-US" altLang="zh-TW" sz="3200" b="1" i="1" smtClean="0">
                          <a:solidFill>
                            <a:srgbClr val="00206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𝒙</m:t>
                      </m:r>
                      <m:r>
                        <a:rPr lang="en-US" altLang="zh-TW" sz="3200" b="1" i="1" smtClean="0">
                          <a:solidFill>
                            <a:srgbClr val="00206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3200" b="1" i="1" smtClean="0">
                          <a:solidFill>
                            <a:srgbClr val="00206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𝟕</m:t>
                      </m:r>
                    </m:oMath>
                  </m:oMathPara>
                </a14:m>
                <a:endParaRPr lang="en-US" altLang="zh-TW" sz="3200" b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32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𝒚</m:t>
                      </m:r>
                      <m:acc>
                        <m:accPr>
                          <m:chr m:val="̇"/>
                          <m:ctrlP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</m:acc>
                      <m:r>
                        <a:rPr lang="en-US" altLang="zh-TW" sz="32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32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𝟕</m:t>
                      </m:r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altLang="zh-TW" sz="32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𝟑</m:t>
                      </m:r>
                      <m:r>
                        <a:rPr lang="en-US" altLang="zh-TW" sz="32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𝒙</m:t>
                      </m:r>
                    </m:oMath>
                  </m:oMathPara>
                </a14:m>
                <a:endParaRPr lang="en-US" altLang="zh-TW" sz="32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lnSpc>
                    <a:spcPct val="150000"/>
                  </a:lnSpc>
                  <a:buNone/>
                </a:pPr>
                <a:endParaRPr lang="en-US" altLang="zh-TW" sz="32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altLang="zh-TW" sz="32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altLang="zh-TW" sz="3200" b="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</m:acc>
                      <m:r>
                        <a:rPr lang="en-US" altLang="zh-TW" sz="3200" b="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zh-TW" sz="320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3200" b="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7−3</m:t>
                          </m:r>
                          <m:r>
                            <a:rPr lang="en-US" altLang="zh-TW" sz="3200" b="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</m:d>
                      <m:d>
                        <m:dPr>
                          <m:ctrlPr>
                            <a:rPr lang="en-US" altLang="zh-TW" sz="320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zh-TW" sz="320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TW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zh-TW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altLang="zh-TW" sz="32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lnSpc>
                    <a:spcPct val="150000"/>
                  </a:lnSpc>
                  <a:buNone/>
                </a:pPr>
                <a:endParaRPr lang="en-US" altLang="zh-TW" sz="32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n-US" altLang="zh-TW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endParaRPr lang="en-US" altLang="zh-TW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endParaRPr lang="en-US" altLang="zh-TW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3 – Solution of  1</a:t>
            </a:r>
            <a:r>
              <a:rPr lang="en-US" sz="1400" b="1" baseline="30000" dirty="0" smtClean="0">
                <a:solidFill>
                  <a:srgbClr val="CC0066"/>
                </a:solidFill>
                <a:latin typeface="+mj-lt"/>
              </a:rPr>
              <a:t>st</a:t>
            </a:r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Order ODE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11</a:t>
            </a:fld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8620508" y="2391314"/>
                <a:ext cx="2100832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altLang="zh-TW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altLang="zh-TW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</m:acc>
                      <m:r>
                        <a:rPr lang="en-US" altLang="zh-TW" sz="2400" b="1" i="1">
                          <a:solidFill>
                            <a:srgbClr val="FF00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400" b="1" i="1">
                          <a:solidFill>
                            <a:srgbClr val="FF00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𝒇</m:t>
                      </m:r>
                      <m:d>
                        <m:dPr>
                          <m:ctrlPr>
                            <a:rPr lang="en-US" altLang="zh-TW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</m:d>
                      <m:r>
                        <a:rPr lang="en-US" altLang="zh-TW" sz="2400" b="1" i="1">
                          <a:solidFill>
                            <a:srgbClr val="FF00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𝒈</m:t>
                      </m:r>
                      <m:d>
                        <m:dPr>
                          <m:ctrlPr>
                            <a:rPr lang="en-US" altLang="zh-TW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</m:d>
                    </m:oMath>
                  </m:oMathPara>
                </a14:m>
                <a:endParaRPr lang="en-US" altLang="zh-TW" sz="24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0508" y="2391314"/>
                <a:ext cx="2100832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7198921" y="4215059"/>
                <a:ext cx="3389069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400" b="1" i="1" smtClean="0">
                          <a:solidFill>
                            <a:srgbClr val="FF00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𝒅𝒊𝒗𝒊𝒅𝒆</m:t>
                      </m:r>
                      <m:r>
                        <a:rPr lang="en-US" altLang="zh-TW" sz="2400" b="1" i="1" smtClean="0">
                          <a:solidFill>
                            <a:srgbClr val="FF00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altLang="zh-TW" sz="2400" b="1" i="1" smtClean="0">
                          <a:solidFill>
                            <a:srgbClr val="FF00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𝒃𝒐𝒕𝒉</m:t>
                      </m:r>
                      <m:r>
                        <a:rPr lang="en-US" altLang="zh-TW" sz="2400" b="1" i="1" smtClean="0">
                          <a:solidFill>
                            <a:srgbClr val="FF00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altLang="zh-TW" sz="2400" b="1" i="1" smtClean="0">
                          <a:solidFill>
                            <a:srgbClr val="FF00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𝒔𝒊𝒅𝒆</m:t>
                      </m:r>
                      <m:r>
                        <a:rPr lang="en-US" altLang="zh-TW" sz="2400" b="1" i="1" smtClean="0">
                          <a:solidFill>
                            <a:srgbClr val="FF00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altLang="zh-TW" sz="2400" b="1" i="1" smtClean="0">
                          <a:solidFill>
                            <a:srgbClr val="FF00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𝒃𝒚</m:t>
                      </m:r>
                      <m:r>
                        <a:rPr lang="en-US" altLang="zh-TW" sz="2400" b="1" i="1" smtClean="0">
                          <a:solidFill>
                            <a:srgbClr val="FF00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altLang="zh-TW" sz="24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𝒚</m:t>
                      </m:r>
                    </m:oMath>
                  </m:oMathPara>
                </a14:m>
                <a:endParaRPr lang="en-US" altLang="zh-TW" sz="24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8921" y="4215059"/>
                <a:ext cx="3389069" cy="6463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086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Solution by Separable Variables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r>
                  <a:rPr lang="en-US" altLang="zh-TW" sz="28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method use integration technique for solution</a:t>
                </a:r>
              </a:p>
              <a:p>
                <a:pPr marL="0" indent="0" algn="just">
                  <a:buNone/>
                </a:pPr>
                <a:r>
                  <a:rPr lang="en-US" altLang="zh-TW" sz="26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Given a diﬀerential equation in the form </a:t>
                </a:r>
                <a:endParaRPr lang="en-US" altLang="zh-TW" sz="26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</m:acc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𝒇</m:t>
                      </m:r>
                      <m:d>
                        <m:dPr>
                          <m:ctrlP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</m:d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𝒈</m:t>
                      </m:r>
                      <m:d>
                        <m:dPr>
                          <m:ctrlP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</m:d>
                    </m:oMath>
                  </m:oMathPara>
                </a14:m>
                <a:endParaRPr lang="en-US" altLang="zh-TW" sz="28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lnSpc>
                    <a:spcPct val="150000"/>
                  </a:lnSpc>
                  <a:buNone/>
                </a:pPr>
                <a:r>
                  <a:rPr lang="en-US" altLang="zh-TW" sz="26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Separate variables ( </a:t>
                </a:r>
                <a:r>
                  <a:rPr lang="en-US" altLang="zh-TW" sz="2600" b="1" dirty="0" smtClean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divide both side by g(y)</a:t>
                </a:r>
                <a:r>
                  <a:rPr lang="en-US" altLang="zh-TW" sz="26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 we obtain</a:t>
                </a:r>
                <a:endParaRPr lang="en-US" altLang="zh-TW" sz="26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TW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𝒈</m:t>
                          </m:r>
                          <m:d>
                            <m:dPr>
                              <m:ctrlPr>
                                <a:rPr lang="en-US" altLang="zh-TW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TW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</m:e>
                          </m:d>
                        </m:den>
                      </m:f>
                      <m:acc>
                        <m:accPr>
                          <m:chr m:val="̇"/>
                          <m:ctrlP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</m:acc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𝒇</m:t>
                      </m:r>
                      <m:d>
                        <m:dPr>
                          <m:ctrlP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</m:d>
                    </m:oMath>
                  </m:oMathPara>
                </a14:m>
                <a:endParaRPr lang="en-US" altLang="zh-TW" sz="28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lnSpc>
                    <a:spcPct val="150000"/>
                  </a:lnSpc>
                  <a:buNone/>
                </a:pPr>
                <a:r>
                  <a:rPr lang="en-US" altLang="zh-TW" sz="26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we now </a:t>
                </a:r>
                <a:r>
                  <a:rPr lang="en-US" altLang="zh-TW" sz="2600" b="1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integrate both sides </a:t>
                </a:r>
                <a:r>
                  <a:rPr lang="en-US" altLang="zh-TW" sz="26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this equation with respect to </a:t>
                </a:r>
                <a:r>
                  <a:rPr lang="en-US" altLang="zh-TW" sz="2600" b="1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zh-TW" sz="26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we </a:t>
                </a:r>
                <a:r>
                  <a:rPr lang="en-US" altLang="zh-TW" sz="26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obtain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TW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altLang="zh-TW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TW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altLang="zh-TW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𝒈</m:t>
                              </m:r>
                              <m:d>
                                <m:dPr>
                                  <m:ctrlPr>
                                    <a:rPr lang="en-US" altLang="zh-TW" sz="2800" b="1" i="1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TW" sz="2800" b="1" i="1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𝒚</m:t>
                                  </m:r>
                                </m:e>
                              </m:d>
                            </m:den>
                          </m:f>
                          <m:r>
                            <a:rPr lang="en-US" altLang="zh-TW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𝒅𝒚</m:t>
                          </m:r>
                        </m:e>
                      </m:nary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TW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𝒇</m:t>
                          </m:r>
                          <m:d>
                            <m:dPr>
                              <m:ctrlPr>
                                <a:rPr lang="en-US" altLang="zh-TW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TW" sz="28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</m:e>
                          </m:d>
                        </m:e>
                      </m:nary>
                      <m:r>
                        <a:rPr lang="en-US" altLang="zh-TW" sz="28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𝒅𝒙</m:t>
                      </m:r>
                    </m:oMath>
                  </m:oMathPara>
                </a14:m>
                <a:endParaRPr lang="en-US" altLang="zh-TW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endParaRPr lang="en-US" altLang="zh-TW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endParaRPr lang="en-US" altLang="zh-TW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164" t="-11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3 – Solution of  1</a:t>
            </a:r>
            <a:r>
              <a:rPr lang="en-US" sz="1400" b="1" baseline="30000" dirty="0" smtClean="0">
                <a:solidFill>
                  <a:srgbClr val="CC0066"/>
                </a:solidFill>
                <a:latin typeface="+mj-lt"/>
              </a:rPr>
              <a:t>st</a:t>
            </a:r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Order ODE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12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96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Solution by Separable Variables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r>
                  <a:rPr lang="en-US" altLang="zh-TW" sz="32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have </a:t>
                </a:r>
                <a:r>
                  <a:rPr lang="en-US" altLang="zh-TW" sz="3200" b="1" dirty="0" smtClean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Separated the Variables </a:t>
                </a:r>
                <a:r>
                  <a:rPr lang="en-US" altLang="zh-TW" sz="32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because </a:t>
                </a:r>
                <a:r>
                  <a:rPr lang="en-US" altLang="zh-TW" sz="32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altLang="zh-TW" sz="32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left-hand side </a:t>
                </a:r>
                <a:r>
                  <a:rPr lang="en-US" altLang="zh-TW" sz="32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contains only the variable </a:t>
                </a:r>
                <a:r>
                  <a:rPr lang="en-US" altLang="zh-TW" sz="32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altLang="zh-TW" sz="32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the </a:t>
                </a:r>
                <a:r>
                  <a:rPr lang="en-US" altLang="zh-TW" sz="3200" b="1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right-hand side </a:t>
                </a:r>
                <a:r>
                  <a:rPr lang="en-US" altLang="zh-TW" sz="32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contains only the variable </a:t>
                </a:r>
                <a:r>
                  <a:rPr lang="en-US" altLang="zh-TW" sz="3200" b="1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zh-TW" sz="32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endParaRPr lang="en-US" altLang="zh-TW" sz="32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altLang="zh-TW" sz="32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TW" sz="32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altLang="zh-TW" sz="32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𝒈</m:t>
                              </m:r>
                              <m:d>
                                <m:dPr>
                                  <m:ctrlPr>
                                    <a:rPr lang="en-US" altLang="zh-TW" sz="3200" b="1" i="1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TW" sz="3200" b="1" i="1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𝒚</m:t>
                                  </m:r>
                                </m:e>
                              </m:d>
                            </m:den>
                          </m:f>
                          <m: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𝒅𝒚</m:t>
                          </m:r>
                        </m:e>
                      </m:nary>
                      <m:r>
                        <a:rPr lang="en-US" altLang="zh-TW" sz="32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TW" sz="3200" b="1" i="1">
                              <a:solidFill>
                                <a:srgbClr val="00B05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altLang="zh-TW" sz="3200" b="1" i="1">
                              <a:solidFill>
                                <a:srgbClr val="00B05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𝒇</m:t>
                          </m:r>
                          <m:d>
                            <m:dPr>
                              <m:ctrlPr>
                                <a:rPr lang="en-US" altLang="zh-TW" sz="32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TW" sz="32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</m:e>
                          </m:d>
                        </m:e>
                      </m:nary>
                      <m:r>
                        <a:rPr lang="en-US" altLang="zh-TW" sz="3200" b="1" i="1">
                          <a:solidFill>
                            <a:srgbClr val="00B05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𝒅𝒙</m:t>
                      </m:r>
                    </m:oMath>
                  </m:oMathPara>
                </a14:m>
                <a:endParaRPr lang="en-US" altLang="zh-TW" sz="32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en-US" altLang="zh-TW" sz="32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</a:t>
                </a:r>
                <a:r>
                  <a:rPr lang="en-US" altLang="zh-TW" sz="32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can now try to </a:t>
                </a:r>
                <a:r>
                  <a:rPr lang="en-US" altLang="zh-TW" sz="3200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integrate</a:t>
                </a:r>
                <a:r>
                  <a:rPr lang="en-US" altLang="zh-TW" sz="32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each side </a:t>
                </a:r>
                <a:r>
                  <a:rPr lang="en-US" altLang="zh-TW" sz="3200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separately</a:t>
                </a:r>
                <a:r>
                  <a:rPr lang="en-US" altLang="zh-TW" sz="32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If we can actually perform the required integrations we will </a:t>
                </a:r>
                <a:r>
                  <a:rPr lang="en-US" altLang="zh-TW" sz="3200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obtain a relationship</a:t>
                </a:r>
                <a:r>
                  <a:rPr lang="en-US" altLang="zh-TW" sz="32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between </a:t>
                </a:r>
                <a:r>
                  <a:rPr lang="en-US" altLang="zh-TW" sz="3200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altLang="zh-TW" sz="32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:r>
                  <a:rPr lang="en-US" altLang="zh-TW" sz="3200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zh-TW" sz="32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Examples of this process are given in the next subsection. </a:t>
                </a:r>
                <a:endParaRPr lang="en-US" altLang="zh-TW" sz="32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endParaRPr lang="en-US" altLang="zh-TW" sz="28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endParaRPr lang="en-US" altLang="zh-TW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endParaRPr lang="en-US" altLang="zh-TW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455" t="-1549" r="-15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3 – Solution of  1</a:t>
            </a:r>
            <a:r>
              <a:rPr lang="en-US" sz="1400" b="1" baseline="30000" dirty="0" smtClean="0">
                <a:solidFill>
                  <a:srgbClr val="CC0066"/>
                </a:solidFill>
                <a:latin typeface="+mj-lt"/>
              </a:rPr>
              <a:t>st</a:t>
            </a:r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Order ODE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13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532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Solution by Separable Variables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3 – Solution of  1</a:t>
            </a:r>
            <a:r>
              <a:rPr lang="en-US" sz="1400" b="1" baseline="30000" dirty="0" smtClean="0">
                <a:solidFill>
                  <a:srgbClr val="CC0066"/>
                </a:solidFill>
                <a:latin typeface="+mj-lt"/>
              </a:rPr>
              <a:t>st</a:t>
            </a:r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Order ODE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14</a:t>
            </a:fld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7" t="9871" r="16964" b="35729"/>
          <a:stretch/>
        </p:blipFill>
        <p:spPr bwMode="auto">
          <a:xfrm>
            <a:off x="-166008" y="1359759"/>
            <a:ext cx="11256374" cy="5779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4189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r>
                  <a:rPr lang="en-US" altLang="zh-TW" sz="28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Example – 1: </a:t>
                </a:r>
                <a:r>
                  <a:rPr lang="en-US" altLang="zh-TW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Use the method of separation of variables to solve the diﬀerential equation 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TW" sz="2800" i="1" smtClean="0">
                              <a:solidFill>
                                <a:srgbClr val="00206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2800" b="0" i="1" smtClean="0">
                              <a:solidFill>
                                <a:srgbClr val="00206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𝑑𝑦</m:t>
                          </m:r>
                        </m:num>
                        <m:den>
                          <m:r>
                            <a:rPr lang="en-US" altLang="zh-TW" sz="2800" b="0" i="1" smtClean="0">
                              <a:solidFill>
                                <a:srgbClr val="00206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altLang="zh-TW" sz="2800" b="0" i="1" smtClean="0">
                          <a:solidFill>
                            <a:srgbClr val="00206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TW" sz="2800" i="1" smtClean="0">
                              <a:solidFill>
                                <a:srgbClr val="00206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2800" b="0" i="1" smtClean="0">
                              <a:solidFill>
                                <a:srgbClr val="00206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altLang="zh-TW" sz="28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sz="28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altLang="zh-TW" sz="28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altLang="zh-TW" sz="2800" b="0" i="1" smtClean="0">
                              <a:solidFill>
                                <a:srgbClr val="00206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den>
                      </m:f>
                    </m:oMath>
                  </m:oMathPara>
                </a14:m>
                <a:endParaRPr lang="en-US" altLang="zh-TW" sz="28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en-US" altLang="zh-TW" sz="28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Solution: </a:t>
                </a:r>
              </a:p>
              <a:p>
                <a:pPr marL="0" indent="0" algn="just">
                  <a:buNone/>
                </a:pPr>
                <a:r>
                  <a:rPr lang="en-US" altLang="zh-TW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equation already has the form </a:t>
                </a:r>
                <a:endParaRPr lang="en-US" altLang="zh-TW" sz="28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TW" sz="2800" i="1">
                              <a:solidFill>
                                <a:srgbClr val="00206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2800" i="1">
                              <a:solidFill>
                                <a:srgbClr val="00206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𝑑𝑦</m:t>
                          </m:r>
                        </m:num>
                        <m:den>
                          <m:r>
                            <a:rPr lang="en-US" altLang="zh-TW" sz="2800" i="1">
                              <a:solidFill>
                                <a:srgbClr val="00206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𝒇</m:t>
                      </m:r>
                      <m:d>
                        <m:dPr>
                          <m:ctrlP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</m:d>
                      <m:r>
                        <a:rPr lang="en-US" altLang="zh-TW" sz="28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𝒈</m:t>
                      </m:r>
                      <m:d>
                        <m:dPr>
                          <m:ctrlP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28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</m:d>
                    </m:oMath>
                  </m:oMathPara>
                </a14:m>
                <a:endParaRPr lang="en-US" altLang="zh-TW" sz="28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buNone/>
                </a:pPr>
                <a:r>
                  <a:rPr lang="en-US" altLang="zh-TW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</a:t>
                </a:r>
                <a:endParaRPr lang="en-US" altLang="zh-TW" sz="28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14:m>
                  <m:oMath xmlns:m="http://schemas.openxmlformats.org/officeDocument/2006/math"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𝒇</m:t>
                    </m:r>
                    <m:d>
                      <m:dPr>
                        <m:ctrlP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</m:d>
                    <m:r>
                      <a:rPr lang="en-US" altLang="zh-TW" sz="2800" b="1" i="1" smtClean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zh-TW" sz="2800" i="1">
                        <a:solidFill>
                          <a:srgbClr val="002060"/>
                        </a:solidFill>
                        <a:latin typeface="Cambria Math"/>
                        <a:cs typeface="Times New Roman" panose="02020603050405020304" pitchFamily="18" charset="0"/>
                      </a:rPr>
                      <m:t>3</m:t>
                    </m:r>
                    <m:sSup>
                      <m:sSupPr>
                        <m:ctrlPr>
                          <a:rPr lang="en-US" altLang="zh-TW" sz="2800" i="1">
                            <a:solidFill>
                              <a:srgbClr val="00206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800" i="1">
                            <a:solidFill>
                              <a:srgbClr val="00206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zh-TW" sz="2800" i="1">
                            <a:solidFill>
                              <a:srgbClr val="00206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TW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zh-TW" sz="28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𝒈</m:t>
                    </m:r>
                    <m:d>
                      <m:dPr>
                        <m:ctrlP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TW" sz="28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</m:d>
                    <m:r>
                      <a:rPr lang="en-US" altLang="zh-TW" sz="2800" b="1" i="1" smtClean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altLang="zh-TW" sz="2800" b="1" i="1" smtClean="0">
                            <a:solidFill>
                              <a:srgbClr val="00206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TW" sz="2800" b="1" i="1" smtClean="0">
                            <a:solidFill>
                              <a:srgbClr val="00206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TW" sz="2800" b="1" i="1">
                            <a:solidFill>
                              <a:srgbClr val="00206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  <m:r>
                          <m:rPr>
                            <m:nor/>
                          </m:rPr>
                          <a:rPr lang="en-US" altLang="zh-TW" sz="2800" dirty="0">
                            <a:solidFill>
                              <a:srgbClr val="00206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endParaRPr lang="en-US" altLang="zh-TW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164" t="-1106" r="-1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3 – Solution of  1</a:t>
            </a:r>
            <a:r>
              <a:rPr lang="en-US" sz="1400" b="1" baseline="30000" dirty="0" smtClean="0">
                <a:solidFill>
                  <a:srgbClr val="CC0066"/>
                </a:solidFill>
                <a:latin typeface="+mj-lt"/>
              </a:rPr>
              <a:t>st</a:t>
            </a:r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Order ODE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15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Apply the Method of  Separable Variables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928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r>
                  <a:rPr lang="en-US" altLang="zh-TW" sz="28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Separate variables by dividing both sides by </a:t>
                </a:r>
                <a:r>
                  <a:rPr lang="en-US" altLang="zh-TW" sz="2800" b="1" dirty="0" smtClean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g(y) </a:t>
                </a:r>
                <a:r>
                  <a:rPr lang="en-US" altLang="zh-TW" sz="28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ﬁnd and multiple both side by dx, we obtain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f>
                        <m:fPr>
                          <m:ctrlPr>
                            <a:rPr lang="en-US" altLang="zh-TW" sz="280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𝑑𝑦</m:t>
                          </m:r>
                        </m:num>
                        <m:den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=3</m:t>
                      </m:r>
                      <m:sSup>
                        <m:s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altLang="zh-TW" sz="28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𝑑𝑦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=3</m:t>
                      </m:r>
                      <m:sSup>
                        <m:s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𝑑𝑥</m:t>
                      </m:r>
                    </m:oMath>
                  </m:oMathPara>
                </a14:m>
                <a:endParaRPr lang="en-US" altLang="zh-TW" sz="28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altLang="zh-TW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Integrating both sides with respect </a:t>
                </a:r>
                <a:r>
                  <a:rPr lang="en-US" altLang="zh-TW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</a:t>
                </a:r>
                <a:r>
                  <a:rPr lang="en-US" altLang="zh-TW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gives </a:t>
                </a:r>
                <a:endParaRPr lang="en-US" altLang="zh-TW" sz="28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TW" sz="280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𝑑𝑦</m:t>
                          </m:r>
                        </m:e>
                      </m:nary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TW" sz="280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US" altLang="zh-TW" sz="2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endParaRPr lang="en-US" altLang="zh-TW" sz="2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164" t="-1106" r="-1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3 – Solution of  1</a:t>
            </a:r>
            <a:r>
              <a:rPr lang="en-US" sz="1400" b="1" baseline="30000" dirty="0" smtClean="0">
                <a:solidFill>
                  <a:srgbClr val="CC0066"/>
                </a:solidFill>
                <a:latin typeface="+mj-lt"/>
              </a:rPr>
              <a:t>st</a:t>
            </a:r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Order ODE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16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Apply the Method of  Separable Variables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319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r>
                  <a:rPr lang="en-US" altLang="zh-TW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Note that the </a:t>
                </a:r>
                <a:r>
                  <a:rPr lang="en-US" altLang="zh-TW" sz="2800" dirty="0" smtClean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left-hand side </a:t>
                </a:r>
                <a:r>
                  <a:rPr lang="en-US" altLang="zh-TW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an integral involving just y; the right-hand side is an integral involving just x. After integrating both sides with respect to the stated variables we ﬁnd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TW" sz="280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altLang="zh-TW" sz="280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𝑐</m:t>
                      </m:r>
                    </m:oMath>
                  </m:oMathPara>
                </a14:m>
                <a:endParaRPr lang="en-US" altLang="zh-TW" sz="2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r>
                  <a:rPr lang="en-US" altLang="zh-TW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c is a </a:t>
                </a:r>
                <a:r>
                  <a:rPr lang="en-US" altLang="zh-TW" sz="2800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constant of integration</a:t>
                </a:r>
                <a:r>
                  <a:rPr lang="en-US" altLang="zh-TW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(You might think that there would be a constant on the left-hand side too. You are quite right but the two constants can be combined into a single constant and so we need only write one.)</a:t>
                </a: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164" t="-1106" r="-1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3 – Solution of  1</a:t>
            </a:r>
            <a:r>
              <a:rPr lang="en-US" sz="1400" b="1" baseline="30000" dirty="0" smtClean="0">
                <a:solidFill>
                  <a:srgbClr val="CC0066"/>
                </a:solidFill>
                <a:latin typeface="+mj-lt"/>
              </a:rPr>
              <a:t>st</a:t>
            </a:r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Order ODE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17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Apply the Method of  Separable Variables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615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r>
                  <a:rPr lang="en-US" altLang="zh-TW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now have a </a:t>
                </a:r>
                <a:r>
                  <a:rPr lang="en-US" altLang="zh-TW" sz="28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relationship between</a:t>
                </a:r>
                <a:r>
                  <a:rPr lang="en-US" altLang="zh-TW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2800" b="1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altLang="zh-TW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:r>
                  <a:rPr lang="en-US" altLang="zh-TW" sz="2800" b="1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zh-TW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as required. Often it is suﬃcient to leave your answer in this form but you may also be required to obtain an </a:t>
                </a:r>
                <a:r>
                  <a:rPr lang="en-US" altLang="zh-TW" sz="2800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explicit relation</a:t>
                </a:r>
                <a:r>
                  <a:rPr lang="en-US" altLang="zh-TW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</a:t>
                </a:r>
                <a:r>
                  <a:rPr lang="en-US" altLang="zh-TW" sz="2800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altLang="zh-TW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terms of </a:t>
                </a:r>
                <a:r>
                  <a:rPr lang="en-US" altLang="zh-TW" sz="2800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zh-TW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In this particular </a:t>
                </a:r>
                <a:r>
                  <a:rPr lang="en-US" altLang="zh-TW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case</a:t>
                </a:r>
              </a:p>
              <a:p>
                <a:pPr marL="0" indent="0" algn="just">
                  <a:buNone/>
                </a:pPr>
                <a:endParaRPr lang="en-US" altLang="zh-TW" sz="28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2</m:t>
                      </m:r>
                      <m:sSup>
                        <m:sSupPr>
                          <m:ctrlP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𝑐</m:t>
                      </m:r>
                    </m:oMath>
                  </m:oMathPara>
                </a14:m>
                <a:endParaRPr lang="en-US" altLang="zh-TW" sz="28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altLang="zh-TW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 that</a:t>
                </a:r>
                <a:endParaRPr lang="en-US" altLang="zh-TW" sz="28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=±</m:t>
                      </m:r>
                      <m:rad>
                        <m:radPr>
                          <m:degHide m:val="on"/>
                          <m:ctrlPr>
                            <a:rPr lang="en-US" altLang="zh-TW" sz="28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altLang="zh-TW" sz="2800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+2</m:t>
                          </m:r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𝑐</m:t>
                          </m:r>
                          <m:r>
                            <m:rPr>
                              <m:nor/>
                            </m:rPr>
                            <a:rPr lang="en-US" altLang="zh-TW" sz="2800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rad>
                    </m:oMath>
                  </m:oMathPara>
                </a14:m>
                <a:endParaRPr lang="en-US" altLang="zh-TW" sz="28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164" t="-1106" r="-1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3 – Solution of  1</a:t>
            </a:r>
            <a:r>
              <a:rPr lang="en-US" sz="1400" b="1" baseline="30000" dirty="0" smtClean="0">
                <a:solidFill>
                  <a:srgbClr val="CC0066"/>
                </a:solidFill>
                <a:latin typeface="+mj-lt"/>
              </a:rPr>
              <a:t>st</a:t>
            </a:r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Order ODE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18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Apply the Method of  Separable Variables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865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r>
                  <a:rPr lang="en-US" altLang="zh-TW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Example – 2: Use the method of separation of variables to solve the diﬀerential equation 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TW" sz="2800" i="1">
                              <a:solidFill>
                                <a:srgbClr val="00206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2800" i="1">
                              <a:solidFill>
                                <a:srgbClr val="00206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𝑑𝑦</m:t>
                          </m:r>
                        </m:num>
                        <m:den>
                          <m:r>
                            <a:rPr lang="en-US" altLang="zh-TW" sz="2800" i="1">
                              <a:solidFill>
                                <a:srgbClr val="00206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altLang="zh-TW" sz="2800" i="1">
                          <a:solidFill>
                            <a:srgbClr val="00206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TW" sz="2800" i="1">
                              <a:solidFill>
                                <a:srgbClr val="00206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2800" b="0" i="1" smtClean="0">
                              <a:solidFill>
                                <a:srgbClr val="00206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𝑐𝑜𝑠𝑥</m:t>
                          </m:r>
                        </m:num>
                        <m:den>
                          <m:r>
                            <a:rPr lang="en-US" altLang="zh-TW" sz="2800" b="0" i="1" smtClean="0">
                              <a:solidFill>
                                <a:srgbClr val="00206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𝑠𝑖𝑛</m:t>
                          </m:r>
                          <m:r>
                            <a:rPr lang="en-US" altLang="zh-TW" sz="2800" b="0" i="1" smtClean="0">
                              <a:solidFill>
                                <a:srgbClr val="00206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a:rPr lang="en-US" altLang="zh-TW" sz="2800" i="1">
                              <a:solidFill>
                                <a:srgbClr val="00206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den>
                      </m:f>
                    </m:oMath>
                  </m:oMathPara>
                </a14:m>
                <a:endParaRPr lang="en-US" altLang="zh-TW" sz="28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r>
                  <a:rPr lang="en-US" altLang="zh-TW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First separate the variables so that terms involving </a:t>
                </a:r>
                <a:r>
                  <a:rPr lang="en-US" altLang="zh-TW" sz="2800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altLang="zh-TW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TW" sz="2800" i="1" smtClean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TW" sz="2800" i="1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𝑑𝑦</m:t>
                        </m:r>
                      </m:num>
                      <m:den>
                        <m:r>
                          <a:rPr lang="en-US" altLang="zh-TW" sz="2800" i="1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𝑑𝑥</m:t>
                        </m:r>
                      </m:den>
                    </m:f>
                    <m:r>
                      <a:rPr lang="en-US" altLang="zh-TW" sz="2800" b="0" i="0" smtClean="0">
                        <a:solidFill>
                          <a:srgbClr val="002060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altLang="zh-TW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appear </a:t>
                </a:r>
                <a:r>
                  <a:rPr lang="en-US" altLang="zh-TW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 the </a:t>
                </a:r>
                <a:r>
                  <a:rPr lang="en-US" altLang="zh-TW" sz="2800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left</a:t>
                </a:r>
                <a:r>
                  <a:rPr lang="en-US" altLang="zh-TW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terms </a:t>
                </a:r>
                <a:r>
                  <a:rPr lang="en-US" altLang="zh-TW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involving </a:t>
                </a:r>
                <a:r>
                  <a:rPr lang="en-US" altLang="zh-TW" sz="2800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zh-TW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appear on the </a:t>
                </a:r>
                <a:r>
                  <a:rPr lang="en-US" altLang="zh-TW" sz="28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right</a:t>
                </a:r>
                <a:r>
                  <a:rPr lang="en-US" altLang="zh-TW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280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𝑠𝑖𝑛</m:t>
                      </m:r>
                      <m:r>
                        <a:rPr lang="en-US" altLang="zh-TW" sz="280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en-US" altLang="zh-TW" sz="280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altLang="zh-TW" sz="28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𝑑𝑦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𝑐𝑜𝑠𝑥𝑑𝑥</m:t>
                      </m:r>
                    </m:oMath>
                  </m:oMathPara>
                </a14:m>
                <a:endParaRPr lang="en-US" altLang="zh-TW" sz="28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TW" sz="280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𝑠𝑖𝑛</m:t>
                          </m:r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𝑑𝑦</m:t>
                          </m:r>
                        </m:e>
                      </m:nary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TW" sz="280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𝑐𝑜𝑠𝑥𝑑𝑥</m:t>
                          </m:r>
                          <m:r>
                            <m:rPr>
                              <m:nor/>
                            </m:rPr>
                            <a:rPr lang="en-US" altLang="zh-TW" sz="2800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US" altLang="zh-TW" sz="2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164" t="-1106" r="-1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3 – Solution of  1</a:t>
            </a:r>
            <a:r>
              <a:rPr lang="en-US" sz="1400" b="1" baseline="30000" dirty="0" smtClean="0">
                <a:solidFill>
                  <a:srgbClr val="CC0066"/>
                </a:solidFill>
                <a:latin typeface="+mj-lt"/>
              </a:rPr>
              <a:t>st</a:t>
            </a:r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Order ODE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19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Apply the Method of  Separable Variables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006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</a:rPr>
              <a:t>Learning Outcome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51460" y="1730654"/>
            <a:ext cx="10469880" cy="5510632"/>
          </a:xfrm>
        </p:spPr>
        <p:txBody>
          <a:bodyPr>
            <a:normAutofit/>
          </a:bodyPr>
          <a:lstStyle/>
          <a:p>
            <a:pPr marL="0" indent="12700" algn="just">
              <a:buNone/>
            </a:pPr>
            <a:r>
              <a:rPr lang="en-US" altLang="zh-TW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US" altLang="zh-TW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completion you should be able to ...</a:t>
            </a:r>
          </a:p>
          <a:p>
            <a:pPr algn="just">
              <a:lnSpc>
                <a:spcPct val="150000"/>
              </a:lnSpc>
            </a:pPr>
            <a:r>
              <a:rPr lang="en-US" altLang="zh-TW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Explain what </a:t>
            </a:r>
            <a:r>
              <a:rPr lang="en-US" altLang="zh-TW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meant by separating the variables of a ﬁrst order diﬀerential equation </a:t>
            </a:r>
          </a:p>
          <a:p>
            <a:pPr algn="just">
              <a:lnSpc>
                <a:spcPct val="150000"/>
              </a:lnSpc>
            </a:pPr>
            <a:r>
              <a:rPr lang="en-US" altLang="zh-TW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Determine whether </a:t>
            </a:r>
            <a:r>
              <a:rPr lang="en-US" altLang="zh-TW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ﬁrst order diﬀerential equation is separable </a:t>
            </a:r>
          </a:p>
          <a:p>
            <a:pPr algn="just">
              <a:lnSpc>
                <a:spcPct val="150000"/>
              </a:lnSpc>
            </a:pPr>
            <a:r>
              <a:rPr lang="en-US" altLang="zh-TW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Solve a </a:t>
            </a:r>
            <a:r>
              <a:rPr lang="en-US" altLang="zh-TW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variety of equations using the separation of variables technique</a:t>
            </a:r>
            <a:endParaRPr lang="en-US" altLang="zh-TW" sz="3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3 – Solution of  1</a:t>
            </a:r>
            <a:r>
              <a:rPr lang="en-US" sz="1400" b="1" baseline="30000" dirty="0" smtClean="0">
                <a:solidFill>
                  <a:srgbClr val="CC0066"/>
                </a:solidFill>
                <a:latin typeface="+mj-lt"/>
              </a:rPr>
              <a:t>st</a:t>
            </a:r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Order ODE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334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r>
                  <a:rPr lang="en-US" altLang="zh-TW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Example – 2: Use the method of separation of variables to solve the diﬀerential equation </a:t>
                </a:r>
              </a:p>
              <a:p>
                <a:pPr marL="0" indent="1270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TW" sz="280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𝑠𝑖𝑛</m:t>
                          </m:r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𝑑𝑦</m:t>
                          </m:r>
                        </m:e>
                      </m:nary>
                      <m:r>
                        <a:rPr lang="en-US" altLang="zh-TW" sz="28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TW" sz="280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altLang="zh-TW" sz="28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𝑐𝑜𝑠𝑥𝑑𝑥</m:t>
                          </m:r>
                          <m:r>
                            <m:rPr>
                              <m:nor/>
                            </m:rPr>
                            <a:rPr lang="en-US" altLang="zh-TW" sz="2800" dirty="0">
                              <a:solidFill>
                                <a:srgbClr val="0000FF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US" altLang="zh-TW" sz="28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32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TW" sz="32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32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TW" sz="32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TW" sz="32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𝑐𝑜𝑠</m:t>
                      </m:r>
                      <m:r>
                        <a:rPr lang="en-US" altLang="zh-TW" sz="32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en-US" altLang="zh-TW" sz="32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altLang="zh-TW" sz="32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32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𝑠𝑖𝑛</m:t>
                      </m:r>
                      <m:r>
                        <a:rPr lang="en-US" altLang="zh-TW" sz="32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altLang="zh-TW" sz="32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32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𝑐</m:t>
                      </m:r>
                    </m:oMath>
                  </m:oMathPara>
                </a14:m>
                <a:endParaRPr lang="en-US" altLang="zh-TW" sz="32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r>
                  <a:rPr lang="en-US" altLang="zh-TW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Finally, </a:t>
                </a:r>
                <a:r>
                  <a:rPr lang="en-US" altLang="zh-TW" sz="2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rearrange to obtain an expression for y in terms of x</a:t>
                </a:r>
                <a:r>
                  <a:rPr lang="en-US" altLang="zh-TW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32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altLang="zh-TW" sz="32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TW" sz="32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32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TW" sz="32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altLang="zh-TW" sz="320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zh-TW" altLang="en-US" sz="3200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𝑐𝑜𝑠</m:t>
                          </m:r>
                        </m:e>
                        <m:sup>
                          <m:r>
                            <a:rPr lang="en-US" altLang="zh-TW" sz="32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altLang="zh-TW" sz="32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altLang="zh-TW" sz="32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𝐷</m:t>
                      </m:r>
                      <m:r>
                        <a:rPr lang="en-US" altLang="zh-TW" sz="32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−2</m:t>
                      </m:r>
                      <m:r>
                        <a:rPr lang="en-US" altLang="zh-TW" sz="3200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𝑠𝑖𝑛𝑥</m:t>
                      </m:r>
                      <m:r>
                        <a:rPr lang="en-US" altLang="zh-TW" sz="32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US" altLang="zh-TW" sz="32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endParaRPr lang="en-US" altLang="zh-TW" sz="2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164" t="-1106" r="-1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3 – Solution of  1</a:t>
            </a:r>
            <a:r>
              <a:rPr lang="en-US" sz="1400" b="1" baseline="30000" dirty="0" smtClean="0">
                <a:solidFill>
                  <a:srgbClr val="CC0066"/>
                </a:solidFill>
                <a:latin typeface="+mj-lt"/>
              </a:rPr>
              <a:t>st</a:t>
            </a:r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Order ODE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20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Apply the Method of  Separable Variables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66197" y="5242951"/>
            <a:ext cx="12538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0066"/>
                </a:solidFill>
              </a:rPr>
              <a:t> D = −2c</a:t>
            </a:r>
          </a:p>
        </p:txBody>
      </p:sp>
    </p:spTree>
    <p:extLst>
      <p:ext uri="{BB962C8B-B14F-4D97-AF65-F5344CB8AC3E}">
        <p14:creationId xmlns:p14="http://schemas.microsoft.com/office/powerpoint/2010/main" val="746158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51460" y="1730654"/>
            <a:ext cx="10469880" cy="551063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altLang="zh-TW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– 3: Use the method of separation of variables to solve the diﬀerential equation </a:t>
            </a:r>
          </a:p>
          <a:p>
            <a:pPr marL="0" indent="12700" algn="just">
              <a:buNone/>
            </a:pPr>
            <a:endParaRPr lang="en-US" altLang="zh-TW" sz="2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3 – Solution of  1</a:t>
            </a:r>
            <a:r>
              <a:rPr lang="en-US" sz="1400" b="1" baseline="30000" dirty="0" smtClean="0">
                <a:solidFill>
                  <a:srgbClr val="CC0066"/>
                </a:solidFill>
                <a:latin typeface="+mj-lt"/>
              </a:rPr>
              <a:t>st</a:t>
            </a:r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Order ODE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21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Apply the Method of  Separable Variables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40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r>
                  <a:rPr lang="en-US" altLang="zh-TW" sz="28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Use the method of separation of variables to solve the diﬀerential equation </a:t>
                </a:r>
                <a:endParaRPr lang="en-US" altLang="zh-TW" sz="28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 algn="just">
                  <a:lnSpc>
                    <a:spcPct val="150000"/>
                  </a:lnSpc>
                  <a:buFont typeface="+mj-lt"/>
                  <a:buAutoNum type="arabi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TW" sz="3600" b="1" i="1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TW" sz="3600" b="1" i="1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𝒅𝒚</m:t>
                        </m:r>
                      </m:num>
                      <m:den>
                        <m:r>
                          <a:rPr lang="en-US" altLang="zh-TW" sz="3600" b="1" i="1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𝒅𝒙</m:t>
                        </m:r>
                      </m:den>
                    </m:f>
                    <m:r>
                      <a:rPr lang="en-US" altLang="zh-TW" sz="3600" b="1" i="1" smtClean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altLang="zh-TW" sz="3600" b="1" i="1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TW" sz="3600" b="1" i="1" smtClean="0">
                                <a:solidFill>
                                  <a:srgbClr val="0000FF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TW" sz="3600" b="1" i="1" smtClean="0">
                                <a:solidFill>
                                  <a:srgbClr val="0000FF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en-US" altLang="zh-TW" sz="3600" b="1" i="1" smtClean="0">
                                <a:solidFill>
                                  <a:srgbClr val="0000FF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TW" sz="3600" b="1" i="1" smtClean="0">
                                <a:solidFill>
                                  <a:srgbClr val="0000FF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sup>
                        </m:sSup>
                      </m:num>
                      <m:den>
                        <m:r>
                          <a:rPr lang="en-US" altLang="zh-TW" sz="3600" b="1" i="1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endParaRPr lang="en-US" altLang="zh-TW" sz="36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 algn="just">
                  <a:lnSpc>
                    <a:spcPct val="150000"/>
                  </a:lnSpc>
                  <a:buFont typeface="+mj-lt"/>
                  <a:buAutoNum type="arabi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TW" sz="36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TW" sz="36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𝒅𝒚</m:t>
                        </m:r>
                      </m:num>
                      <m:den>
                        <m:r>
                          <a:rPr lang="en-US" altLang="zh-TW" sz="36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𝒅𝒙</m:t>
                        </m:r>
                      </m:den>
                    </m:f>
                    <m:r>
                      <a:rPr lang="en-US" altLang="zh-TW" sz="36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altLang="zh-TW" sz="36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TW" sz="3600" b="1" i="1">
                                <a:solidFill>
                                  <a:srgbClr val="0000FF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TW" sz="3600" b="1" i="1">
                                <a:solidFill>
                                  <a:srgbClr val="0000FF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en-US" altLang="zh-TW" sz="3600" b="1" i="1">
                                <a:solidFill>
                                  <a:srgbClr val="0000FF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TW" sz="3600" b="1" i="1">
                                <a:solidFill>
                                  <a:srgbClr val="0000FF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sup>
                        </m:sSup>
                      </m:num>
                      <m:den>
                        <m:r>
                          <a:rPr lang="en-US" altLang="zh-TW" sz="36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</m:oMath>
                </a14:m>
                <a:endParaRPr lang="en-US" altLang="zh-TW" sz="28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164" t="-1106" r="-1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3 – Solution of  1</a:t>
            </a:r>
            <a:r>
              <a:rPr lang="en-US" sz="1400" b="1" baseline="30000" dirty="0" smtClean="0">
                <a:solidFill>
                  <a:srgbClr val="CC0066"/>
                </a:solidFill>
                <a:latin typeface="+mj-lt"/>
              </a:rPr>
              <a:t>st</a:t>
            </a:r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Order ODE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22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Assignment – 2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529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sz="3600" b="1" smtClean="0">
                <a:solidFill>
                  <a:schemeClr val="accent3">
                    <a:lumMod val="75000"/>
                  </a:schemeClr>
                </a:solidFill>
              </a:rPr>
              <a:t>Standard Form of ODE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rmAutofit lnSpcReduction="10000"/>
              </a:bodyPr>
              <a:lstStyle/>
              <a:p>
                <a:pPr marL="0" indent="12700" algn="just">
                  <a:buNone/>
                </a:pPr>
                <a:r>
                  <a:rPr lang="en-US" altLang="zh-TW" sz="32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General and Standard Form </a:t>
                </a:r>
              </a:p>
              <a:p>
                <a:pPr marL="0" indent="12700" algn="just">
                  <a:buNone/>
                </a:pPr>
                <a:r>
                  <a:rPr lang="en-US" altLang="zh-TW" sz="32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• </a:t>
                </a:r>
                <a:r>
                  <a:rPr lang="en-US" altLang="zh-TW" sz="32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general form of a linear first-order ODE is </a:t>
                </a:r>
                <a:endParaRPr lang="en-US" altLang="zh-TW" sz="32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sz="32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32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altLang="zh-TW" sz="32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𝒙</m:t>
                      </m:r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)</m:t>
                      </m:r>
                      <m:f>
                        <m:fPr>
                          <m:ctrlPr>
                            <a:rPr lang="en-US" altLang="zh-TW" sz="32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32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𝒅𝒚</m:t>
                          </m:r>
                        </m:num>
                        <m:den>
                          <m:r>
                            <a:rPr lang="en-US" altLang="zh-TW" sz="32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𝒅𝒙</m:t>
                          </m:r>
                        </m:den>
                      </m:f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TW" sz="32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TW" sz="32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altLang="zh-TW" sz="32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𝟎</m:t>
                          </m:r>
                        </m:sub>
                      </m:sSub>
                      <m:d>
                        <m:dPr>
                          <m:ctrlPr>
                            <a:rPr lang="en-US" altLang="zh-TW" sz="32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32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</m:d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𝒚</m:t>
                      </m:r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𝒈</m:t>
                      </m:r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𝒙</m:t>
                      </m:r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US" altLang="zh-TW" sz="32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TW" sz="30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:r>
                  <a:rPr lang="zh-TW" altLang="en-US" sz="30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𝑎</a:t>
                </a:r>
                <a:r>
                  <a:rPr lang="en-US" altLang="zh-TW" sz="30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1(</a:t>
                </a:r>
                <a:r>
                  <a:rPr lang="zh-TW" altLang="en-US" sz="30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𝑥</a:t>
                </a:r>
                <a:r>
                  <a:rPr lang="en-US" altLang="zh-TW" sz="30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zh-TW" altLang="en-US" sz="30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30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0, it is no longer an differential equation and so </a:t>
                </a:r>
                <a:r>
                  <a:rPr lang="zh-TW" altLang="en-US" sz="30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𝑎</a:t>
                </a:r>
                <a:r>
                  <a:rPr lang="en-US" altLang="zh-TW" sz="30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</a:t>
                </a:r>
                <a:r>
                  <a:rPr lang="zh-TW" altLang="en-US" sz="30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𝑥 </a:t>
                </a:r>
                <a:r>
                  <a:rPr lang="en-US" altLang="zh-TW" sz="30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cannot be 0; and if </a:t>
                </a:r>
                <a:r>
                  <a:rPr lang="zh-TW" altLang="en-US" sz="30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𝑎</a:t>
                </a:r>
                <a:r>
                  <a:rPr lang="en-US" altLang="zh-TW" sz="30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 </a:t>
                </a:r>
                <a:r>
                  <a:rPr lang="zh-TW" altLang="en-US" sz="30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𝑥 </a:t>
                </a:r>
                <a:r>
                  <a:rPr lang="en-US" altLang="zh-TW" sz="30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0, it is a variable separated ODE and can easily be solved by </a:t>
                </a:r>
                <a:r>
                  <a:rPr lang="en-US" altLang="zh-TW" sz="30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integration. </a:t>
                </a:r>
              </a:p>
              <a:p>
                <a:pPr algn="just"/>
                <a:r>
                  <a:rPr lang="en-US" altLang="zh-TW" sz="30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:r>
                  <a:rPr lang="zh-TW" altLang="en-US" sz="30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𝑔 </a:t>
                </a:r>
                <a:r>
                  <a:rPr lang="en-US" altLang="zh-TW" sz="30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zh-TW" altLang="en-US" sz="30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𝑥</a:t>
                </a:r>
                <a:r>
                  <a:rPr lang="en-US" altLang="zh-TW" sz="30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zh-TW" altLang="en-US" sz="30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30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0, it is called a </a:t>
                </a:r>
                <a:r>
                  <a:rPr lang="en-US" altLang="zh-TW" sz="3000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Homogenous Equation</a:t>
                </a:r>
                <a:r>
                  <a:rPr lang="en-US" altLang="zh-TW" sz="30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can easily be solved by separating the variables, thus in this chapter g(</a:t>
                </a:r>
                <a:r>
                  <a:rPr lang="zh-TW" altLang="en-US" sz="30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𝑥</a:t>
                </a:r>
                <a:r>
                  <a:rPr lang="en-US" altLang="zh-TW" sz="30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is generally not 0. </a:t>
                </a:r>
                <a:endParaRPr lang="en-US" altLang="zh-TW" sz="30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TW" sz="30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:r>
                  <a:rPr lang="zh-TW" altLang="en-US" sz="30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𝑔</a:t>
                </a:r>
                <a:r>
                  <a:rPr lang="en-US" altLang="zh-TW" sz="30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zh-TW" altLang="en-US" sz="30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𝑥</a:t>
                </a:r>
                <a:r>
                  <a:rPr lang="en-US" altLang="zh-TW" sz="30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≠ 0 it is a non-homogenous equation. </a:t>
                </a: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339" t="-2434" r="-13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3 – Solution of  1</a:t>
            </a:r>
            <a:r>
              <a:rPr lang="en-US" sz="1400" b="1" baseline="30000" dirty="0" smtClean="0">
                <a:solidFill>
                  <a:srgbClr val="CC0066"/>
                </a:solidFill>
                <a:latin typeface="+mj-lt"/>
              </a:rPr>
              <a:t>st</a:t>
            </a:r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Order ODE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3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62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Solution by Separable Variables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51460" y="1730654"/>
            <a:ext cx="10469880" cy="5510632"/>
          </a:xfrm>
        </p:spPr>
        <p:txBody>
          <a:bodyPr>
            <a:normAutofit/>
          </a:bodyPr>
          <a:lstStyle/>
          <a:p>
            <a:pPr marL="0" indent="12700" algn="just">
              <a:buNone/>
            </a:pPr>
            <a:r>
              <a:rPr lang="en-US" altLang="zh-TW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Definition</a:t>
            </a:r>
            <a:endParaRPr lang="en-US" altLang="zh-TW" sz="3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12700" algn="just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Separation </a:t>
            </a: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 technique commonly used to </a:t>
            </a:r>
            <a:r>
              <a:rPr lang="en-US" altLang="zh-TW" sz="3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solve ﬁrst order ordinary diﬀerential equations</a:t>
            </a:r>
            <a:r>
              <a:rPr lang="en-US" altLang="zh-TW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so-called because we</a:t>
            </a:r>
            <a:r>
              <a:rPr lang="en-US" altLang="zh-TW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rearrange</a:t>
            </a:r>
            <a:r>
              <a:rPr lang="en-US" altLang="zh-TW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equation to be solved such that all terms involving the</a:t>
            </a:r>
            <a:r>
              <a:rPr lang="en-US" altLang="zh-TW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dependent variable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appear o</a:t>
            </a:r>
            <a:r>
              <a:rPr lang="en-US" altLang="zh-TW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US" altLang="zh-TW" sz="32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side of the equation, and all terms involving the </a:t>
            </a:r>
            <a:r>
              <a:rPr lang="en-US" altLang="zh-TW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independent variable</a:t>
            </a:r>
            <a:r>
              <a:rPr lang="en-US" altLang="zh-TW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appear on the </a:t>
            </a:r>
            <a:r>
              <a:rPr lang="en-US" altLang="zh-TW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 side</a:t>
            </a:r>
            <a:r>
              <a:rPr lang="en-US" altLang="zh-TW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 the DE can be easily solved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Integration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altLang="zh-TW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3 – Solution of  1</a:t>
            </a:r>
            <a:r>
              <a:rPr lang="en-US" sz="1400" b="1" baseline="30000" dirty="0" smtClean="0">
                <a:solidFill>
                  <a:srgbClr val="CC0066"/>
                </a:solidFill>
                <a:latin typeface="+mj-lt"/>
              </a:rPr>
              <a:t>st</a:t>
            </a:r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Order ODE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4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Solution by Separable Variables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51460" y="1730654"/>
            <a:ext cx="10469880" cy="5510632"/>
          </a:xfrm>
        </p:spPr>
        <p:txBody>
          <a:bodyPr>
            <a:normAutofit/>
          </a:bodyPr>
          <a:lstStyle/>
          <a:p>
            <a:pPr marL="0" indent="12700" algn="just">
              <a:buNone/>
            </a:pPr>
            <a:r>
              <a:rPr lang="en-US" altLang="zh-TW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Note:</a:t>
            </a:r>
          </a:p>
          <a:p>
            <a:pPr algn="just"/>
            <a:r>
              <a:rPr lang="en-US" altLang="zh-TW" sz="3200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</a:t>
            </a:r>
            <a:r>
              <a:rPr lang="en-US" altLang="zh-TW" sz="3200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ﬁrst order equations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be </a:t>
            </a:r>
            <a:r>
              <a:rPr lang="en-US" altLang="zh-TW" sz="3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rearranged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this way so this technique is </a:t>
            </a:r>
            <a:r>
              <a:rPr lang="en-US" altLang="zh-TW" sz="32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always appropriate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Further, it is </a:t>
            </a:r>
            <a:r>
              <a:rPr lang="en-US" altLang="zh-TW" sz="3200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always possible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perform the </a:t>
            </a:r>
            <a:r>
              <a:rPr lang="en-US" altLang="zh-TW" sz="3200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integration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even if the variables are separable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-US" altLang="zh-TW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exact</a:t>
            </a:r>
            <a:r>
              <a:rPr lang="en-US" altLang="zh-TW" sz="3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ﬁrst order diﬀerential equation is one which can be solved by simply </a:t>
            </a:r>
            <a:r>
              <a:rPr lang="en-US" altLang="zh-TW" sz="3200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integrating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both sides. Only very few ﬁrst order diﬀerential equations are </a:t>
            </a:r>
            <a:r>
              <a:rPr lang="en-US" altLang="zh-TW" sz="3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exact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Section you will learn </a:t>
            </a:r>
            <a:r>
              <a:rPr lang="en-US" altLang="zh-TW" sz="3200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to decide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whether the method is </a:t>
            </a:r>
            <a:r>
              <a:rPr lang="en-US" altLang="zh-TW" sz="3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appropriate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how to </a:t>
            </a:r>
            <a:r>
              <a:rPr lang="en-US" altLang="zh-TW" sz="3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apply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in such cases.</a:t>
            </a:r>
          </a:p>
          <a:p>
            <a:pPr marL="0" indent="12700" algn="just">
              <a:buNone/>
            </a:pPr>
            <a:endParaRPr lang="en-US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3 – Solution of  1</a:t>
            </a:r>
            <a:r>
              <a:rPr lang="en-US" sz="1400" b="1" baseline="30000" dirty="0" smtClean="0">
                <a:solidFill>
                  <a:srgbClr val="CC0066"/>
                </a:solidFill>
                <a:latin typeface="+mj-lt"/>
              </a:rPr>
              <a:t>st</a:t>
            </a:r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Order ODE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5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55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Solution by Separable Variables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rmAutofit/>
              </a:bodyPr>
              <a:lstStyle/>
              <a:p>
                <a:pPr marL="0" indent="12700" algn="just">
                  <a:buNone/>
                </a:pPr>
                <a:r>
                  <a:rPr lang="en-US" altLang="zh-TW" sz="32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this Section we consider diﬀerential equations which can be written in the form 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altLang="zh-TW" sz="36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altLang="zh-TW" sz="36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</m:acc>
                      <m:r>
                        <a:rPr lang="en-US" altLang="zh-TW" sz="36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36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𝒇</m:t>
                      </m:r>
                      <m:d>
                        <m:dPr>
                          <m:ctrlPr>
                            <a:rPr lang="en-US" altLang="zh-TW" sz="36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36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</m:d>
                      <m:r>
                        <a:rPr lang="en-US" altLang="zh-TW" sz="36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𝒈</m:t>
                      </m:r>
                      <m:d>
                        <m:dPr>
                          <m:ctrlPr>
                            <a:rPr lang="en-US" altLang="zh-TW" sz="36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36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</m:d>
                    </m:oMath>
                  </m:oMathPara>
                </a14:m>
                <a:endParaRPr lang="en-US" altLang="zh-TW" sz="36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r>
                  <a:rPr lang="en-US" altLang="zh-TW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Note that the </a:t>
                </a:r>
                <a:r>
                  <a:rPr lang="en-US" altLang="zh-TW" sz="3200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right-hand</a:t>
                </a:r>
                <a:r>
                  <a:rPr lang="en-US" altLang="zh-TW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side is a product of a function of </a:t>
                </a:r>
                <a:r>
                  <a:rPr lang="en-US" altLang="zh-TW" sz="3200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zh-TW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a function of </a:t>
                </a:r>
                <a:r>
                  <a:rPr lang="en-US" altLang="zh-TW" sz="3200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altLang="zh-TW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altLang="zh-TW" sz="32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Examples of such equations </a:t>
                </a:r>
                <a:r>
                  <a:rPr lang="en-US" altLang="zh-TW" sz="32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are</a:t>
                </a:r>
              </a:p>
              <a:p>
                <a:pPr algn="just">
                  <a:lnSpc>
                    <a:spcPct val="1500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altLang="zh-TW" sz="3200" b="1" i="1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altLang="zh-TW" sz="32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</m:acc>
                    <m:r>
                      <a:rPr lang="en-US" altLang="zh-TW" sz="32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zh-TW" sz="3200" b="1" i="1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3200" b="1" i="1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p>
                        <m:r>
                          <a:rPr lang="en-US" altLang="zh-TW" sz="3200" b="1" i="1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  <m:sSup>
                      <m:sSupPr>
                        <m:ctrlPr>
                          <a:rPr lang="en-US" altLang="zh-TW" sz="3200" b="1" i="1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3200" b="1" i="1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  <m:sup>
                        <m:r>
                          <a:rPr lang="en-US" altLang="zh-TW" sz="3200" b="1" i="1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𝟑</m:t>
                        </m:r>
                      </m:sup>
                    </m:sSup>
                  </m:oMath>
                </a14:m>
                <a:endParaRPr lang="en-US" altLang="zh-TW" sz="32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altLang="zh-TW" sz="32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altLang="zh-TW" sz="32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</m:acc>
                    <m:r>
                      <a:rPr lang="en-US" altLang="zh-TW" sz="32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zh-TW" sz="32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32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  <m:sup>
                        <m:r>
                          <a:rPr lang="en-US" altLang="zh-TW" sz="32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𝟑</m:t>
                        </m:r>
                      </m:sup>
                    </m:sSup>
                    <m:r>
                      <a:rPr lang="en-US" altLang="zh-TW" sz="3200" b="1" i="1" smtClean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𝒔𝒊𝒏𝒙</m:t>
                    </m:r>
                  </m:oMath>
                </a14:m>
                <a:endParaRPr lang="en-US" altLang="zh-TW" sz="32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altLang="zh-TW" sz="32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altLang="zh-TW" sz="32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</m:acc>
                    <m:r>
                      <a:rPr lang="en-US" altLang="zh-TW" sz="32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zh-TW" sz="3200" b="1" i="1" smtClean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𝒚</m:t>
                    </m:r>
                    <m:r>
                      <a:rPr lang="en-US" altLang="zh-TW" sz="3200" b="1" i="1" smtClean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altLang="zh-TW" sz="3200" b="1" i="1" smtClean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𝒍𝒏𝒙</m:t>
                    </m:r>
                  </m:oMath>
                </a14:m>
                <a:endParaRPr lang="en-US" altLang="zh-TW" sz="32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endParaRPr lang="en-US" altLang="zh-TW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endParaRPr lang="en-US" altLang="zh-TW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endParaRPr lang="en-US" altLang="zh-TW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455" t="-1549" r="-15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3 – Solution of  1</a:t>
            </a:r>
            <a:r>
              <a:rPr lang="en-US" sz="1400" b="1" baseline="30000" dirty="0" smtClean="0">
                <a:solidFill>
                  <a:srgbClr val="CC0066"/>
                </a:solidFill>
                <a:latin typeface="+mj-lt"/>
              </a:rPr>
              <a:t>st</a:t>
            </a:r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Order ODE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6</a:t>
            </a:fld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8790480" y="2676638"/>
                <a:ext cx="1125052" cy="8335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altLang="zh-TW" sz="2400" b="1" i="1" smtClean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altLang="zh-TW" sz="2400" b="1" i="1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</m:acc>
                    <m:r>
                      <a:rPr lang="en-US" altLang="zh-TW" sz="2400" b="1" i="1">
                        <a:solidFill>
                          <a:srgbClr val="FF0066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altLang="zh-TW" sz="2400" b="1" i="1" smtClean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TW" sz="2400" b="1" i="1" smtClean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𝒅𝒚</m:t>
                        </m:r>
                      </m:num>
                      <m:den>
                        <m:r>
                          <a:rPr lang="en-US" altLang="zh-TW" sz="2400" b="1" i="1" smtClean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𝒅𝒙</m:t>
                        </m:r>
                      </m:den>
                    </m:f>
                  </m:oMath>
                </a14:m>
                <a:r>
                  <a:rPr lang="en-US" altLang="zh-TW" sz="2400" b="1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90480" y="2676638"/>
                <a:ext cx="1125052" cy="83356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7325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Solution by Separable Variables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rmAutofit/>
              </a:bodyPr>
              <a:lstStyle/>
              <a:p>
                <a:pPr marL="0" indent="12700" algn="just">
                  <a:buNone/>
                </a:pPr>
                <a:r>
                  <a:rPr lang="en-US" altLang="zh-TW" sz="32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Not all ﬁrst order equations can be written in this form. </a:t>
                </a:r>
                <a:r>
                  <a:rPr lang="en-US" altLang="zh-TW" sz="32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example, it is not possible to rewrite the equation </a:t>
                </a:r>
                <a:endParaRPr lang="en-US" altLang="zh-TW" sz="3600" b="1" i="1" dirty="0" smtClean="0">
                  <a:solidFill>
                    <a:srgbClr val="0000FF"/>
                  </a:solidFill>
                  <a:latin typeface="Cambria Math"/>
                  <a:cs typeface="Times New Roman" panose="02020603050405020304" pitchFamily="18" charset="0"/>
                </a:endParaRPr>
              </a:p>
              <a:p>
                <a:pPr marL="0" indent="0" algn="just">
                  <a:lnSpc>
                    <a:spcPct val="150000"/>
                  </a:lnSpc>
                  <a:buNone/>
                </a:pPr>
                <a:endParaRPr lang="en-US" altLang="zh-TW" sz="3200" b="1" i="1" dirty="0" smtClean="0">
                  <a:solidFill>
                    <a:srgbClr val="0000FF"/>
                  </a:solidFill>
                  <a:latin typeface="Cambria Math"/>
                  <a:cs typeface="Times New Roman" panose="02020603050405020304" pitchFamily="18" charset="0"/>
                </a:endParaRPr>
              </a:p>
              <a:p>
                <a:pPr marL="0" indent="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altLang="zh-TW" sz="32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</m:acc>
                      <m:r>
                        <a:rPr lang="en-US" altLang="zh-TW" sz="32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32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32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n-US" altLang="zh-TW" sz="32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altLang="zh-TW" sz="3200" b="1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altLang="zh-TW" sz="32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32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US" altLang="zh-TW" sz="32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en-US" altLang="zh-TW" sz="32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lnSpc>
                    <a:spcPct val="150000"/>
                  </a:lnSpc>
                  <a:buNone/>
                </a:pPr>
                <a:r>
                  <a:rPr lang="en-US" altLang="zh-TW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the form </a:t>
                </a:r>
                <a:endParaRPr lang="en-US" altLang="zh-TW" sz="32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</m:acc>
                      <m:r>
                        <a:rPr lang="en-US" altLang="zh-TW" sz="32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32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𝒇</m:t>
                      </m:r>
                      <m:d>
                        <m:dPr>
                          <m:ctrlP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</m:d>
                      <m:r>
                        <a:rPr lang="en-US" altLang="zh-TW" sz="32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𝒈</m:t>
                      </m:r>
                      <m:d>
                        <m:dPr>
                          <m:ctrlP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</m:d>
                    </m:oMath>
                  </m:oMathPara>
                </a14:m>
                <a:endParaRPr lang="en-US" altLang="zh-TW" sz="32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n-US" altLang="zh-TW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endParaRPr lang="en-US" altLang="zh-TW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endParaRPr lang="en-US" altLang="zh-TW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455" t="-1549" r="-15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3 – Solution of  1</a:t>
            </a:r>
            <a:r>
              <a:rPr lang="en-US" sz="1400" b="1" baseline="30000" dirty="0" smtClean="0">
                <a:solidFill>
                  <a:srgbClr val="CC0066"/>
                </a:solidFill>
                <a:latin typeface="+mj-lt"/>
              </a:rPr>
              <a:t>st</a:t>
            </a:r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Order ODE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7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420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Solution by Separable Variables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rmAutofit lnSpcReduction="10000"/>
              </a:bodyPr>
              <a:lstStyle/>
              <a:p>
                <a:pPr marL="0" indent="12700" algn="just">
                  <a:buNone/>
                </a:pPr>
                <a:r>
                  <a:rPr lang="en-US" altLang="zh-TW" sz="32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Determine which of the following diﬀerential equations can be written in the form </a:t>
                </a:r>
                <a:endParaRPr lang="en-US" altLang="zh-TW" sz="3200" b="1" i="1" dirty="0" smtClean="0">
                  <a:solidFill>
                    <a:srgbClr val="0000FF"/>
                  </a:solidFill>
                  <a:latin typeface="Cambria Math"/>
                  <a:cs typeface="Times New Roman" panose="02020603050405020304" pitchFamily="18" charset="0"/>
                </a:endParaRPr>
              </a:p>
              <a:p>
                <a:pPr marL="0" indent="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</m:acc>
                      <m:r>
                        <a:rPr lang="en-US" altLang="zh-TW" sz="32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32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𝒇</m:t>
                      </m:r>
                      <m:d>
                        <m:dPr>
                          <m:ctrlP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</m:d>
                      <m:r>
                        <a:rPr lang="en-US" altLang="zh-TW" sz="32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𝒈</m:t>
                      </m:r>
                      <m:d>
                        <m:dPr>
                          <m:ctrlP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</m:d>
                    </m:oMath>
                  </m:oMathPara>
                </a14:m>
                <a:endParaRPr lang="en-US" altLang="zh-TW" sz="32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lnSpc>
                    <a:spcPct val="150000"/>
                  </a:lnSpc>
                  <a:buNone/>
                </a:pPr>
                <a:r>
                  <a:rPr lang="en-US" altLang="zh-TW" sz="32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possible, rewrite each equation in this form</a:t>
                </a:r>
                <a:r>
                  <a:rPr lang="en-US" altLang="zh-TW" sz="3200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altLang="zh-TW" sz="32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altLang="zh-TW" sz="3200" b="1" i="1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altLang="zh-TW" sz="32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</m:acc>
                    <m:r>
                      <a:rPr lang="en-US" altLang="zh-TW" sz="32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altLang="zh-TW" sz="3200" b="1" i="1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TW" sz="3200" b="1" i="1">
                                <a:solidFill>
                                  <a:srgbClr val="0000FF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TW" sz="3200" b="1" i="1">
                                <a:solidFill>
                                  <a:srgbClr val="0000FF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TW" sz="3200" b="1" i="1">
                                <a:solidFill>
                                  <a:srgbClr val="0000FF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TW" sz="3200" b="1" i="1">
                                <a:solidFill>
                                  <a:srgbClr val="0000FF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TW" sz="3200" b="1" i="1" smtClean="0">
                                <a:solidFill>
                                  <a:srgbClr val="0000FF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altLang="zh-TW" sz="3200" b="1" i="1">
                                <a:solidFill>
                                  <a:srgbClr val="0000FF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TW" sz="3200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just">
                  <a:lnSpc>
                    <a:spcPct val="1500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altLang="zh-TW" sz="32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altLang="zh-TW" sz="32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</m:acc>
                    <m:r>
                      <a:rPr lang="en-US" altLang="zh-TW" sz="32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zh-TW" sz="3200" b="1" i="1" smtClean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𝟒</m:t>
                    </m:r>
                    <m:sSup>
                      <m:sSupPr>
                        <m:ctrlPr>
                          <a:rPr lang="en-US" altLang="zh-TW" sz="32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32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𝒙</m:t>
                        </m:r>
                      </m:e>
                      <m:sup>
                        <m:r>
                          <a:rPr lang="en-US" altLang="zh-TW" sz="32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  <m:r>
                      <a:rPr lang="en-US" altLang="zh-TW" sz="32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zh-TW" sz="3200" b="1" i="1" smtClean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𝟐</m:t>
                    </m:r>
                    <m:sSup>
                      <m:sSupPr>
                        <m:ctrlPr>
                          <a:rPr lang="en-US" altLang="zh-TW" sz="32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32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  <m:sup>
                        <m:r>
                          <a:rPr lang="en-US" altLang="zh-TW" sz="32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TW" sz="3200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altLang="zh-TW" sz="32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altLang="zh-TW" sz="32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𝒚</m:t>
                    </m:r>
                    <m:acc>
                      <m:accPr>
                        <m:chr m:val="̇"/>
                        <m:ctrlPr>
                          <a:rPr lang="en-US" altLang="zh-TW" sz="32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altLang="zh-TW" sz="3200" b="1" i="1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</m:acc>
                    <m:r>
                      <a:rPr lang="en-US" altLang="zh-TW" sz="32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zh-TW" sz="32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𝟑</m:t>
                    </m:r>
                    <m:r>
                      <a:rPr lang="en-US" altLang="zh-TW" sz="32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𝒙</m:t>
                    </m:r>
                    <m:r>
                      <a:rPr lang="en-US" altLang="zh-TW" sz="32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zh-TW" sz="3200" b="1" i="1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𝟕</m:t>
                    </m:r>
                  </m:oMath>
                </a14:m>
                <a:endParaRPr lang="en-US" altLang="zh-TW" sz="32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n-US" altLang="zh-TW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endParaRPr lang="en-US" altLang="zh-TW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endParaRPr lang="en-US" altLang="zh-TW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455" t="-2434" r="-15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3 – Solution of  1</a:t>
            </a:r>
            <a:r>
              <a:rPr lang="en-US" sz="1400" b="1" baseline="30000" dirty="0" smtClean="0">
                <a:solidFill>
                  <a:srgbClr val="CC0066"/>
                </a:solidFill>
                <a:latin typeface="+mj-lt"/>
              </a:rPr>
              <a:t>st</a:t>
            </a:r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Order ODE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8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550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 smtClean="0">
                <a:solidFill>
                  <a:schemeClr val="accent3">
                    <a:lumMod val="75000"/>
                  </a:schemeClr>
                </a:solidFill>
              </a:rPr>
              <a:t>Solution by Separable Variables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lnSpc>
                    <a:spcPct val="150000"/>
                  </a:lnSpc>
                  <a:buNone/>
                </a:pPr>
                <a:r>
                  <a:rPr lang="en-US" altLang="zh-TW" sz="32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Answer: </a:t>
                </a:r>
              </a:p>
              <a:p>
                <a:pPr marL="0" indent="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altLang="zh-TW" sz="3200" b="1" i="1" smtClean="0">
                              <a:solidFill>
                                <a:srgbClr val="00206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altLang="zh-TW" sz="3200" b="1" i="1">
                              <a:solidFill>
                                <a:srgbClr val="00206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</m:acc>
                      <m:r>
                        <a:rPr lang="en-US" altLang="zh-TW" sz="3200" b="1" i="1">
                          <a:solidFill>
                            <a:srgbClr val="00206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TW" sz="3200" b="1" i="1" smtClean="0">
                              <a:solidFill>
                                <a:srgbClr val="00206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zh-TW" sz="3200" b="1" i="1">
                                  <a:solidFill>
                                    <a:srgbClr val="00206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sz="3200" b="1" i="1">
                                  <a:solidFill>
                                    <a:srgbClr val="00206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n-US" altLang="zh-TW" sz="3200" b="1" i="1">
                                  <a:solidFill>
                                    <a:srgbClr val="00206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altLang="zh-TW" sz="3200" b="1" i="1">
                                  <a:solidFill>
                                    <a:srgbClr val="00206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sz="3200" b="1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en-US" altLang="zh-TW" sz="3200" b="1" i="1">
                                  <a:solidFill>
                                    <a:srgbClr val="002060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altLang="zh-TW" sz="3200" b="1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</m:acc>
                      <m:r>
                        <a:rPr lang="en-US" altLang="zh-TW" sz="3200" b="1" i="1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n-US" altLang="zh-TW" sz="3200" b="1" i="1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en-US" altLang="zh-TW" sz="3200" b="1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zh-TW" sz="32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TW" sz="32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altLang="zh-TW" sz="3200" b="1" i="1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TW" sz="3200" b="1" i="1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𝒚</m:t>
                                  </m:r>
                                </m:e>
                                <m:sup>
                                  <m:r>
                                    <a:rPr lang="en-US" altLang="zh-TW" sz="3200" b="1" i="1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US" altLang="zh-TW" sz="32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lnSpc>
                    <a:spcPct val="150000"/>
                  </a:lnSpc>
                  <a:buNone/>
                </a:pPr>
                <a:endParaRPr lang="en-US" altLang="zh-TW" sz="32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n-US" altLang="zh-TW" sz="32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n-US" altLang="zh-TW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endParaRPr lang="en-US" altLang="zh-TW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endParaRPr lang="en-US" altLang="zh-TW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3 – Solution of  1</a:t>
            </a:r>
            <a:r>
              <a:rPr lang="en-US" sz="1400" b="1" baseline="30000" dirty="0" smtClean="0">
                <a:solidFill>
                  <a:srgbClr val="CC0066"/>
                </a:solidFill>
                <a:latin typeface="+mj-lt"/>
              </a:rPr>
              <a:t>st</a:t>
            </a:r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Order ODE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9</a:t>
            </a:fld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8620508" y="2391314"/>
                <a:ext cx="2100832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altLang="zh-TW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altLang="zh-TW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</m:acc>
                      <m:r>
                        <a:rPr lang="en-US" altLang="zh-TW" sz="2400" b="1" i="1">
                          <a:solidFill>
                            <a:srgbClr val="FF00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2400" b="1" i="1">
                          <a:solidFill>
                            <a:srgbClr val="FF00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𝒇</m:t>
                      </m:r>
                      <m:d>
                        <m:dPr>
                          <m:ctrlPr>
                            <a:rPr lang="en-US" altLang="zh-TW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𝒙</m:t>
                          </m:r>
                        </m:e>
                      </m:d>
                      <m:r>
                        <a:rPr lang="en-US" altLang="zh-TW" sz="2400" b="1" i="1">
                          <a:solidFill>
                            <a:srgbClr val="FF00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𝒈</m:t>
                      </m:r>
                      <m:d>
                        <m:dPr>
                          <m:ctrlPr>
                            <a:rPr lang="en-US" altLang="zh-TW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TW" sz="2400" b="1" i="1">
                              <a:solidFill>
                                <a:srgbClr val="FF00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</m:d>
                    </m:oMath>
                  </m:oMathPara>
                </a14:m>
                <a:endParaRPr lang="en-US" altLang="zh-TW" sz="24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0508" y="2391314"/>
                <a:ext cx="2100832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0233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3075</TotalTime>
  <Words>1816</Words>
  <Application>Microsoft Office PowerPoint</Application>
  <PresentationFormat>Custom</PresentationFormat>
  <Paragraphs>192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Civic</vt:lpstr>
      <vt:lpstr>Lecture 3 Solution of First Order Differential Equations fall semester </vt:lpstr>
      <vt:lpstr>Learning Outcome </vt:lpstr>
      <vt:lpstr>Standard Form of ODE</vt:lpstr>
      <vt:lpstr>Solution by Separable Variables </vt:lpstr>
      <vt:lpstr>Solution by Separable Variables </vt:lpstr>
      <vt:lpstr>Solution by Separable Variables </vt:lpstr>
      <vt:lpstr>Solution by Separable Variables </vt:lpstr>
      <vt:lpstr>Solution by Separable Variables </vt:lpstr>
      <vt:lpstr>Solution by Separable Variables </vt:lpstr>
      <vt:lpstr>Solution by Separable Variables </vt:lpstr>
      <vt:lpstr>Solution by Separable Variables </vt:lpstr>
      <vt:lpstr>Solution by Separable Variables </vt:lpstr>
      <vt:lpstr>Solution by Separable Variables </vt:lpstr>
      <vt:lpstr>Solution by Separable Variables </vt:lpstr>
      <vt:lpstr>Apply the Method of  Separable Variables </vt:lpstr>
      <vt:lpstr>Apply the Method of  Separable Variables </vt:lpstr>
      <vt:lpstr>Apply the Method of  Separable Variables </vt:lpstr>
      <vt:lpstr>Apply the Method of  Separable Variables </vt:lpstr>
      <vt:lpstr>Apply the Method of  Separable Variables </vt:lpstr>
      <vt:lpstr>Apply the Method of  Separable Variables </vt:lpstr>
      <vt:lpstr>Apply the Method of  Separable Variables </vt:lpstr>
      <vt:lpstr>Assignment – 2 </vt:lpstr>
    </vt:vector>
  </TitlesOfParts>
  <Company>University of Notre Dame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Diogo Bolster</dc:creator>
  <cp:lastModifiedBy>DR.Ahmed Saker 2o1O</cp:lastModifiedBy>
  <cp:revision>197</cp:revision>
  <dcterms:created xsi:type="dcterms:W3CDTF">2017-01-16T20:27:33Z</dcterms:created>
  <dcterms:modified xsi:type="dcterms:W3CDTF">2018-11-03T13:30:49Z</dcterms:modified>
</cp:coreProperties>
</file>