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57" r:id="rId1"/>
  </p:sldMasterIdLst>
  <p:notesMasterIdLst>
    <p:notesMasterId r:id="rId29"/>
  </p:notesMasterIdLst>
  <p:sldIdLst>
    <p:sldId id="256" r:id="rId2"/>
    <p:sldId id="260" r:id="rId3"/>
    <p:sldId id="274" r:id="rId4"/>
    <p:sldId id="273" r:id="rId5"/>
    <p:sldId id="272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3" r:id="rId14"/>
    <p:sldId id="282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</p:sldIdLst>
  <p:sldSz cx="109728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3300"/>
    <a:srgbClr val="FF33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380" y="-102"/>
      </p:cViewPr>
      <p:guideLst>
        <p:guide orient="horz" pos="2448"/>
        <p:guide pos="34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F0548-F036-4068-9273-1FA2875DB501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8063" y="685800"/>
            <a:ext cx="48418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FA95A-5437-4AB8-8044-C36AA0234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560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0789920" y="3454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0972800" cy="284988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75566" y="7243879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645920" y="3195320"/>
            <a:ext cx="7680960" cy="198628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10/21/2018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86539" y="2742794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82881" y="172720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5120640" y="2397354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5234027" y="2504440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5212080" y="2492712"/>
            <a:ext cx="548640" cy="500168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822960" y="431800"/>
            <a:ext cx="9326880" cy="198628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8412480" y="0"/>
            <a:ext cx="256032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0972800" cy="17617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75566" y="7243879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82881" y="176175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5034381" y="3715207"/>
            <a:ext cx="7078066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207654" y="3315865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8321041" y="3422951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99094" y="3411223"/>
            <a:ext cx="548640" cy="500168"/>
          </a:xfrm>
        </p:spPr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760" y="345440"/>
            <a:ext cx="7863840" cy="6597548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69680" y="345443"/>
            <a:ext cx="1737360" cy="6631728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34026" y="1163223"/>
            <a:ext cx="548640" cy="500168"/>
          </a:xfrm>
        </p:spPr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62102" y="1730654"/>
            <a:ext cx="10204704" cy="5181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0789920" y="2159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82881" y="2590800"/>
            <a:ext cx="10599725" cy="34544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86539" y="161332"/>
            <a:ext cx="10599725" cy="2424989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2112" y="3108960"/>
            <a:ext cx="7776209" cy="1896322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75566" y="7243879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82881" y="172720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AE5B-B07C-441A-8026-C23A427A74DC}" type="datetime1">
              <a:rPr lang="en-US" smtClean="0"/>
              <a:pPr/>
              <a:t>10/21/2018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82881" y="2763520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5120640" y="2397354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5234027" y="2504440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12080" y="2492712"/>
            <a:ext cx="548640" cy="500168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76" y="604520"/>
            <a:ext cx="9326880" cy="17272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59080"/>
            <a:ext cx="10241280" cy="86014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49440" y="7264603"/>
            <a:ext cx="3653942" cy="414528"/>
          </a:xfrm>
        </p:spPr>
        <p:txBody>
          <a:bodyPr/>
          <a:lstStyle/>
          <a:p>
            <a:fld id="{CB5EB318-0218-7040-9152-9F98C24A2F51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5475698" y="1785740"/>
            <a:ext cx="10705" cy="546216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62102" y="1554480"/>
            <a:ext cx="4846320" cy="530595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5760720" y="1554480"/>
            <a:ext cx="4846320" cy="530595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5486400" y="2493645"/>
            <a:ext cx="0" cy="474634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10972800" cy="164084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82881" y="1554480"/>
            <a:ext cx="10599725" cy="103632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75109" y="7243877"/>
            <a:ext cx="10599725" cy="352349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2102" y="1727200"/>
            <a:ext cx="4848226" cy="83070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749597" y="1727200"/>
            <a:ext cx="4850130" cy="829056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5760" y="7264603"/>
            <a:ext cx="4297680" cy="414528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82881" y="1450848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82881" y="176175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62102" y="2800901"/>
            <a:ext cx="4849978" cy="4327525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5760720" y="2800901"/>
            <a:ext cx="4846320" cy="433181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5120640" y="1083507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5234027" y="1190594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212080" y="1181407"/>
            <a:ext cx="548640" cy="500168"/>
          </a:xfrm>
        </p:spPr>
        <p:txBody>
          <a:bodyPr/>
          <a:lstStyle>
            <a:lvl1pPr algn="ctr">
              <a:defRPr/>
            </a:lvl1pPr>
          </a:lstStyle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212080" y="1174158"/>
            <a:ext cx="548640" cy="500168"/>
          </a:xfrm>
        </p:spPr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10972800" cy="17617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5566" y="7243879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82881" y="179629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120640" y="7167880"/>
            <a:ext cx="731520" cy="50016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82881" y="172720"/>
            <a:ext cx="10599725" cy="34544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0972800" cy="13472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82880" y="690880"/>
            <a:ext cx="3291840" cy="664972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6320"/>
            <a:ext cx="2834640" cy="112268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245362"/>
            <a:ext cx="2834640" cy="4697625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82881" y="172720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82881" y="604520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749040" y="777240"/>
            <a:ext cx="6766560" cy="61315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554480" y="259080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667865" y="366167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645920" y="354438"/>
            <a:ext cx="548640" cy="500168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79223" y="7240171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2102" y="7265628"/>
            <a:ext cx="4059936" cy="414528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82881" y="604520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82881" y="172720"/>
            <a:ext cx="10599725" cy="34198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82880" y="690880"/>
            <a:ext cx="3291840" cy="664972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82881" y="176175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554480" y="259080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667865" y="366167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645920" y="354438"/>
            <a:ext cx="548640" cy="500168"/>
          </a:xfrm>
        </p:spPr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50" y="5699760"/>
            <a:ext cx="7040880" cy="138176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00450" y="690880"/>
            <a:ext cx="7040880" cy="483616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122680"/>
            <a:ext cx="2926080" cy="595884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79223" y="7240171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45783" y="7258982"/>
            <a:ext cx="3653942" cy="414528"/>
          </a:xfrm>
        </p:spPr>
        <p:txBody>
          <a:bodyPr/>
          <a:lstStyle/>
          <a:p>
            <a:fld id="{CB5EB318-0218-7040-9152-9F98C24A2F51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2102" y="7265628"/>
            <a:ext cx="4301338" cy="41452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2"/>
            <a:ext cx="10972800" cy="157915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79223" y="7240171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949440" y="7258982"/>
            <a:ext cx="3653942" cy="414528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B5EB318-0218-7040-9152-9F98C24A2F51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5760" y="7265628"/>
            <a:ext cx="4297680" cy="414528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82881" y="176175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82881" y="1446975"/>
            <a:ext cx="105997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5120640" y="1083507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5234027" y="1190594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5212080" y="1178866"/>
            <a:ext cx="548640" cy="50016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62102" y="259080"/>
            <a:ext cx="10241280" cy="86014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62102" y="1727200"/>
            <a:ext cx="10241280" cy="521269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310" y="3083858"/>
            <a:ext cx="10595610" cy="1929341"/>
          </a:xfrm>
        </p:spPr>
        <p:txBody>
          <a:bodyPr anchor="t">
            <a:normAutofit fontScale="90000"/>
          </a:bodyPr>
          <a:lstStyle/>
          <a:p>
            <a:r>
              <a:rPr lang="en-US" sz="4900" b="1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  <a:t>Lecture 2</a:t>
            </a:r>
            <a:br>
              <a:rPr lang="en-US" sz="4900" b="1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</a:br>
            <a:r>
              <a:rPr lang="en-US" sz="4900" b="1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  <a:t>Ordinary </a:t>
            </a:r>
            <a:r>
              <a:rPr lang="en-US" sz="4900" b="1" dirty="0" smtClean="0">
                <a:solidFill>
                  <a:schemeClr val="accent2">
                    <a:lumMod val="50000"/>
                  </a:schemeClr>
                </a:solidFill>
                <a:latin typeface="Agency FB" panose="020B0503020202020204" pitchFamily="34" charset="0"/>
              </a:rPr>
              <a:t>Differential Equations</a:t>
            </a:r>
            <a:r>
              <a:rPr lang="en-US" sz="4400" b="1" dirty="0" smtClean="0">
                <a:latin typeface="Agency FB" panose="020B0503020202020204" pitchFamily="34" charset="0"/>
              </a:rPr>
              <a:t/>
            </a:r>
            <a:br>
              <a:rPr lang="en-US" sz="4400" b="1" dirty="0" smtClean="0">
                <a:latin typeface="Agency FB" panose="020B0503020202020204" pitchFamily="34" charset="0"/>
              </a:rPr>
            </a:b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  <a:latin typeface="Agency FB" panose="020B0503020202020204" pitchFamily="34" charset="0"/>
              </a:rPr>
              <a:t>fall semester </a:t>
            </a:r>
            <a:endParaRPr lang="en-US" sz="4400" b="1" dirty="0">
              <a:solidFill>
                <a:schemeClr val="accent6">
                  <a:lumMod val="7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94310" y="354882"/>
            <a:ext cx="10595610" cy="1937977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Algerian" panose="04020705040A02060702" pitchFamily="82" charset="0"/>
              </a:rPr>
              <a:t>Differential Equations</a:t>
            </a:r>
            <a:endParaRPr lang="en-US" b="1" dirty="0">
              <a:solidFill>
                <a:schemeClr val="accent4">
                  <a:lumMod val="50000"/>
                </a:schemeClr>
              </a:solidFill>
              <a:latin typeface="Algerian" panose="04020705040A02060702" pitchFamily="8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09550" y="5617028"/>
            <a:ext cx="10595610" cy="1611303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914400">
              <a:lnSpc>
                <a:spcPct val="150000"/>
              </a:lnSpc>
            </a:pP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Instructor: A. S. </a:t>
            </a:r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Brwa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 / MSc. In Structural Engineering</a:t>
            </a:r>
          </a:p>
          <a:p>
            <a:pPr algn="l" defTabSz="914400">
              <a:lnSpc>
                <a:spcPct val="150000"/>
              </a:lnSpc>
            </a:pP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College of Engineering / </a:t>
            </a:r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Ishik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Agency FB" panose="020B0503020202020204" pitchFamily="34" charset="0"/>
              </a:rPr>
              <a:t> University </a:t>
            </a:r>
            <a:endParaRPr lang="en-US" sz="3200" b="1" dirty="0">
              <a:solidFill>
                <a:schemeClr val="accent6">
                  <a:lumMod val="50000"/>
                </a:schemeClr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55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</a:rPr>
              <a:t>Case Study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Autofit/>
              </a:bodyPr>
              <a:lstStyle/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convert this into mathematics, let </a:t>
                </a:r>
                <a:r>
                  <a:rPr lang="en-US" sz="32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be the time elapsed (in </a:t>
                </a: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seconds, s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</a:t>
                </a:r>
                <a:r>
                  <a:rPr lang="en-US" sz="3200" b="1" dirty="0" smtClean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temperature of the liquid (</a:t>
                </a:r>
                <a14:m>
                  <m:oMath xmlns:m="http://schemas.openxmlformats.org/officeDocument/2006/math">
                    <m:r>
                      <a:rPr lang="en-US" sz="3200" b="1" i="1" dirty="0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℃</m:t>
                    </m:r>
                  </m:oMath>
                </a14:m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1" i="1" dirty="0" smtClean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3200" b="1" i="1" dirty="0" smtClean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b>
                        <m:r>
                          <a:rPr lang="en-US" sz="3200" b="1" i="1" dirty="0" smtClean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temperature of the liquid at the start (</a:t>
                </a:r>
                <a:r>
                  <a:rPr lang="en-US" sz="32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 = 0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 The temperature of the surroundings is denoted by</a:t>
                </a:r>
                <a:r>
                  <a:rPr lang="en-US" sz="3200" b="1" dirty="0">
                    <a:solidFill>
                      <a:srgbClr val="FF0066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1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3200" b="1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b>
                        <m:r>
                          <a:rPr lang="en-US" sz="3200" b="1" i="1" dirty="0" smtClean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Now, we can create a mathematical equation which is equivalent to </a:t>
                </a:r>
                <a:r>
                  <a:rPr lang="en-US" sz="32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Newton’s law of cooling</a:t>
                </a:r>
                <a:r>
                  <a:rPr lang="en-US" sz="3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state the accompanying condition. 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endParaRPr lang="en-US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455" r="-1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r>
              <a:rPr lang="en-US" sz="1400" b="1" dirty="0">
                <a:solidFill>
                  <a:srgbClr val="CC0066"/>
                </a:solidFill>
              </a:rPr>
              <a:t> Faculty of Engineering – Differential Equations – Lecture 2 – Ordinary Differential Equations </a:t>
            </a:r>
            <a:endParaRPr lang="en-US" sz="1400" b="1" dirty="0">
              <a:solidFill>
                <a:srgbClr val="CC0066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10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711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</a:rPr>
              <a:t>Case Study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51460" y="1730654"/>
            <a:ext cx="10469880" cy="5510632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find an expression for the rate of cooling, and an expression for the difference between the liquid’s temperature and that of the environment: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r>
              <a:rPr lang="en-US" sz="1400" b="1" dirty="0">
                <a:solidFill>
                  <a:srgbClr val="CC0066"/>
                </a:solidFill>
              </a:rPr>
              <a:t> Faculty of Engineering – Differential Equations – Lecture 2 – Ordinary Differential Equations </a:t>
            </a:r>
            <a:endParaRPr lang="en-US" sz="1400" b="1" dirty="0">
              <a:solidFill>
                <a:srgbClr val="CC0066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11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97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</a:rPr>
              <a:t>Case Study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3200" dirty="0" smtClean="0"/>
                  <a:t>The rate of cooling is the rate of change of temperature with time: </a:t>
                </a:r>
              </a:p>
              <a:p>
                <a:pPr marL="0" indent="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1" i="1" smtClean="0">
                              <a:solidFill>
                                <a:srgbClr val="FF0066"/>
                              </a:solidFill>
                              <a:latin typeface="Cambria Math"/>
                              <a:ea typeface="Cambria Math"/>
                            </a:rPr>
                            <m:t>𝝏</m:t>
                          </m:r>
                          <m:r>
                            <a:rPr lang="en-US" sz="3200" b="1" i="1" smtClean="0">
                              <a:solidFill>
                                <a:srgbClr val="FF0066"/>
                              </a:solidFill>
                              <a:latin typeface="Cambria Math"/>
                              <a:ea typeface="Cambria Math"/>
                            </a:rPr>
                            <m:t>𝒚</m:t>
                          </m:r>
                        </m:num>
                        <m:den>
                          <m:r>
                            <a:rPr lang="en-US" sz="3200" b="1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𝝏</m:t>
                          </m:r>
                          <m:r>
                            <a:rPr lang="en-US" sz="3200" b="1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𝒕</m:t>
                          </m:r>
                        </m:den>
                      </m:f>
                    </m:oMath>
                  </m:oMathPara>
                </a14:m>
                <a:endParaRPr lang="en-US" sz="3200" b="1" dirty="0" smtClean="0"/>
              </a:p>
              <a:p>
                <a:pPr algn="just">
                  <a:lnSpc>
                    <a:spcPct val="150000"/>
                  </a:lnSpc>
                </a:pPr>
                <a:r>
                  <a:rPr lang="en-US" sz="3200" dirty="0" smtClean="0"/>
                  <a:t>The </a:t>
                </a:r>
                <a:r>
                  <a:rPr lang="en-US" sz="3200" dirty="0"/>
                  <a:t>temperature difference </a:t>
                </a:r>
                <a:r>
                  <a:rPr lang="en-US" sz="3200" dirty="0" smtClean="0"/>
                  <a:t>is</a:t>
                </a:r>
              </a:p>
              <a:p>
                <a:pPr marL="0" indent="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600" b="1" i="1" dirty="0" smtClean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  <m:r>
                            <a:rPr lang="en-US" sz="3600" b="1" i="1" dirty="0" smtClean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36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US" sz="36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𝒔</m:t>
                          </m:r>
                        </m:sub>
                      </m:sSub>
                    </m:oMath>
                  </m:oMathPara>
                </a14:m>
                <a:endParaRPr lang="en-US" sz="3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873" r="-1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r>
              <a:rPr lang="en-US" sz="1400" b="1" dirty="0">
                <a:solidFill>
                  <a:srgbClr val="CC0066"/>
                </a:solidFill>
              </a:rPr>
              <a:t> Faculty of Engineering – Differential Equations – Lecture 2 – Ordinary Differential Equations </a:t>
            </a:r>
            <a:endParaRPr lang="en-US" sz="1400" b="1" dirty="0">
              <a:solidFill>
                <a:srgbClr val="CC0066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12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729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</a:rPr>
              <a:t>Case Study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Autofit/>
              </a:bodyPr>
              <a:lstStyle/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dirty="0" smtClean="0"/>
                  <a:t>Now formulate Newton’s law of cooling: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dirty="0" smtClean="0"/>
                  <a:t>You </a:t>
                </a:r>
                <a:r>
                  <a:rPr lang="en-US" sz="3200" dirty="0"/>
                  <a:t>should obtain </a:t>
                </a:r>
                <a:r>
                  <a:rPr lang="en-US" sz="3200" dirty="0" smtClean="0"/>
                  <a:t>equivalently</a:t>
                </a:r>
                <a:r>
                  <a:rPr lang="en-US" sz="3200" dirty="0"/>
                  <a:t>: </a:t>
                </a:r>
                <a:r>
                  <a:rPr lang="en-US" sz="3200" dirty="0" err="1"/>
                  <a:t>dθ</a:t>
                </a:r>
                <a:r>
                  <a:rPr lang="en-US" sz="3200" dirty="0"/>
                  <a:t> </a:t>
                </a:r>
                <a:r>
                  <a:rPr lang="en-US" sz="3200" dirty="0" err="1"/>
                  <a:t>dt</a:t>
                </a:r>
                <a:r>
                  <a:rPr lang="en-US" sz="3200" dirty="0"/>
                  <a:t> = −k(θ − </a:t>
                </a:r>
                <a:r>
                  <a:rPr lang="en-US" sz="3200" dirty="0" err="1"/>
                  <a:t>θs</a:t>
                </a:r>
                <a:r>
                  <a:rPr lang="en-US" sz="3200" dirty="0"/>
                  <a:t>). </a:t>
                </a:r>
                <a:endParaRPr lang="en-US" sz="3200" dirty="0" smtClean="0"/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>
                              <a:solidFill>
                                <a:srgbClr val="FF0066"/>
                              </a:solidFill>
                              <a:latin typeface="Cambria Math"/>
                              <a:ea typeface="Cambria Math"/>
                            </a:rPr>
                            <m:t>𝝏</m:t>
                          </m:r>
                          <m:r>
                            <a:rPr lang="en-US" sz="2800" b="1" i="1">
                              <a:solidFill>
                                <a:srgbClr val="FF0066"/>
                              </a:solidFill>
                              <a:latin typeface="Cambria Math"/>
                              <a:ea typeface="Cambria Math"/>
                            </a:rPr>
                            <m:t>𝒚</m:t>
                          </m:r>
                        </m:num>
                        <m:den>
                          <m:r>
                            <a:rPr lang="en-US" sz="28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𝝏</m:t>
                          </m:r>
                          <m:r>
                            <a:rPr lang="en-US" sz="28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𝒕</m:t>
                          </m:r>
                        </m:den>
                      </m:f>
                      <m:r>
                        <a:rPr lang="en-US" sz="2800" b="1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∝</m:t>
                      </m:r>
                      <m:d>
                        <m:dPr>
                          <m:ctrlPr>
                            <a:rPr lang="en-US" sz="2800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200" b="1" i="1" dirty="0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1" i="1" dirty="0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  <m:r>
                                <a:rPr lang="en-US" sz="3200" b="1" i="1" dirty="0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3200" b="1" i="1" dirty="0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3200" b="1" i="1" dirty="0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𝒔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3200" dirty="0" smtClean="0"/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dirty="0" smtClean="0"/>
                  <a:t>Which is equivalent to 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1" i="1">
                              <a:solidFill>
                                <a:srgbClr val="FF0066"/>
                              </a:solidFill>
                              <a:latin typeface="Cambria Math"/>
                              <a:ea typeface="Cambria Math"/>
                            </a:rPr>
                            <m:t>𝝏</m:t>
                          </m:r>
                          <m:r>
                            <a:rPr lang="en-US" sz="3200" b="1" i="1">
                              <a:solidFill>
                                <a:srgbClr val="FF0066"/>
                              </a:solidFill>
                              <a:latin typeface="Cambria Math"/>
                              <a:ea typeface="Cambria Math"/>
                            </a:rPr>
                            <m:t>𝒚</m:t>
                          </m:r>
                        </m:num>
                        <m:den>
                          <m:r>
                            <a:rPr lang="en-US" sz="32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𝝏</m:t>
                          </m:r>
                          <m:r>
                            <a:rPr lang="en-US" sz="32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𝒕</m:t>
                          </m:r>
                        </m:den>
                      </m:f>
                      <m:r>
                        <a:rPr lang="en-US" sz="3200" b="1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=−</m:t>
                      </m:r>
                      <m:r>
                        <a:rPr lang="en-US" sz="3200" b="1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𝜿</m:t>
                      </m:r>
                      <m:d>
                        <m:dPr>
                          <m:ctrlPr>
                            <a:rPr lang="en-US" sz="3200" b="1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600" b="1" i="1" dirty="0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b="1" i="1" dirty="0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  <m:r>
                                <a:rPr lang="en-US" sz="3600" b="1" i="1" dirty="0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3600" b="1" i="1" dirty="0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3600" b="1" i="1" dirty="0">
                                  <a:solidFill>
                                    <a:srgbClr val="FF0066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𝒔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3600" dirty="0"/>
              </a:p>
              <a:p>
                <a:pPr marL="0" indent="12700" algn="just">
                  <a:lnSpc>
                    <a:spcPct val="150000"/>
                  </a:lnSpc>
                  <a:buNone/>
                </a:pPr>
                <a:endParaRPr lang="en-US" sz="3200" dirty="0" smtClean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3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r>
              <a:rPr lang="en-US" sz="1400" b="1" dirty="0">
                <a:solidFill>
                  <a:srgbClr val="CC0066"/>
                </a:solidFill>
              </a:rPr>
              <a:t> Faculty of Engineering – Differential Equations – Lecture 2 – Ordinary Differential Equations </a:t>
            </a:r>
            <a:endParaRPr lang="en-US" sz="1400" b="1" dirty="0">
              <a:solidFill>
                <a:srgbClr val="CC0066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13</a:t>
            </a:fld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7635240" y="6194027"/>
                <a:ext cx="3017520" cy="8826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1" i="1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𝜿</m:t>
                    </m:r>
                  </m:oMath>
                </a14:m>
                <a:r>
                  <a:rPr lang="en-US" sz="24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a positive constant of proportion 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5240" y="6194027"/>
                <a:ext cx="3017520" cy="882614"/>
              </a:xfrm>
              <a:prstGeom prst="rect">
                <a:avLst/>
              </a:prstGeom>
              <a:blipFill rotWithShape="1">
                <a:blip r:embed="rId4"/>
                <a:stretch>
                  <a:fillRect l="-3232" t="-690" r="-1414" b="-151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2729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</a:rPr>
              <a:t>Case Study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Autofit/>
              </a:bodyPr>
              <a:lstStyle/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3200" b="1" dirty="0">
                    <a:solidFill>
                      <a:srgbClr val="FF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negative</a:t>
                </a:r>
                <a:r>
                  <a:rPr lang="en-US" sz="3200" dirty="0">
                    <a:solidFill>
                      <a:srgbClr val="FF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 </a:t>
                </a: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ok </a:t>
                </a:r>
                <a14:m>
                  <m:oMath xmlns:m="http://schemas.openxmlformats.org/officeDocument/2006/math">
                    <m:r>
                      <a:rPr lang="en-US" sz="3200" b="0" i="0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(</m:t>
                    </m:r>
                    <m:r>
                      <a:rPr lang="en-US" sz="3200" b="1" i="1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−</m:t>
                    </m:r>
                    <m:r>
                      <a:rPr lang="en-US" sz="3200" b="1" i="1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𝜿</m:t>
                    </m:r>
                    <m:r>
                      <a:rPr lang="en-US" sz="32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32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present because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1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3200" b="1" i="1" dirty="0" smtClean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3200" b="1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  <m:r>
                          <a:rPr lang="en-US" sz="3200" b="1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3200" b="1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𝒚</m:t>
                        </m:r>
                      </m:e>
                      <m:sub>
                        <m:r>
                          <a:rPr lang="en-US" sz="3200" b="1" i="1" dirty="0">
                            <a:solidFill>
                              <a:srgbClr val="FF0066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𝒔</m:t>
                        </m:r>
                      </m:sub>
                    </m:sSub>
                    <m:r>
                      <a:rPr lang="en-US" sz="3200" b="1" i="1" dirty="0" smtClean="0">
                        <a:solidFill>
                          <a:srgbClr val="FF0066"/>
                        </a:solidFill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</a:t>
                </a:r>
                <a:r>
                  <a:rPr lang="en-US" sz="3200" b="1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positive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whereas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b="1" i="1">
                            <a:solidFill>
                              <a:srgbClr val="FF0066"/>
                            </a:solidFill>
                            <a:latin typeface="Cambria Math"/>
                            <a:ea typeface="Cambria Math"/>
                          </a:rPr>
                          <m:t>𝝏</m:t>
                        </m:r>
                        <m:r>
                          <a:rPr lang="en-US" sz="3600" b="1" i="1">
                            <a:solidFill>
                              <a:srgbClr val="FF0066"/>
                            </a:solidFill>
                            <a:latin typeface="Cambria Math"/>
                            <a:ea typeface="Cambria Math"/>
                          </a:rPr>
                          <m:t>𝒚</m:t>
                        </m:r>
                      </m:num>
                      <m:den>
                        <m:r>
                          <a:rPr lang="en-US" sz="36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𝝏</m:t>
                        </m:r>
                        <m:r>
                          <a:rPr lang="en-US" sz="36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𝒕</m:t>
                        </m:r>
                      </m:den>
                    </m:f>
                    <m:r>
                      <a:rPr lang="en-US" sz="3600" b="1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3600" b="1" i="1">
                        <a:solidFill>
                          <a:srgbClr val="7030A0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must 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 </a:t>
                </a:r>
                <a:r>
                  <a:rPr lang="en-US" sz="3200" dirty="0">
                    <a:solidFill>
                      <a:srgbClr val="FF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negative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since </a:t>
                </a:r>
                <a14:m>
                  <m:oMath xmlns:m="http://schemas.openxmlformats.org/officeDocument/2006/math">
                    <m:r>
                      <a:rPr lang="en-US" sz="3200" b="1" i="1" dirty="0">
                        <a:solidFill>
                          <a:srgbClr val="FF0066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𝒚</m:t>
                    </m:r>
                  </m:oMath>
                </a14:m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decreases with time. The units of </a:t>
                </a:r>
                <a14:m>
                  <m:oMath xmlns:m="http://schemas.openxmlformats.org/officeDocument/2006/math">
                    <m:r>
                      <a:rPr lang="en-US" sz="3200" b="1" i="1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𝜿</m:t>
                    </m:r>
                  </m:oMath>
                </a14:m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are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dirty="0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dirty="0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𝑠</m:t>
                        </m:r>
                      </m:e>
                      <m:sup>
                        <m:r>
                          <a:rPr lang="en-US" sz="3200" b="0" i="1" dirty="0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accompanying condition </a:t>
                </a: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</a:t>
                </a:r>
              </a:p>
              <a:p>
                <a:pPr marL="0" indent="1270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2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  <m:r>
                            <a:rPr lang="en-US" sz="3200" b="1" i="1" dirty="0" smtClean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sz="3200" b="1" i="1" dirty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US" sz="3200" b="1" i="1" dirty="0" smtClean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3200" b="1" dirty="0" smtClean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which 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simply states the temperature of the liquid when the cooling begins.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455" r="-1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r>
              <a:rPr lang="en-US" sz="1400" b="1" dirty="0">
                <a:solidFill>
                  <a:srgbClr val="CC0066"/>
                </a:solidFill>
              </a:rPr>
              <a:t> Faculty of Engineering – Differential Equations – Lecture 2 – Ordinary Differential Equations </a:t>
            </a:r>
            <a:endParaRPr lang="en-US" sz="1400" b="1" dirty="0">
              <a:solidFill>
                <a:srgbClr val="CC0066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14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450019" y="4615934"/>
            <a:ext cx="14670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en-US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= 0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82729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</a:rPr>
              <a:t>Case Study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Autofit/>
              </a:bodyPr>
              <a:lstStyle/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the above Task we call </a:t>
                </a:r>
                <a:r>
                  <a:rPr lang="en-US" sz="32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independent variable and </a:t>
                </a:r>
                <a14:m>
                  <m:oMath xmlns:m="http://schemas.openxmlformats.org/officeDocument/2006/math">
                    <m:r>
                      <a:rPr lang="en-US" sz="3200" b="1" i="1" dirty="0">
                        <a:solidFill>
                          <a:srgbClr val="FF0066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𝒚</m:t>
                    </m:r>
                  </m:oMath>
                </a14:m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dependent variable. Since the condition is given at </a:t>
                </a:r>
                <a:r>
                  <a:rPr lang="en-US" sz="32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 = </a:t>
                </a:r>
                <a:r>
                  <a:rPr lang="en-US" sz="32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 </a:t>
                </a: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so, this is considered as 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 </a:t>
                </a:r>
                <a:r>
                  <a:rPr lang="en-US" sz="3200" dirty="0">
                    <a:solidFill>
                      <a:srgbClr val="FF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initial condition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For future reference, the solution of the above differential equation which satisfies the initial condition is</a:t>
                </a: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40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  <m:r>
                            <a:rPr lang="en-US" sz="40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sz="4000" b="1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US" sz="40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n-US" sz="4000" b="1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40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4000" b="1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b="1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4000" b="1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en-US" sz="40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4000" b="1" i="1" dirty="0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b="1" i="1" dirty="0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sz="4000" b="1" i="1" dirty="0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𝒔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n-US" sz="40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40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sz="40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sz="40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𝜿</m:t>
                          </m:r>
                          <m:r>
                            <a:rPr lang="en-US" sz="4000" b="1" i="1" dirty="0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𝒕</m:t>
                          </m:r>
                        </m:sup>
                      </m:sSup>
                    </m:oMath>
                  </m:oMathPara>
                </a14:m>
                <a:endParaRPr lang="en-US" sz="4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455" r="-1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r>
              <a:rPr lang="en-US" sz="1400" b="1" dirty="0">
                <a:solidFill>
                  <a:srgbClr val="CC0066"/>
                </a:solidFill>
              </a:rPr>
              <a:t> Faculty of Engineering – Differential Equations – Lecture 2 – Ordinary Differential Equations </a:t>
            </a:r>
            <a:endParaRPr lang="en-US" sz="1400" b="1" dirty="0">
              <a:solidFill>
                <a:srgbClr val="CC0066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15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763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General Solution of a ODE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Autofit/>
              </a:bodyPr>
              <a:lstStyle/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b="1" dirty="0" smtClean="0">
                    <a:solidFill>
                      <a:srgbClr val="002060"/>
                    </a:solidFill>
                  </a:rPr>
                  <a:t>The general solution of a ODE</a:t>
                </a:r>
              </a:p>
              <a:p>
                <a:pPr marL="0" indent="12700" algn="just">
                  <a:buNone/>
                </a:pP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Consider the equation </a:t>
                </a:r>
                <a14:m>
                  <m:oMath xmlns:m="http://schemas.openxmlformats.org/officeDocument/2006/math">
                    <m:r>
                      <a:rPr lang="en-US" sz="3200" i="1" dirty="0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3200" i="1" dirty="0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=</m:t>
                    </m:r>
                    <m:r>
                      <a:rPr lang="en-US" sz="3200" b="0" i="1" dirty="0" smtClean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𝐴</m:t>
                    </m:r>
                    <m:sSup>
                      <m:sSupPr>
                        <m:ctrlPr>
                          <a:rPr lang="en-US" sz="3200" b="0" i="1" dirty="0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200" b="0" i="1" dirty="0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3200" b="0" i="1" dirty="0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3200" b="0" i="1" dirty="0" smtClean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sup>
                    </m:sSup>
                    <m:r>
                      <a:rPr lang="en-US" sz="3200" i="1" dirty="0" smtClean="0">
                        <a:latin typeface="Cambria Math"/>
                        <a:cs typeface="Times New Roman" panose="02020603050405020304" pitchFamily="18" charset="0"/>
                      </a:rPr>
                      <m:t>  </m:t>
                    </m:r>
                  </m:oMath>
                </a14:m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is an arbitrary constant. If we differentiate it we obtain</a:t>
                </a:r>
                <a:endParaRPr lang="en-US" sz="3200" b="1" i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3200" b="0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n-US" sz="3200" b="0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32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=2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𝐴</m:t>
                      </m:r>
                      <m:sSup>
                        <m:sSupPr>
                          <m:ctrlP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US" sz="32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so, since </a:t>
                </a:r>
                <a14:m>
                  <m:oMath xmlns:m="http://schemas.openxmlformats.org/officeDocument/2006/math">
                    <m:r>
                      <a:rPr lang="en-US" sz="3200" i="1" dirty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3200" i="1" dirty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=</m:t>
                    </m:r>
                    <m:r>
                      <a:rPr lang="en-US" sz="3200" i="1" dirty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𝐴</m:t>
                    </m:r>
                    <m:sSup>
                      <m:sSupPr>
                        <m:ctrlPr>
                          <a:rPr lang="en-US" sz="3200" i="1" dirty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3200" i="1" dirty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3200" i="1" dirty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sz="3200" i="1" dirty="0">
                            <a:solidFill>
                              <a:srgbClr val="0000FF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sup>
                    </m:sSup>
                    <m:r>
                      <a:rPr lang="en-US" sz="3200" i="1" dirty="0">
                        <a:solidFill>
                          <a:srgbClr val="0000FF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we obtain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32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 sz="32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</m:oMath>
                  </m:oMathPara>
                </a14:m>
                <a:endParaRPr lang="en-US" sz="32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455" r="-1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r>
              <a:rPr lang="en-US" sz="1400" b="1" dirty="0">
                <a:solidFill>
                  <a:srgbClr val="CC0066"/>
                </a:solidFill>
              </a:rPr>
              <a:t> Faculty of Engineering – Differential Equations – Lecture 2 – Ordinary Differential Equations </a:t>
            </a:r>
            <a:endParaRPr lang="en-US" sz="1400" b="1" dirty="0">
              <a:solidFill>
                <a:srgbClr val="CC0066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16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688183" y="3886200"/>
            <a:ext cx="403315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rgbClr val="CC3300"/>
                </a:solidFill>
              </a:rPr>
              <a:t>An arbitrary constant is a constant whose value could be assumed to be anything, </a:t>
            </a:r>
            <a:r>
              <a:rPr lang="en-US" dirty="0" smtClean="0">
                <a:solidFill>
                  <a:srgbClr val="CC3300"/>
                </a:solidFill>
              </a:rPr>
              <a:t>it doesn't depend on the other variables in an equation or expression.</a:t>
            </a:r>
            <a:r>
              <a:rPr lang="en-US" dirty="0">
                <a:solidFill>
                  <a:srgbClr val="CC3300"/>
                </a:solidFill>
              </a:rPr>
              <a:t>  </a:t>
            </a:r>
            <a:endParaRPr lang="en-US" dirty="0" smtClean="0">
              <a:solidFill>
                <a:srgbClr val="CC3300"/>
              </a:solidFill>
            </a:endParaRPr>
          </a:p>
          <a:p>
            <a:pPr algn="just"/>
            <a:r>
              <a:rPr lang="en-US" dirty="0" smtClean="0">
                <a:solidFill>
                  <a:srgbClr val="CC3300"/>
                </a:solidFill>
              </a:rPr>
              <a:t>A </a:t>
            </a:r>
            <a:r>
              <a:rPr lang="en-US" dirty="0">
                <a:solidFill>
                  <a:srgbClr val="CC3300"/>
                </a:solidFill>
              </a:rPr>
              <a:t>constant that's not arbitrary can usually just take one </a:t>
            </a:r>
            <a:r>
              <a:rPr lang="en-US" dirty="0" smtClean="0">
                <a:solidFill>
                  <a:srgbClr val="CC3300"/>
                </a:solidFill>
              </a:rPr>
              <a:t>value, such as 1, 2, or 10</a:t>
            </a:r>
            <a:endParaRPr lang="en-US" dirty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393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</a:rPr>
              <a:t>General Solution of a ODE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Autofit/>
              </a:bodyPr>
              <a:lstStyle/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dirty="0" smtClean="0"/>
                  <a:t>Thus a differential equation satisfied by </a:t>
                </a:r>
                <a:r>
                  <a:rPr lang="en-US" sz="3200" b="1" dirty="0">
                    <a:solidFill>
                      <a:srgbClr val="0000FF"/>
                    </a:solidFill>
                  </a:rPr>
                  <a:t>y</a:t>
                </a:r>
                <a:r>
                  <a:rPr lang="en-US" sz="3200" dirty="0"/>
                  <a:t> is </a:t>
                </a:r>
                <a:endParaRPr lang="en-US" sz="3200" i="1" dirty="0" smtClean="0">
                  <a:solidFill>
                    <a:srgbClr val="0000FF"/>
                  </a:solidFill>
                  <a:latin typeface="Cambria Math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6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36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n-US" sz="36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3600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36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2</m:t>
                      </m:r>
                      <m:r>
                        <a:rPr lang="en-US" sz="36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</m:oMath>
                  </m:oMathPara>
                </a14:m>
                <a:endParaRPr lang="en-US" sz="36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dirty="0"/>
                  <a:t>Note that we have eliminated the arbitrary constant. </a:t>
                </a:r>
                <a:endParaRPr lang="en-US" sz="36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3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r>
              <a:rPr lang="en-US" sz="1400" b="1" dirty="0">
                <a:solidFill>
                  <a:srgbClr val="CC0066"/>
                </a:solidFill>
              </a:rPr>
              <a:t> Faculty of Engineering – Differential Equations – Lecture 2 – Ordinary Differential Equations </a:t>
            </a:r>
            <a:endParaRPr lang="en-US" sz="1400" b="1" dirty="0">
              <a:solidFill>
                <a:srgbClr val="CC0066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17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589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</a:rPr>
              <a:t>General Solution of a ODE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Autofit/>
              </a:bodyPr>
              <a:lstStyle/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b="1" dirty="0" smtClean="0">
                    <a:solidFill>
                      <a:srgbClr val="002060"/>
                    </a:solidFill>
                  </a:rPr>
                  <a:t>Now </a:t>
                </a:r>
                <a:r>
                  <a:rPr lang="en-US" sz="3200" b="1" dirty="0">
                    <a:solidFill>
                      <a:srgbClr val="002060"/>
                    </a:solidFill>
                  </a:rPr>
                  <a:t>consider the equation</a:t>
                </a:r>
                <a:endParaRPr lang="en-US" sz="3600" b="1" i="1" dirty="0" smtClean="0">
                  <a:solidFill>
                    <a:srgbClr val="002060"/>
                  </a:solidFill>
                  <a:latin typeface="Cambria Math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sz="36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36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𝐴𝑐𝑜𝑠</m:t>
                      </m:r>
                      <m:r>
                        <a:rPr lang="en-US" sz="36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3</m:t>
                      </m:r>
                      <m:r>
                        <a:rPr lang="en-US" sz="36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36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36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𝐵𝑠𝑖𝑛</m:t>
                      </m:r>
                      <m:r>
                        <a:rPr lang="en-US" sz="36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3</m:t>
                      </m:r>
                      <m:r>
                        <a:rPr lang="en-US" sz="36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𝑥</m:t>
                      </m:r>
                    </m:oMath>
                  </m:oMathPara>
                </a14:m>
                <a:endParaRPr lang="en-US" sz="36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Where, 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and B are arbitrary constants. </a:t>
                </a:r>
                <a:endParaRPr lang="en-US" sz="32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endParaRPr lang="en-US" sz="32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buNone/>
                </a:pPr>
                <a:r>
                  <a:rPr lang="en-US" sz="3200" dirty="0" smtClean="0">
                    <a:solidFill>
                      <a:srgbClr val="CC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Differentiate once , </a:t>
                </a:r>
                <a:r>
                  <a:rPr lang="en-US" sz="3200" dirty="0">
                    <a:solidFill>
                      <a:srgbClr val="CC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obtain </a:t>
                </a:r>
                <a:endParaRPr lang="en-US" sz="3200" dirty="0" smtClean="0">
                  <a:solidFill>
                    <a:srgbClr val="CC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3200" b="0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n-US" sz="3200" b="0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32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−3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𝐴</m:t>
                      </m:r>
                      <m:r>
                        <a:rPr lang="en-US" sz="32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𝑠𝑖𝑛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3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+3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𝐵</m:t>
                      </m:r>
                      <m:r>
                        <a:rPr lang="en-US" sz="32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𝑐𝑜𝑠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3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𝑥</m:t>
                      </m:r>
                    </m:oMath>
                  </m:oMathPara>
                </a14:m>
                <a:endParaRPr lang="en-US" sz="32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endParaRPr lang="en-US" sz="32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3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r>
              <a:rPr lang="en-US" sz="1400" b="1" dirty="0">
                <a:solidFill>
                  <a:srgbClr val="CC0066"/>
                </a:solidFill>
              </a:rPr>
              <a:t> Faculty of Engineering – Differential Equations – Lecture 2 – Ordinary Differential Equations </a:t>
            </a:r>
            <a:endParaRPr lang="en-US" sz="1400" b="1" dirty="0">
              <a:solidFill>
                <a:srgbClr val="CC0066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18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355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</a:rPr>
              <a:t>General Solution of a ODE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Autofit/>
              </a:bodyPr>
              <a:lstStyle/>
              <a:p>
                <a:pPr marL="0" indent="12700" algn="just">
                  <a:buNone/>
                </a:pPr>
                <a:r>
                  <a:rPr lang="en-US" sz="3200" dirty="0">
                    <a:solidFill>
                      <a:srgbClr val="CC3300"/>
                    </a:solidFill>
                  </a:rPr>
                  <a:t>Differentiating a second </a:t>
                </a:r>
                <a:r>
                  <a:rPr lang="en-US" sz="3200" dirty="0">
                    <a:solidFill>
                      <a:srgbClr val="CC3300"/>
                    </a:solidFill>
                  </a:rPr>
                  <a:t>time gives </a:t>
                </a:r>
                <a:endParaRPr lang="en-US" sz="3200" dirty="0">
                  <a:solidFill>
                    <a:srgbClr val="CC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=−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9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𝐴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𝑐𝑜𝑠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3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−9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𝐵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𝑠𝑖𝑛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3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𝑥</m:t>
                      </m:r>
                    </m:oMath>
                  </m:oMathPara>
                </a14:m>
                <a:endParaRPr lang="en-US" sz="32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right hand 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side is simply (−9) times the expression for </a:t>
                </a:r>
                <a:r>
                  <a:rPr lang="en-US" sz="3200" b="1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Hence </a:t>
                </a:r>
                <a:r>
                  <a:rPr lang="en-US" sz="3200" b="1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satisfies the differential equation </a:t>
                </a:r>
                <a:endParaRPr lang="en-US" sz="32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32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−9</m:t>
                      </m:r>
                      <m:r>
                        <a:rPr lang="en-US" sz="32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</m:oMath>
                  </m:oMathPara>
                </a14:m>
                <a:endParaRPr lang="en-US" sz="32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455" t="-1438" r="-1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r>
              <a:rPr lang="en-US" sz="1400" b="1" dirty="0">
                <a:solidFill>
                  <a:srgbClr val="CC0066"/>
                </a:solidFill>
              </a:rPr>
              <a:t> Faculty of Engineering – Differential Equations – Lecture 2 – Ordinary Differential Equations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19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324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Ordinary Differential Equations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51460" y="1730654"/>
            <a:ext cx="10469880" cy="5510632"/>
          </a:xfrm>
        </p:spPr>
        <p:txBody>
          <a:bodyPr>
            <a:normAutofit/>
          </a:bodyPr>
          <a:lstStyle/>
          <a:p>
            <a:pPr marL="0" indent="12700" algn="just">
              <a:lnSpc>
                <a:spcPct val="150000"/>
              </a:lnSpc>
              <a:buNone/>
            </a:pPr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Ordinary Differential Equation (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ODE</a:t>
            </a:r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a differential equation containing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or more functions of one independent variable and its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derivatives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endParaRPr lang="en-US" altLang="zh-TW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r>
              <a:rPr lang="en-US" sz="1400" b="1" dirty="0">
                <a:solidFill>
                  <a:srgbClr val="CC0066"/>
                </a:solidFill>
              </a:rPr>
              <a:t> Faculty of Engineering – Differential Equations – Lecture 2 – Ordinary Differential Equations </a:t>
            </a:r>
            <a:endParaRPr lang="en-US" sz="1400" b="1" dirty="0">
              <a:solidFill>
                <a:srgbClr val="CC0066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334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</a:rPr>
              <a:t>General Solution of a ODE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Autofit/>
              </a:bodyPr>
              <a:lstStyle/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b="1" dirty="0" smtClean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Find a differential equation satisfied by 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𝐴</m:t>
                      </m:r>
                      <m:r>
                        <m:rPr>
                          <m:sty m:val="p"/>
                        </m:rPr>
                        <a:rPr lang="en-US" sz="3200" i="1" dirty="0" err="1">
                          <a:solidFill>
                            <a:srgbClr val="0000FF"/>
                          </a:solidFill>
                          <a:latin typeface="Cambria Math"/>
                        </a:rPr>
                        <m:t>cosh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2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 + 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𝐵</m:t>
                      </m:r>
                      <m:r>
                        <m:rPr>
                          <m:sty m:val="p"/>
                        </m:rPr>
                        <a:rPr lang="en-US" sz="3200" i="1" dirty="0" err="1">
                          <a:solidFill>
                            <a:srgbClr val="0000FF"/>
                          </a:solidFill>
                          <a:latin typeface="Cambria Math"/>
                        </a:rPr>
                        <m:t>sinh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2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32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Where, 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and B are </a:t>
                </a: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arbitrary 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constants</a:t>
                </a: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dirty="0">
                    <a:solidFill>
                      <a:srgbClr val="CC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Differentiating once we </a:t>
                </a:r>
                <a:r>
                  <a:rPr lang="en-US" sz="3200" dirty="0" smtClean="0">
                    <a:solidFill>
                      <a:srgbClr val="CC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obtain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3200" b="0" i="1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2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𝐴</m:t>
                      </m:r>
                      <m:r>
                        <a:rPr lang="en-US" sz="3200" b="0" i="1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𝑠𝑖𝑛</m:t>
                      </m:r>
                      <m:r>
                        <m:rPr>
                          <m:sty m:val="p"/>
                        </m:rPr>
                        <a:rPr lang="en-US" sz="3200" i="1" dirty="0" err="1">
                          <a:solidFill>
                            <a:srgbClr val="0000FF"/>
                          </a:solidFill>
                          <a:latin typeface="Cambria Math"/>
                        </a:rPr>
                        <m:t>h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2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 +2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𝐵</m:t>
                      </m:r>
                      <m:r>
                        <a:rPr lang="en-US" sz="3200" b="0" i="1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𝑐𝑜𝑛</m:t>
                      </m:r>
                      <m:r>
                        <m:rPr>
                          <m:sty m:val="p"/>
                        </m:rPr>
                        <a:rPr lang="en-US" sz="3200" i="1" dirty="0" err="1">
                          <a:solidFill>
                            <a:srgbClr val="0000FF"/>
                          </a:solidFill>
                          <a:latin typeface="Cambria Math"/>
                        </a:rPr>
                        <m:t>h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2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3200" dirty="0">
                  <a:solidFill>
                    <a:srgbClr val="0000FF"/>
                  </a:solidFill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endParaRPr lang="en-US" sz="32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3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r>
              <a:rPr lang="en-US" sz="1400" b="1" dirty="0">
                <a:solidFill>
                  <a:srgbClr val="CC0066"/>
                </a:solidFill>
              </a:rPr>
              <a:t> Faculty of Engineering – Differential Equations – Lecture 2 – Ordinary Differential Equations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20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666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</a:rPr>
              <a:t>General Solution of a ODE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Autofit/>
              </a:bodyPr>
              <a:lstStyle/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dirty="0" smtClean="0">
                    <a:solidFill>
                      <a:srgbClr val="CC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Differentiating </a:t>
                </a:r>
                <a:r>
                  <a:rPr lang="en-US" sz="3200" dirty="0">
                    <a:solidFill>
                      <a:srgbClr val="CC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second time we obtain </a:t>
                </a:r>
                <a:endParaRPr lang="en-US" sz="3200" i="1" dirty="0" smtClean="0">
                  <a:solidFill>
                    <a:srgbClr val="CC3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3200" b="0" i="1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4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𝐴</m:t>
                      </m:r>
                      <m:r>
                        <m:rPr>
                          <m:sty m:val="p"/>
                        </m:rPr>
                        <a:rPr lang="en-US" sz="3200" i="1" dirty="0" err="1">
                          <a:solidFill>
                            <a:srgbClr val="0000FF"/>
                          </a:solidFill>
                          <a:latin typeface="Cambria Math"/>
                        </a:rPr>
                        <m:t>cosh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2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 +4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𝐵</m:t>
                      </m:r>
                      <m:r>
                        <m:rPr>
                          <m:sty m:val="p"/>
                        </m:rPr>
                        <a:rPr lang="en-US" sz="3200" i="1" dirty="0" err="1">
                          <a:solidFill>
                            <a:srgbClr val="0000FF"/>
                          </a:solidFill>
                          <a:latin typeface="Cambria Math"/>
                        </a:rPr>
                        <m:t>sinh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2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en-US" sz="3200" dirty="0">
                  <a:solidFill>
                    <a:srgbClr val="0000FF"/>
                  </a:solidFill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4</m:t>
                      </m:r>
                      <m:r>
                        <a:rPr lang="en-US" sz="3200" b="0" i="1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𝑦</m:t>
                      </m:r>
                    </m:oMath>
                  </m:oMathPara>
                </a14:m>
                <a:endParaRPr lang="en-US" sz="32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3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r>
              <a:rPr lang="en-US" sz="1400" b="1" dirty="0">
                <a:solidFill>
                  <a:srgbClr val="CC0066"/>
                </a:solidFill>
              </a:rPr>
              <a:t> Faculty of Engineering – Differential Equations – Lecture 2 – Ordinary Differential Equations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21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046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</a:rPr>
              <a:t>General Solution of a ODE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51460" y="1730654"/>
            <a:ext cx="10469880" cy="5510632"/>
          </a:xfrm>
        </p:spPr>
        <p:txBody>
          <a:bodyPr>
            <a:noAutofit/>
          </a:bodyPr>
          <a:lstStyle/>
          <a:p>
            <a:pPr marL="0" indent="12700" algn="just">
              <a:lnSpc>
                <a:spcPct val="150000"/>
              </a:lnSpc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have seen that an expression including </a:t>
            </a:r>
            <a:r>
              <a:rPr lang="en-US" sz="3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arbitrary constant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required </a:t>
            </a:r>
            <a:r>
              <a:rPr lang="en-US" sz="3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differentiation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obtain a differential equation which eliminated the arbitrary constant. Where </a:t>
            </a:r>
            <a:r>
              <a:rPr lang="en-US" sz="32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constants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were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presented, </a:t>
            </a:r>
            <a:r>
              <a:rPr lang="en-US" sz="32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differentiations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were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required.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r>
              <a:rPr lang="en-US" sz="1400" b="1" dirty="0">
                <a:solidFill>
                  <a:srgbClr val="CC0066"/>
                </a:solidFill>
              </a:rPr>
              <a:t> Faculty of Engineering – Differential Equations – Lecture 2 – Ordinary Differential Equations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22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401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</a:rPr>
              <a:t>General Solution of a ODE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Autofit/>
              </a:bodyPr>
              <a:lstStyle/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b="1" dirty="0" smtClean="0">
                    <a:solidFill>
                      <a:srgbClr val="002060"/>
                    </a:solidFill>
                  </a:rPr>
                  <a:t>Integrate twice the differential equation  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i="1" dirty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dirty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𝑤</m:t>
                          </m:r>
                        </m:num>
                        <m:den>
                          <m:r>
                            <a:rPr lang="en-US" sz="3200" b="0" i="1" dirty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3200" i="1" dirty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dirty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𝑙𝑥</m:t>
                          </m:r>
                          <m:r>
                            <a:rPr lang="en-US" sz="3200" b="0" i="1" dirty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3200" b="0" i="1" dirty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b="0" i="1" dirty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3200" b="0" i="1" dirty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dirty="0" smtClean="0"/>
                  <a:t>Where, </a:t>
                </a:r>
                <a:r>
                  <a:rPr lang="en-US" sz="3200" dirty="0"/>
                  <a:t>w and L</a:t>
                </a:r>
                <a:r>
                  <a:rPr lang="en-US" sz="3200" dirty="0" smtClean="0"/>
                  <a:t> </a:t>
                </a:r>
                <a:r>
                  <a:rPr lang="en-US" sz="3200" dirty="0"/>
                  <a:t>are constants, to find a general solution for y. </a:t>
                </a:r>
                <a:endParaRPr lang="en-US" sz="3200" dirty="0" smtClean="0"/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dirty="0" smtClean="0">
                    <a:solidFill>
                      <a:srgbClr val="CC3300"/>
                    </a:solidFill>
                  </a:rPr>
                  <a:t>Integrating </a:t>
                </a:r>
                <a:r>
                  <a:rPr lang="en-US" sz="3200" dirty="0">
                    <a:solidFill>
                      <a:srgbClr val="CC3300"/>
                    </a:solidFill>
                  </a:rPr>
                  <a:t>once</a:t>
                </a:r>
                <a:r>
                  <a:rPr lang="en-US" sz="3200" dirty="0" smtClean="0">
                    <a:solidFill>
                      <a:srgbClr val="CC3300"/>
                    </a:solidFill>
                  </a:rPr>
                  <a:t>:</a:t>
                </a:r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455" r="-1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r>
              <a:rPr lang="en-US" sz="1400" b="1" dirty="0">
                <a:solidFill>
                  <a:srgbClr val="CC0066"/>
                </a:solidFill>
              </a:rPr>
              <a:t> Faculty of Engineering – Differential Equations – Lecture 2 – Ordinary Differential Equations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23</a:t>
            </a:fld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4006506" y="5511350"/>
                <a:ext cx="4386907" cy="17670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indent="12700"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𝑤</m:t>
                          </m:r>
                        </m:num>
                        <m:den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𝑙</m:t>
                              </m:r>
                              <m:sSup>
                                <m:sSupPr>
                                  <m:ctrlPr>
                                    <a:rPr lang="en-US" sz="3200" i="1" dirty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i="1" dirty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3200" i="1" dirty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3200" i="1" dirty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i="1" dirty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3200" i="1" dirty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e>
                      </m:d>
                      <m:r>
                        <a:rPr lang="en-US" sz="3200" b="0" i="0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3200" b="0" i="0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A</m:t>
                      </m:r>
                    </m:oMath>
                  </m:oMathPara>
                </a14:m>
                <a:endParaRPr lang="en-US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6506" y="5511350"/>
                <a:ext cx="4386907" cy="176702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7889967" y="5415165"/>
            <a:ext cx="30082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3300"/>
                </a:solidFill>
              </a:rPr>
              <a:t>where A is an arbitrary constant (of integration)</a:t>
            </a:r>
          </a:p>
        </p:txBody>
      </p:sp>
    </p:spTree>
    <p:extLst>
      <p:ext uri="{BB962C8B-B14F-4D97-AF65-F5344CB8AC3E}">
        <p14:creationId xmlns:p14="http://schemas.microsoft.com/office/powerpoint/2010/main" val="941171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</a:rPr>
              <a:t>General Solution of a ODE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Autofit/>
              </a:bodyPr>
              <a:lstStyle/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dirty="0" smtClean="0">
                    <a:solidFill>
                      <a:srgbClr val="CC3300"/>
                    </a:solidFill>
                  </a:rPr>
                  <a:t>Integrating again: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sz="3200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𝑤</m:t>
                          </m:r>
                        </m:num>
                        <m:den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𝑙</m:t>
                              </m:r>
                              <m:sSup>
                                <m:sSupPr>
                                  <m:ctrlPr>
                                    <a:rPr lang="en-US" sz="3200" i="1" dirty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i="1" dirty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3200" b="0" i="1" dirty="0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3200" b="0" i="1" dirty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6</m:t>
                              </m:r>
                            </m:den>
                          </m:f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3200" i="1" dirty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i="1" dirty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3200" b="0" i="1" dirty="0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3200" b="0" i="1" dirty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12</m:t>
                              </m:r>
                            </m:den>
                          </m:f>
                        </m:e>
                      </m:d>
                      <m:r>
                        <a:rPr lang="en-US" sz="3200" dirty="0">
                          <a:solidFill>
                            <a:srgbClr val="0000FF"/>
                          </a:solidFill>
                          <a:latin typeface="Cambria Math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3200" dirty="0">
                          <a:solidFill>
                            <a:srgbClr val="0000FF"/>
                          </a:solidFill>
                          <a:latin typeface="Cambria Math"/>
                        </a:rPr>
                        <m:t>Ax</m:t>
                      </m:r>
                      <m:r>
                        <a:rPr lang="en-US" sz="3200" b="0" i="0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3200" b="0" i="0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B</m:t>
                      </m:r>
                    </m:oMath>
                  </m:oMathPara>
                </a14:m>
                <a:endParaRPr lang="en-US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dirty="0" smtClean="0">
                    <a:solidFill>
                      <a:srgbClr val="FF3300"/>
                    </a:solidFill>
                  </a:rPr>
                  <a:t>Where, B </a:t>
                </a:r>
                <a:r>
                  <a:rPr lang="en-US" sz="3200" dirty="0">
                    <a:solidFill>
                      <a:srgbClr val="FF3300"/>
                    </a:solidFill>
                  </a:rPr>
                  <a:t>is </a:t>
                </a:r>
                <a:r>
                  <a:rPr lang="en-US" sz="3200" dirty="0" smtClean="0">
                    <a:solidFill>
                      <a:srgbClr val="FF3300"/>
                    </a:solidFill>
                  </a:rPr>
                  <a:t>second </a:t>
                </a:r>
                <a:r>
                  <a:rPr lang="en-US" sz="3200" dirty="0">
                    <a:solidFill>
                      <a:srgbClr val="FF3300"/>
                    </a:solidFill>
                  </a:rPr>
                  <a:t>arbitrary constant (of integration)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endParaRPr lang="en-US" sz="3200" dirty="0" smtClean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3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r>
              <a:rPr lang="en-US" sz="1400" b="1" dirty="0">
                <a:solidFill>
                  <a:srgbClr val="CC0066"/>
                </a:solidFill>
              </a:rPr>
              <a:t> Faculty of Engineering – Differential Equations – Lecture 2 – Ordinary Differential Equations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24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391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</a:rPr>
              <a:t>General Solution of a ODE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Autofit/>
              </a:bodyPr>
              <a:lstStyle/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b="1" dirty="0" smtClean="0">
                    <a:solidFill>
                      <a:srgbClr val="002060"/>
                    </a:solidFill>
                  </a:rPr>
                  <a:t>Consider the simple differential equation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32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=2</m:t>
                      </m:r>
                      <m:r>
                        <a:rPr lang="en-US" sz="32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𝑥</m:t>
                      </m:r>
                    </m:oMath>
                  </m:oMathPara>
                </a14:m>
                <a:endParaRPr lang="en-US" sz="3200" dirty="0" smtClean="0"/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dirty="0">
                    <a:solidFill>
                      <a:srgbClr val="CC3300"/>
                    </a:solidFill>
                  </a:rPr>
                  <a:t>On integrating, we obtain the general solution </a:t>
                </a:r>
                <a:endParaRPr lang="en-US" sz="3200" dirty="0" smtClean="0">
                  <a:solidFill>
                    <a:srgbClr val="CC3300"/>
                  </a:solidFill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sz="36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600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3600" b="0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3600" b="0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6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36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𝐶</m:t>
                      </m:r>
                    </m:oMath>
                  </m:oMathPara>
                </a14:m>
                <a:endParaRPr lang="en-US" sz="3600" dirty="0" smtClean="0"/>
              </a:p>
              <a:p>
                <a:pPr marL="0" indent="12700" algn="just">
                  <a:buNone/>
                </a:pPr>
                <a:r>
                  <a:rPr lang="en-US" sz="3200" dirty="0" smtClean="0">
                    <a:solidFill>
                      <a:srgbClr val="FF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Where, </a:t>
                </a:r>
                <a:r>
                  <a:rPr lang="en-US" sz="3200" dirty="0">
                    <a:solidFill>
                      <a:srgbClr val="FF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 is an arbitrary constant. As C varies we get different solutions, each of which belongs to the family of solutions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endParaRPr lang="en-US" sz="3200" dirty="0" smtClean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455" r="-1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r>
              <a:rPr lang="en-US" sz="1400" b="1" dirty="0">
                <a:solidFill>
                  <a:srgbClr val="CC0066"/>
                </a:solidFill>
              </a:rPr>
              <a:t> Faculty of Engineering – Differential Equations – Lecture 2 – Ordinary Differential Equations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25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062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</a:rPr>
              <a:t>General Solution of a ODE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Autofit/>
              </a:bodyPr>
              <a:lstStyle/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b="1" dirty="0" smtClean="0">
                    <a:solidFill>
                      <a:srgbClr val="002060"/>
                    </a:solidFill>
                  </a:rPr>
                  <a:t>Consider the simple differential equation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𝑑𝑦</m:t>
                          </m:r>
                        </m:num>
                        <m:den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32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=2</m:t>
                      </m:r>
                      <m:r>
                        <a:rPr lang="en-US" sz="32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𝑥</m:t>
                      </m:r>
                    </m:oMath>
                  </m:oMathPara>
                </a14:m>
                <a:endParaRPr lang="en-US" sz="3200" dirty="0" smtClean="0"/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dirty="0"/>
                  <a:t>On integrating, we obtain the general solution </a:t>
                </a:r>
                <a:endParaRPr lang="en-US" sz="3200" dirty="0" smtClean="0"/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dirty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sz="36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600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3600" b="0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3600" b="0" i="1" dirty="0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6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36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𝐶</m:t>
                      </m:r>
                    </m:oMath>
                  </m:oMathPara>
                </a14:m>
                <a:endParaRPr lang="en-US" sz="3600" dirty="0" smtClean="0"/>
              </a:p>
              <a:p>
                <a:pPr marL="0" indent="12700" algn="just">
                  <a:buNone/>
                </a:pPr>
                <a:r>
                  <a:rPr lang="en-US" sz="3200" dirty="0" smtClean="0">
                    <a:solidFill>
                      <a:srgbClr val="FF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Where, </a:t>
                </a:r>
                <a:r>
                  <a:rPr lang="en-US" sz="3200" dirty="0">
                    <a:solidFill>
                      <a:srgbClr val="FF33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 is an arbitrary constant. As C varies we get different solutions, each of which belongs to the family of solutions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endParaRPr lang="en-US" sz="3200" dirty="0" smtClean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455" r="-1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r>
              <a:rPr lang="en-US" sz="1400" b="1" dirty="0">
                <a:solidFill>
                  <a:srgbClr val="CC0066"/>
                </a:solidFill>
              </a:rPr>
              <a:t> Faculty of Engineering – Differential Equations – Lecture 2 – Ordinary Differential Equations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26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184513" y="-1"/>
            <a:ext cx="11157313" cy="787690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24" t="19702" r="30254" b="21882"/>
          <a:stretch/>
        </p:blipFill>
        <p:spPr bwMode="auto">
          <a:xfrm>
            <a:off x="1456316" y="406170"/>
            <a:ext cx="8546294" cy="6054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25269" y="6608030"/>
            <a:ext cx="4608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Figure-2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Shows different values of C</a:t>
            </a:r>
            <a:endParaRPr lang="en-US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139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Home Work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3200" b="1" dirty="0" smtClean="0">
                    <a:solidFill>
                      <a:srgbClr val="002060"/>
                    </a:solidFill>
                  </a:rPr>
                  <a:t>Find </a:t>
                </a:r>
                <a:r>
                  <a:rPr lang="en-US" sz="3200" b="1" dirty="0">
                    <a:solidFill>
                      <a:srgbClr val="002060"/>
                    </a:solidFill>
                  </a:rPr>
                  <a:t>differential equations satisfied </a:t>
                </a:r>
                <a:r>
                  <a:rPr lang="en-US" sz="3200" b="1" dirty="0" smtClean="0">
                    <a:solidFill>
                      <a:srgbClr val="002060"/>
                    </a:solidFill>
                  </a:rPr>
                  <a:t>by</a:t>
                </a:r>
              </a:p>
              <a:p>
                <a:pPr marL="1206500" indent="-514350" algn="just">
                  <a:lnSpc>
                    <a:spcPct val="150000"/>
                  </a:lnSpc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s-ES" sz="3200" i="1" dirty="0" smtClean="0">
                        <a:solidFill>
                          <a:srgbClr val="0000FF"/>
                        </a:solidFill>
                        <a:latin typeface="Cambria Math"/>
                      </a:rPr>
                      <m:t>𝑦</m:t>
                    </m:r>
                    <m:r>
                      <a:rPr lang="es-ES" sz="3200" i="1" dirty="0" smtClean="0">
                        <a:solidFill>
                          <a:srgbClr val="0000FF"/>
                        </a:solidFill>
                        <a:latin typeface="Cambria Math"/>
                      </a:rPr>
                      <m:t>=</m:t>
                    </m:r>
                    <m:r>
                      <a:rPr lang="es-ES" sz="3200" i="1" dirty="0" smtClean="0">
                        <a:solidFill>
                          <a:srgbClr val="0000FF"/>
                        </a:solidFill>
                        <a:latin typeface="Cambria Math"/>
                      </a:rPr>
                      <m:t>𝐴</m:t>
                    </m:r>
                    <m:r>
                      <a:rPr lang="es-ES" sz="3200" i="1" dirty="0" smtClean="0">
                        <a:solidFill>
                          <a:srgbClr val="0000FF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s-ES" sz="3200" i="1" dirty="0" err="1">
                        <a:solidFill>
                          <a:srgbClr val="0000FF"/>
                        </a:solidFill>
                        <a:latin typeface="Cambria Math"/>
                      </a:rPr>
                      <m:t>cos</m:t>
                    </m:r>
                    <m:r>
                      <a:rPr lang="es-ES" sz="3200" i="1" dirty="0">
                        <a:solidFill>
                          <a:srgbClr val="0000FF"/>
                        </a:solidFill>
                        <a:latin typeface="Cambria Math"/>
                      </a:rPr>
                      <m:t>⁡4</m:t>
                    </m:r>
                    <m:r>
                      <a:rPr lang="es-ES" sz="3200" i="1" dirty="0">
                        <a:solidFill>
                          <a:srgbClr val="0000FF"/>
                        </a:solidFill>
                        <a:latin typeface="Cambria Math"/>
                      </a:rPr>
                      <m:t>𝑥</m:t>
                    </m:r>
                    <m:r>
                      <a:rPr lang="es-ES" sz="3200" i="1" dirty="0">
                        <a:solidFill>
                          <a:srgbClr val="0000FF"/>
                        </a:solidFill>
                        <a:latin typeface="Cambria Math"/>
                      </a:rPr>
                      <m:t>+</m:t>
                    </m:r>
                    <m:r>
                      <a:rPr lang="es-ES" sz="3200" i="1" dirty="0">
                        <a:solidFill>
                          <a:srgbClr val="0000FF"/>
                        </a:solidFill>
                        <a:latin typeface="Cambria Math"/>
                      </a:rPr>
                      <m:t>𝐵</m:t>
                    </m:r>
                    <m:r>
                      <a:rPr lang="es-ES" sz="3200" i="1" dirty="0">
                        <a:solidFill>
                          <a:srgbClr val="0000FF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s-ES" sz="3200" i="1" dirty="0">
                        <a:solidFill>
                          <a:srgbClr val="0000FF"/>
                        </a:solidFill>
                        <a:latin typeface="Cambria Math"/>
                      </a:rPr>
                      <m:t>sin</m:t>
                    </m:r>
                    <m:r>
                      <a:rPr lang="es-ES" sz="3200" i="1" dirty="0">
                        <a:solidFill>
                          <a:srgbClr val="0000FF"/>
                        </a:solidFill>
                        <a:latin typeface="Cambria Math"/>
                      </a:rPr>
                      <m:t>⁡4</m:t>
                    </m:r>
                    <m:r>
                      <a:rPr lang="es-ES" sz="3200" i="1" dirty="0" smtClean="0">
                        <a:solidFill>
                          <a:srgbClr val="0000FF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es-ES" sz="3200" dirty="0" smtClean="0">
                    <a:solidFill>
                      <a:srgbClr val="0000FF"/>
                    </a:solidFill>
                  </a:rPr>
                  <a:t> </a:t>
                </a:r>
              </a:p>
              <a:p>
                <a:pPr marL="1206500" indent="-514350" algn="just">
                  <a:lnSpc>
                    <a:spcPct val="150000"/>
                  </a:lnSpc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s-ES" sz="3200" i="1" dirty="0" smtClean="0">
                        <a:solidFill>
                          <a:srgbClr val="0000FF"/>
                        </a:solidFill>
                        <a:latin typeface="Cambria Math"/>
                      </a:rPr>
                      <m:t>𝑦</m:t>
                    </m:r>
                    <m:r>
                      <a:rPr lang="es-ES" sz="3200" i="1" dirty="0" smtClean="0">
                        <a:solidFill>
                          <a:srgbClr val="0000FF"/>
                        </a:solidFill>
                        <a:latin typeface="Cambria Math"/>
                      </a:rPr>
                      <m:t>=</m:t>
                    </m:r>
                    <m:r>
                      <a:rPr lang="es-ES" sz="3200" i="1" dirty="0" smtClean="0">
                        <a:solidFill>
                          <a:srgbClr val="0000FF"/>
                        </a:solidFill>
                        <a:latin typeface="Cambria Math"/>
                      </a:rPr>
                      <m:t>𝐴</m:t>
                    </m:r>
                    <m:r>
                      <a:rPr lang="es-ES" sz="3200" i="1" dirty="0" smtClean="0">
                        <a:solidFill>
                          <a:srgbClr val="0000FF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s-ES" sz="3200" i="1" dirty="0" smtClean="0">
                        <a:solidFill>
                          <a:srgbClr val="0000FF"/>
                        </a:solidFill>
                        <a:latin typeface="Cambria Math"/>
                      </a:rPr>
                      <m:t>sin</m:t>
                    </m:r>
                    <m:r>
                      <a:rPr lang="es-ES" sz="3200" i="1" dirty="0" smtClean="0">
                        <a:solidFill>
                          <a:srgbClr val="0000FF"/>
                        </a:solidFill>
                        <a:latin typeface="Cambria Math"/>
                      </a:rPr>
                      <m:t>⁡</m:t>
                    </m:r>
                    <m:r>
                      <a:rPr lang="es-ES" sz="3200" i="1" dirty="0" smtClean="0">
                        <a:solidFill>
                          <a:srgbClr val="0000FF"/>
                        </a:solidFill>
                        <a:latin typeface="Cambria Math"/>
                      </a:rPr>
                      <m:t>𝑥</m:t>
                    </m:r>
                    <m:r>
                      <a:rPr lang="es-ES" sz="3200" i="1" dirty="0" smtClean="0">
                        <a:solidFill>
                          <a:srgbClr val="0000FF"/>
                        </a:solidFill>
                        <a:latin typeface="Cambria Math"/>
                      </a:rPr>
                      <m:t>+</m:t>
                    </m:r>
                    <m:r>
                      <a:rPr lang="es-ES" sz="3200" i="1" dirty="0" smtClean="0">
                        <a:solidFill>
                          <a:srgbClr val="0000FF"/>
                        </a:solidFill>
                        <a:latin typeface="Cambria Math"/>
                      </a:rPr>
                      <m:t>𝐵</m:t>
                    </m:r>
                    <m:r>
                      <a:rPr lang="es-ES" sz="3200" i="1" dirty="0" smtClean="0">
                        <a:solidFill>
                          <a:srgbClr val="0000FF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s-ES" sz="3200" i="1" dirty="0" err="1">
                        <a:solidFill>
                          <a:srgbClr val="0000FF"/>
                        </a:solidFill>
                        <a:latin typeface="Cambria Math"/>
                      </a:rPr>
                      <m:t>sinh</m:t>
                    </m:r>
                    <m:r>
                      <a:rPr lang="es-ES" sz="3200" i="1" dirty="0">
                        <a:solidFill>
                          <a:srgbClr val="0000FF"/>
                        </a:solidFill>
                        <a:latin typeface="Cambria Math"/>
                      </a:rPr>
                      <m:t>⁡</m:t>
                    </m:r>
                    <m:r>
                      <a:rPr lang="es-ES" sz="3200" i="1" dirty="0">
                        <a:solidFill>
                          <a:srgbClr val="0000FF"/>
                        </a:solidFill>
                        <a:latin typeface="Cambria Math"/>
                      </a:rPr>
                      <m:t>𝑥</m:t>
                    </m:r>
                    <m:r>
                      <a:rPr lang="es-ES" sz="3200" i="1" dirty="0">
                        <a:solidFill>
                          <a:srgbClr val="0000FF"/>
                        </a:solidFill>
                        <a:latin typeface="Cambria Math"/>
                      </a:rPr>
                      <m:t>+</m:t>
                    </m:r>
                    <m:r>
                      <a:rPr lang="es-ES" sz="3200" i="1" dirty="0">
                        <a:solidFill>
                          <a:srgbClr val="0000FF"/>
                        </a:solidFill>
                        <a:latin typeface="Cambria Math"/>
                      </a:rPr>
                      <m:t>𝐶</m:t>
                    </m:r>
                    <m:r>
                      <a:rPr lang="es-ES" sz="3200" i="1" dirty="0">
                        <a:solidFill>
                          <a:srgbClr val="0000FF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s-ES" sz="3200" i="1" dirty="0" err="1">
                        <a:solidFill>
                          <a:srgbClr val="0000FF"/>
                        </a:solidFill>
                        <a:latin typeface="Cambria Math"/>
                      </a:rPr>
                      <m:t>cos</m:t>
                    </m:r>
                    <m:r>
                      <a:rPr lang="es-ES" sz="3200" i="1" dirty="0">
                        <a:solidFill>
                          <a:srgbClr val="0000FF"/>
                        </a:solidFill>
                        <a:latin typeface="Cambria Math"/>
                      </a:rPr>
                      <m:t>⁡</m:t>
                    </m:r>
                    <m:r>
                      <a:rPr lang="es-ES" sz="3200" i="1" dirty="0">
                        <a:solidFill>
                          <a:srgbClr val="0000FF"/>
                        </a:solidFill>
                        <a:latin typeface="Cambria Math"/>
                      </a:rPr>
                      <m:t>𝑥</m:t>
                    </m:r>
                    <m:r>
                      <a:rPr lang="es-ES" sz="3200" i="1" dirty="0">
                        <a:solidFill>
                          <a:srgbClr val="0000FF"/>
                        </a:solidFill>
                        <a:latin typeface="Cambria Math"/>
                      </a:rPr>
                      <m:t>+</m:t>
                    </m:r>
                    <m:r>
                      <a:rPr lang="es-ES" sz="3200" i="1" dirty="0">
                        <a:solidFill>
                          <a:srgbClr val="0000FF"/>
                        </a:solidFill>
                        <a:latin typeface="Cambria Math"/>
                      </a:rPr>
                      <m:t>𝐷</m:t>
                    </m:r>
                    <m:r>
                      <a:rPr lang="es-ES" sz="3200" i="1" dirty="0">
                        <a:solidFill>
                          <a:srgbClr val="0000FF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s-ES" sz="3200" i="1" dirty="0" err="1">
                        <a:solidFill>
                          <a:srgbClr val="0000FF"/>
                        </a:solidFill>
                        <a:latin typeface="Cambria Math"/>
                      </a:rPr>
                      <m:t>cosh</m:t>
                    </m:r>
                    <m:r>
                      <a:rPr lang="es-ES" sz="3200" i="1" dirty="0">
                        <a:solidFill>
                          <a:srgbClr val="0000FF"/>
                        </a:solidFill>
                        <a:latin typeface="Cambria Math"/>
                      </a:rPr>
                      <m:t>⁡</m:t>
                    </m:r>
                    <m:r>
                      <a:rPr lang="es-ES" sz="3200" i="1" dirty="0">
                        <a:solidFill>
                          <a:srgbClr val="0000FF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es-ES" sz="3200" dirty="0" smtClean="0">
                    <a:solidFill>
                      <a:srgbClr val="0000FF"/>
                    </a:solidFill>
                  </a:rPr>
                  <a:t> 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3200" b="1" dirty="0">
                    <a:solidFill>
                      <a:srgbClr val="002060"/>
                    </a:solidFill>
                  </a:rPr>
                  <a:t>Solve the differential equation </a:t>
                </a:r>
                <a:endParaRPr lang="en-US" sz="3200" b="1" dirty="0" smtClean="0">
                  <a:solidFill>
                    <a:srgbClr val="002060"/>
                  </a:solidFill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en-US" sz="3200" i="1" dirty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3200" i="1" dirty="0">
                                  <a:solidFill>
                                    <a:srgbClr val="0000FF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32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=6</m:t>
                      </m:r>
                      <m:r>
                        <a:rPr lang="en-US" sz="3200" b="0" i="1" dirty="0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𝑥</m:t>
                      </m:r>
                    </m:oMath>
                  </m:oMathPara>
                </a14:m>
                <a:endParaRPr lang="es-ES" sz="3200" dirty="0" smtClean="0">
                  <a:solidFill>
                    <a:srgbClr val="0000FF"/>
                  </a:solidFill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sz="3200" dirty="0" smtClean="0"/>
                  <a:t> </a:t>
                </a:r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r>
              <a:rPr lang="en-US" sz="1400" b="1" dirty="0">
                <a:solidFill>
                  <a:srgbClr val="CC0066"/>
                </a:solidFill>
              </a:rPr>
              <a:t> Faculty of Engineering – Differential Equations – Lecture 2 – Ordinary Differential Equations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27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47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</a:rPr>
              <a:t>Learning </a:t>
            </a:r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Outcomes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51460" y="1730654"/>
            <a:ext cx="10469880" cy="551063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3200" dirty="0" smtClean="0"/>
              <a:t>Understand the </a:t>
            </a:r>
            <a:r>
              <a:rPr lang="en-US" sz="3200" dirty="0"/>
              <a:t>use of differential equations in modelling engineering systems </a:t>
            </a:r>
          </a:p>
          <a:p>
            <a:pPr algn="just">
              <a:lnSpc>
                <a:spcPct val="150000"/>
              </a:lnSpc>
            </a:pPr>
            <a:r>
              <a:rPr lang="en-US" sz="3200" dirty="0" smtClean="0"/>
              <a:t>Identify the </a:t>
            </a:r>
            <a:r>
              <a:rPr lang="en-US" sz="3200" dirty="0"/>
              <a:t>order and type of a differential equation </a:t>
            </a:r>
            <a:r>
              <a:rPr lang="en-US" sz="3200" dirty="0" smtClean="0"/>
              <a:t>recognize </a:t>
            </a:r>
            <a:r>
              <a:rPr lang="en-US" sz="3200" dirty="0"/>
              <a:t>the nature of a general solution </a:t>
            </a:r>
          </a:p>
          <a:p>
            <a:pPr algn="just">
              <a:lnSpc>
                <a:spcPct val="150000"/>
              </a:lnSpc>
            </a:pPr>
            <a:r>
              <a:rPr lang="en-US" sz="3200" dirty="0" smtClean="0"/>
              <a:t>Determine the </a:t>
            </a:r>
            <a:r>
              <a:rPr lang="en-US" sz="3200" dirty="0"/>
              <a:t>nature of the appropriate additional conditions which will give a unique solution to the equation </a:t>
            </a:r>
            <a:endParaRPr lang="en-US" altLang="zh-TW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r>
              <a:rPr lang="en-US" sz="1400" b="1" dirty="0">
                <a:solidFill>
                  <a:srgbClr val="CC0066"/>
                </a:solidFill>
              </a:rPr>
              <a:t> Faculty of Engineering – Differential Equations – Lecture 2 – Ordinary Differential Equations </a:t>
            </a:r>
            <a:endParaRPr lang="en-US" sz="1400" b="1" dirty="0">
              <a:solidFill>
                <a:srgbClr val="CC0066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3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52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</a:rPr>
              <a:t>Ordinary Differential Equations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rmAutofit fontScale="92500"/>
              </a:bodyPr>
              <a:lstStyle/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altLang="en-US" sz="32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Rate </a:t>
                </a:r>
                <a:r>
                  <a:rPr lang="en-US" altLang="en-US" sz="32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</a:t>
                </a:r>
                <a:r>
                  <a:rPr lang="en-US" altLang="en-US" sz="32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Change: </a:t>
                </a:r>
                <a:r>
                  <a:rPr lang="en-US" alt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rate of change is a rate that describes how </a:t>
                </a:r>
                <a:r>
                  <a:rPr lang="en-US" alt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one quantity </a:t>
                </a:r>
                <a:r>
                  <a:rPr lang="en-US" alt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changes in relation to another quantity. If </a:t>
                </a:r>
                <a:r>
                  <a:rPr lang="en-US" altLang="en-US" sz="3200" b="1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</a:t>
                </a:r>
                <a:r>
                  <a:rPr lang="en-US" altLang="en-US" sz="3200" dirty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independent</a:t>
                </a:r>
                <a:r>
                  <a:rPr lang="en-US" alt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variable and </a:t>
                </a:r>
                <a:r>
                  <a:rPr lang="en-US" altLang="en-US" sz="32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</a:t>
                </a:r>
                <a:r>
                  <a:rPr lang="en-US" altLang="en-US" sz="3200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dependent</a:t>
                </a:r>
                <a:r>
                  <a:rPr lang="en-US" alt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variable</a:t>
                </a:r>
                <a:r>
                  <a:rPr lang="en-US" alt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alt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then</a:t>
                </a:r>
                <a:endParaRPr lang="en-US" altLang="zh-TW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sz="35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𝑅𝑎𝑡𝑒</m:t>
                      </m:r>
                      <m:r>
                        <a:rPr lang="en-US" altLang="zh-TW" sz="35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TW" sz="35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𝑜𝑓</m:t>
                      </m:r>
                      <m:r>
                        <a:rPr lang="en-US" altLang="zh-TW" sz="35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TW" sz="35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𝑐h𝑎𝑛𝑔𝑒</m:t>
                      </m:r>
                      <m:r>
                        <a:rPr lang="en-US" altLang="zh-TW" sz="35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TW" sz="35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35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𝑐h𝑎𝑛𝑔𝑒</m:t>
                          </m:r>
                          <m:r>
                            <a:rPr lang="en-US" altLang="zh-TW" sz="35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altLang="zh-TW" sz="35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𝑖𝑛</m:t>
                          </m:r>
                          <m:r>
                            <a:rPr lang="en-US" altLang="zh-TW" sz="35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altLang="zh-TW" sz="3500" b="0" i="1" smtClean="0">
                              <a:solidFill>
                                <a:srgbClr val="7030A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en-US" altLang="zh-TW" sz="3500" b="0" i="1" smtClean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𝑐h𝑎𝑛𝑔𝑒</m:t>
                          </m:r>
                          <m:r>
                            <a:rPr lang="en-US" altLang="zh-TW" sz="3500" b="0" i="1" smtClean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altLang="zh-TW" sz="3500" b="0" i="1" smtClean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𝑖𝑛</m:t>
                          </m:r>
                          <m:r>
                            <a:rPr lang="en-US" altLang="zh-TW" sz="3500" b="0" i="1" smtClean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altLang="zh-TW" sz="3500" b="0" i="1" smtClean="0">
                              <a:solidFill>
                                <a:srgbClr val="FF0066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altLang="zh-TW" sz="3500" b="0" i="1" smtClean="0">
                          <a:solidFill>
                            <a:srgbClr val="0000FF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TW" sz="3500" b="0" i="1" smtClean="0">
                              <a:solidFill>
                                <a:srgbClr val="0000FF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zh-TW" altLang="en-US" sz="35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US" altLang="zh-TW" sz="3500" b="0" i="1" smtClean="0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zh-TW" altLang="en-US" sz="3500" b="0" i="1" smtClean="0">
                              <a:solidFill>
                                <a:srgbClr val="FF0066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US" altLang="zh-TW" sz="3500" b="0" i="1" smtClean="0">
                              <a:solidFill>
                                <a:srgbClr val="FF0066"/>
                              </a:solidFill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altLang="zh-TW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 algn="just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US" altLang="zh-TW" sz="3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Rates of change can be positive or negative. </a:t>
                </a:r>
                <a:r>
                  <a:rPr lang="en-US" altLang="zh-TW" sz="3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corresponds </a:t>
                </a:r>
                <a:r>
                  <a:rPr lang="en-US" altLang="zh-TW" sz="3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an increase or decrease in the y </a:t>
                </a:r>
                <a:r>
                  <a:rPr lang="en-US" altLang="zh-TW" sz="3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–value between </a:t>
                </a:r>
                <a:r>
                  <a:rPr lang="en-US" altLang="zh-TW" sz="3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two data points. When a quantity does </a:t>
                </a:r>
                <a:r>
                  <a:rPr lang="en-US" altLang="zh-TW" sz="3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 change </a:t>
                </a:r>
                <a:r>
                  <a:rPr lang="en-US" altLang="zh-TW" sz="3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over time, it is called zero rate of change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339" r="-13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r>
              <a:rPr lang="en-US" sz="1400" b="1" dirty="0">
                <a:solidFill>
                  <a:srgbClr val="CC0066"/>
                </a:solidFill>
              </a:rPr>
              <a:t> Faculty of Engineering – Differential Equations – Lecture 2 – Ordinary Differential Equations </a:t>
            </a:r>
            <a:endParaRPr lang="en-US" sz="1400" b="1" dirty="0">
              <a:solidFill>
                <a:srgbClr val="CC0066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4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161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</a:rPr>
              <a:t>Ordinary Differential Equations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51460" y="1730654"/>
            <a:ext cx="10469880" cy="5510632"/>
          </a:xfrm>
        </p:spPr>
        <p:txBody>
          <a:bodyPr>
            <a:normAutofit/>
          </a:bodyPr>
          <a:lstStyle/>
          <a:p>
            <a:pPr marL="0" indent="12700" algn="just">
              <a:lnSpc>
                <a:spcPct val="150000"/>
              </a:lnSpc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models of engineering systems involve the </a:t>
            </a:r>
            <a:r>
              <a:rPr lang="en-US" sz="3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rate of change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a quantity. There is thus a need to incorporate derivatives into the mathematical model. These mathematical models are examples of differential equations. </a:t>
            </a:r>
            <a:endParaRPr lang="en-US" altLang="zh-TW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r>
              <a:rPr lang="en-US" sz="1400" b="1" dirty="0">
                <a:solidFill>
                  <a:srgbClr val="CC0066"/>
                </a:solidFill>
              </a:rPr>
              <a:t> Faculty of Engineering – Differential Equations – Lecture 2 – Ordinary Differential Equations </a:t>
            </a:r>
            <a:endParaRPr lang="en-US" sz="1400" b="1" dirty="0">
              <a:solidFill>
                <a:srgbClr val="CC0066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5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13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</a:rPr>
              <a:t>Ordinary Differential Equations 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51460" y="1730654"/>
            <a:ext cx="10469880" cy="5510632"/>
          </a:xfrm>
        </p:spPr>
        <p:txBody>
          <a:bodyPr>
            <a:normAutofit/>
          </a:bodyPr>
          <a:lstStyle/>
          <a:p>
            <a:pPr marL="0" indent="12700" algn="just">
              <a:lnSpc>
                <a:spcPct val="150000"/>
              </a:lnSpc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Accompanying the differential equation will be one or more conditions that let us obtain a unique solution to a particular problem. Often we solve the differential equation first to obtain a general solution; then we apply the conditions to obtain the unique solution. It is important to know which conditions must be specified in order to obtain a unique solution.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r>
              <a:rPr lang="en-US" sz="1400" b="1" dirty="0">
                <a:solidFill>
                  <a:srgbClr val="CC0066"/>
                </a:solidFill>
              </a:rPr>
              <a:t> Faculty of Engineering – Differential Equations – Lecture 2 – Ordinary Differential Equations </a:t>
            </a:r>
            <a:endParaRPr lang="en-US" sz="1400" b="1" dirty="0">
              <a:solidFill>
                <a:srgbClr val="CC0066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6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6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Case Study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51460" y="1730654"/>
            <a:ext cx="10469880" cy="5510632"/>
          </a:xfrm>
        </p:spPr>
        <p:txBody>
          <a:bodyPr>
            <a:normAutofit/>
          </a:bodyPr>
          <a:lstStyle/>
          <a:p>
            <a:pPr marL="0" indent="12700" algn="just">
              <a:lnSpc>
                <a:spcPct val="150000"/>
              </a:lnSpc>
              <a:buNone/>
            </a:pPr>
            <a:r>
              <a:rPr lang="en-US" sz="3200" b="1" dirty="0" smtClean="0">
                <a:solidFill>
                  <a:srgbClr val="0000FF"/>
                </a:solidFill>
              </a:rPr>
              <a:t>Newton’s </a:t>
            </a:r>
            <a:r>
              <a:rPr lang="en-US" sz="3200" b="1" dirty="0">
                <a:solidFill>
                  <a:srgbClr val="0000FF"/>
                </a:solidFill>
              </a:rPr>
              <a:t>law of cooling </a:t>
            </a:r>
            <a:r>
              <a:rPr lang="en-US" sz="3200" b="1" dirty="0" smtClean="0">
                <a:solidFill>
                  <a:srgbClr val="0000FF"/>
                </a:solidFill>
              </a:rPr>
              <a:t>as an example </a:t>
            </a:r>
          </a:p>
          <a:p>
            <a:pPr marL="0" indent="12700" algn="just">
              <a:lnSpc>
                <a:spcPct val="150000"/>
              </a:lnSpc>
              <a:buNone/>
            </a:pPr>
            <a:r>
              <a:rPr lang="en-US" sz="3200" dirty="0" smtClean="0"/>
              <a:t>When </a:t>
            </a:r>
            <a:r>
              <a:rPr lang="en-US" sz="3200" dirty="0"/>
              <a:t>a hot liquid is placed in a cooler environment, experimental observation shows that its temperature decreases to approximately that of its surroundings. A typical graph of the temperature of the liquid plotted against time is shown in Figure 1.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r>
              <a:rPr lang="en-US" sz="1400" b="1" dirty="0">
                <a:solidFill>
                  <a:srgbClr val="CC0066"/>
                </a:solidFill>
              </a:rPr>
              <a:t> Faculty of Engineering – Differential Equations – Lecture 2 – Ordinary Differential Equations </a:t>
            </a:r>
            <a:endParaRPr lang="en-US" sz="1400" b="1" dirty="0">
              <a:solidFill>
                <a:srgbClr val="CC0066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7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988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2 – 1</a:t>
            </a:r>
            <a:r>
              <a:rPr lang="en-US" sz="1400" b="1" baseline="30000" dirty="0" smtClean="0">
                <a:solidFill>
                  <a:srgbClr val="CC0066"/>
                </a:solidFill>
                <a:latin typeface="+mj-lt"/>
              </a:rPr>
              <a:t>st</a:t>
            </a:r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Order ODE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8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-184513" y="-1"/>
            <a:ext cx="11157313" cy="787690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654" t="35269" r="23549" b="9462"/>
          <a:stretch/>
        </p:blipFill>
        <p:spPr bwMode="auto">
          <a:xfrm>
            <a:off x="607663" y="1071155"/>
            <a:ext cx="9601504" cy="5669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6468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</a:rPr>
              <a:t>Case Study</a:t>
            </a:r>
            <a:endParaRPr lang="en-US" altLang="en-US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51460" y="1730654"/>
            <a:ext cx="10469880" cy="5510632"/>
          </a:xfrm>
        </p:spPr>
        <p:txBody>
          <a:bodyPr>
            <a:noAutofit/>
          </a:bodyPr>
          <a:lstStyle/>
          <a:p>
            <a:pPr marL="0" indent="12700" algn="just">
              <a:lnSpc>
                <a:spcPct val="150000"/>
              </a:lnSpc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an initially rapid decrease the temperature changes progressively less rapidly and eventually the curve appears to ‘flatten out’. </a:t>
            </a:r>
            <a:r>
              <a:rPr lang="en-US" sz="3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Newton’s law of cooling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states that the rate of cooling of liquid is proportional to the difference between its temperature and the temperature of its environment (the ambient temperature).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r>
              <a:rPr lang="en-US" sz="1400" b="1" dirty="0">
                <a:solidFill>
                  <a:srgbClr val="CC0066"/>
                </a:solidFill>
              </a:rPr>
              <a:t> Faculty of Engineering – Differential Equations – Lecture 2 – Ordinary Differential Equations </a:t>
            </a:r>
            <a:endParaRPr lang="en-US" sz="1400" b="1" dirty="0">
              <a:solidFill>
                <a:srgbClr val="CC0066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744891" y="0"/>
            <a:ext cx="1227908" cy="9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9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913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2929</TotalTime>
  <Words>1908</Words>
  <Application>Microsoft Office PowerPoint</Application>
  <PresentationFormat>Custom</PresentationFormat>
  <Paragraphs>194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Civic</vt:lpstr>
      <vt:lpstr>Lecture 2 Ordinary Differential Equations fall semester </vt:lpstr>
      <vt:lpstr>Ordinary Differential Equations </vt:lpstr>
      <vt:lpstr>Learning Outcomes</vt:lpstr>
      <vt:lpstr>Ordinary Differential Equations </vt:lpstr>
      <vt:lpstr>Ordinary Differential Equations </vt:lpstr>
      <vt:lpstr>Ordinary Differential Equations </vt:lpstr>
      <vt:lpstr>Case Study</vt:lpstr>
      <vt:lpstr>PowerPoint Presentation</vt:lpstr>
      <vt:lpstr>Case Study</vt:lpstr>
      <vt:lpstr>Case Study</vt:lpstr>
      <vt:lpstr>Case Study</vt:lpstr>
      <vt:lpstr>Case Study</vt:lpstr>
      <vt:lpstr>Case Study</vt:lpstr>
      <vt:lpstr>Case Study</vt:lpstr>
      <vt:lpstr>Case Study</vt:lpstr>
      <vt:lpstr>General Solution of a ODE </vt:lpstr>
      <vt:lpstr>General Solution of a ODE </vt:lpstr>
      <vt:lpstr>General Solution of a ODE </vt:lpstr>
      <vt:lpstr>General Solution of a ODE </vt:lpstr>
      <vt:lpstr>General Solution of a ODE </vt:lpstr>
      <vt:lpstr>General Solution of a ODE </vt:lpstr>
      <vt:lpstr>General Solution of a ODE </vt:lpstr>
      <vt:lpstr>General Solution of a ODE </vt:lpstr>
      <vt:lpstr>General Solution of a ODE </vt:lpstr>
      <vt:lpstr>General Solution of a ODE </vt:lpstr>
      <vt:lpstr>General Solution of a ODE </vt:lpstr>
      <vt:lpstr>Home Work</vt:lpstr>
    </vt:vector>
  </TitlesOfParts>
  <Company>University of Notre Dame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Diogo Bolster</dc:creator>
  <cp:lastModifiedBy>DR.Ahmed Saker 2o1O</cp:lastModifiedBy>
  <cp:revision>162</cp:revision>
  <dcterms:created xsi:type="dcterms:W3CDTF">2017-01-16T20:27:33Z</dcterms:created>
  <dcterms:modified xsi:type="dcterms:W3CDTF">2018-10-21T00:30:01Z</dcterms:modified>
</cp:coreProperties>
</file>