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57" r:id="rId1"/>
  </p:sldMasterIdLst>
  <p:notesMasterIdLst>
    <p:notesMasterId r:id="rId18"/>
  </p:notesMasterIdLst>
  <p:sldIdLst>
    <p:sldId id="256" r:id="rId2"/>
    <p:sldId id="260" r:id="rId3"/>
    <p:sldId id="259" r:id="rId4"/>
    <p:sldId id="257" r:id="rId5"/>
    <p:sldId id="261" r:id="rId6"/>
    <p:sldId id="258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09728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80" y="-102"/>
      </p:cViewPr>
      <p:guideLst>
        <p:guide orient="horz" pos="2448"/>
        <p:guide pos="345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F0548-F036-4068-9273-1FA2875DB501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685800"/>
            <a:ext cx="48418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FA95A-5437-4AB8-8044-C36AA02341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560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08063" y="685800"/>
            <a:ext cx="484187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FA95A-5437-4AB8-8044-C36AA023412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2099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0789920" y="3454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284988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45920" y="3195320"/>
            <a:ext cx="7680960" cy="198628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10/13/2018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86539" y="2742794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5120640" y="2397354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5234027" y="2504440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5212080" y="2492712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22960" y="431800"/>
            <a:ext cx="9326880" cy="198628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8412480" y="0"/>
            <a:ext cx="256032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09728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5034381" y="3715207"/>
            <a:ext cx="7078066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207654" y="3315865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8321041" y="3422951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99094" y="3411223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345440"/>
            <a:ext cx="7863840" cy="6597548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69680" y="345443"/>
            <a:ext cx="1737360" cy="6631728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34026" y="1163223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62102" y="1730654"/>
            <a:ext cx="10204704" cy="5181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0789920" y="2159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82881" y="2590800"/>
            <a:ext cx="10599725" cy="3454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86539" y="161332"/>
            <a:ext cx="10599725" cy="2424989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2112" y="3108960"/>
            <a:ext cx="7776209" cy="1896322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10/13/2018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82881" y="2763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5120640" y="2397354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5234027" y="2504440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12080" y="2492712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604520"/>
            <a:ext cx="9326880" cy="17272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59080"/>
            <a:ext cx="10241280" cy="86014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9440" y="7264603"/>
            <a:ext cx="3653942" cy="414528"/>
          </a:xfrm>
        </p:spPr>
        <p:txBody>
          <a:bodyPr/>
          <a:lstStyle/>
          <a:p>
            <a:fld id="{CB5EB318-0218-7040-9152-9F98C24A2F51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5475698" y="1785740"/>
            <a:ext cx="10705" cy="546216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62102" y="1554480"/>
            <a:ext cx="4846320" cy="530595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760720" y="1554480"/>
            <a:ext cx="4846320" cy="530595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5486400" y="2493645"/>
            <a:ext cx="0" cy="4746346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10972800" cy="164084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82881" y="1554480"/>
            <a:ext cx="10599725" cy="10363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75109" y="7243877"/>
            <a:ext cx="10599725" cy="352349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2102" y="1727200"/>
            <a:ext cx="4848226" cy="83070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749597" y="1727200"/>
            <a:ext cx="4850130" cy="829056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5760" y="7264603"/>
            <a:ext cx="4297680" cy="414528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82881" y="1450848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62102" y="2800901"/>
            <a:ext cx="4849978" cy="4327525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5760720" y="2800901"/>
            <a:ext cx="4846320" cy="433181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5120640" y="1083507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5234027" y="1190594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212080" y="1181407"/>
            <a:ext cx="548640" cy="500168"/>
          </a:xfrm>
        </p:spPr>
        <p:txBody>
          <a:bodyPr/>
          <a:lstStyle>
            <a:lvl1pPr algn="ctr">
              <a:defRPr/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12080" y="1174158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10972800" cy="17617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75566" y="7243879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82881" y="179629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120640" y="7167880"/>
            <a:ext cx="731520" cy="500167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82881" y="172720"/>
            <a:ext cx="10599725" cy="34544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10972800" cy="13472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82880" y="690880"/>
            <a:ext cx="329184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6320"/>
            <a:ext cx="2834640" cy="112268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245362"/>
            <a:ext cx="2834640" cy="4697625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82881" y="172720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82881" y="604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749040" y="777240"/>
            <a:ext cx="6766560" cy="61315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554480" y="259080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667865" y="366167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45920" y="354438"/>
            <a:ext cx="548640" cy="500168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EB318-0218-7040-9152-9F98C24A2F51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2102" y="7265628"/>
            <a:ext cx="4059936" cy="414528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82881" y="604520"/>
            <a:ext cx="10599725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82881" y="172720"/>
            <a:ext cx="10599725" cy="34198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82880" y="690880"/>
            <a:ext cx="3291840" cy="664972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554480" y="259080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667865" y="366167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645920" y="354438"/>
            <a:ext cx="548640" cy="500168"/>
          </a:xfrm>
        </p:spPr>
        <p:txBody>
          <a:bodyPr/>
          <a:lstStyle/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450" y="5699760"/>
            <a:ext cx="7040880" cy="138176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00450" y="690880"/>
            <a:ext cx="7040880" cy="483616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22680"/>
            <a:ext cx="2926080" cy="595884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45783" y="7258982"/>
            <a:ext cx="3653942" cy="414528"/>
          </a:xfrm>
        </p:spPr>
        <p:txBody>
          <a:bodyPr/>
          <a:lstStyle/>
          <a:p>
            <a:fld id="{CB5EB318-0218-7040-9152-9F98C24A2F51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2102" y="7265628"/>
            <a:ext cx="4301338" cy="414528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7599680"/>
            <a:ext cx="10972800" cy="17272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2"/>
            <a:ext cx="10972800" cy="1579154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0789920" y="0"/>
            <a:ext cx="182880" cy="777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79223" y="7240171"/>
            <a:ext cx="10599725" cy="35083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949440" y="7258982"/>
            <a:ext cx="3653942" cy="414528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B5EB318-0218-7040-9152-9F98C24A2F51}" type="datetimeFigureOut">
              <a:rPr lang="en-US" smtClean="0"/>
              <a:t>10/13/2018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5760" y="7265628"/>
            <a:ext cx="4297680" cy="414528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82881" y="176175"/>
            <a:ext cx="10599725" cy="7420051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82881" y="1446975"/>
            <a:ext cx="105997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5120640" y="1083507"/>
            <a:ext cx="731520" cy="69088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5234027" y="1190594"/>
            <a:ext cx="504749" cy="476707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5212080" y="1178866"/>
            <a:ext cx="548640" cy="50016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23FAACE-D593-5144-9943-F98F8F889E9B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62102" y="259080"/>
            <a:ext cx="10241280" cy="860146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62102" y="1727200"/>
            <a:ext cx="10241280" cy="52126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wmf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3.png"/><Relationship Id="rId7" Type="http://schemas.openxmlformats.org/officeDocument/2006/relationships/image" Target="../media/image15.wmf"/><Relationship Id="rId12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7.wmf"/><Relationship Id="rId5" Type="http://schemas.openxmlformats.org/officeDocument/2006/relationships/image" Target="../media/image14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310" y="3083858"/>
            <a:ext cx="10595610" cy="1929341"/>
          </a:xfrm>
        </p:spPr>
        <p:txBody>
          <a:bodyPr anchor="t">
            <a:normAutofit/>
          </a:bodyPr>
          <a:lstStyle/>
          <a:p>
            <a:r>
              <a:rPr lang="en-US" sz="4400" b="1" dirty="0" smtClean="0">
                <a:latin typeface="Agency FB" panose="020B0503020202020204" pitchFamily="34" charset="0"/>
              </a:rPr>
              <a:t>Lecture 1</a:t>
            </a:r>
            <a:br>
              <a:rPr lang="en-US" sz="4400" b="1" dirty="0" smtClean="0">
                <a:latin typeface="Agency FB" panose="020B0503020202020204" pitchFamily="34" charset="0"/>
              </a:rPr>
            </a:br>
            <a:r>
              <a:rPr lang="en-US" sz="4400" b="1" dirty="0" smtClean="0">
                <a:latin typeface="Agency FB" panose="020B0503020202020204" pitchFamily="34" charset="0"/>
              </a:rPr>
              <a:t>Introduction to Differential Equations</a:t>
            </a:r>
            <a:endParaRPr lang="en-US" sz="4400" b="1" dirty="0">
              <a:latin typeface="Agency FB" panose="020B0503020202020204" pitchFamily="34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194310" y="354882"/>
            <a:ext cx="10595610" cy="1937977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b="1" dirty="0" smtClean="0">
                <a:solidFill>
                  <a:schemeClr val="accent4">
                    <a:lumMod val="50000"/>
                  </a:schemeClr>
                </a:solidFill>
                <a:latin typeface="Algerian" panose="04020705040A02060702" pitchFamily="82" charset="0"/>
              </a:rPr>
              <a:t>Differential Equations</a:t>
            </a:r>
            <a:endParaRPr lang="en-US" b="1" dirty="0">
              <a:solidFill>
                <a:schemeClr val="accent4">
                  <a:lumMod val="50000"/>
                </a:schemeClr>
              </a:solidFill>
              <a:latin typeface="Algerian" panose="04020705040A02060702" pitchFamily="8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9550" y="5436364"/>
            <a:ext cx="10595610" cy="1791968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2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914400">
              <a:lnSpc>
                <a:spcPct val="150000"/>
              </a:lnSpc>
            </a:pPr>
            <a:r>
              <a:rPr lang="en-US" sz="3200" b="1" dirty="0" smtClean="0">
                <a:latin typeface="Agency FB" panose="020B0503020202020204" pitchFamily="34" charset="0"/>
              </a:rPr>
              <a:t>Instructor: A. S. </a:t>
            </a:r>
            <a:r>
              <a:rPr lang="en-US" sz="3200" b="1" dirty="0" err="1" smtClean="0">
                <a:latin typeface="Agency FB" panose="020B0503020202020204" pitchFamily="34" charset="0"/>
              </a:rPr>
              <a:t>Brwa</a:t>
            </a:r>
            <a:r>
              <a:rPr lang="en-US" sz="3200" b="1" dirty="0" smtClean="0">
                <a:latin typeface="Agency FB" panose="020B0503020202020204" pitchFamily="34" charset="0"/>
              </a:rPr>
              <a:t> / MSc. In Structural Engineering</a:t>
            </a:r>
          </a:p>
          <a:p>
            <a:pPr algn="l" defTabSz="914400">
              <a:lnSpc>
                <a:spcPct val="150000"/>
              </a:lnSpc>
            </a:pPr>
            <a:r>
              <a:rPr lang="en-US" sz="3200" b="1" dirty="0" smtClean="0">
                <a:latin typeface="Agency FB" panose="020B0503020202020204" pitchFamily="34" charset="0"/>
              </a:rPr>
              <a:t>College of Engineering / </a:t>
            </a:r>
            <a:r>
              <a:rPr lang="en-US" sz="3200" b="1" dirty="0" err="1" smtClean="0">
                <a:latin typeface="Agency FB" panose="020B0503020202020204" pitchFamily="34" charset="0"/>
              </a:rPr>
              <a:t>Ishik</a:t>
            </a:r>
            <a:r>
              <a:rPr lang="en-US" sz="3200" b="1" dirty="0" smtClean="0">
                <a:latin typeface="Agency FB" panose="020B0503020202020204" pitchFamily="34" charset="0"/>
              </a:rPr>
              <a:t> University </a:t>
            </a:r>
            <a:endParaRPr lang="en-US" sz="3200" b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355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Differential Equations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2700">
                  <a:buNone/>
                </a:pPr>
                <a:r>
                  <a:rPr lang="en-US" altLang="zh-TW" sz="32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Partial Differential Equation </a:t>
                </a:r>
                <a:r>
                  <a:rPr lang="en-US" altLang="zh-TW" sz="3200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(</a:t>
                </a:r>
                <a:r>
                  <a:rPr lang="en-US" altLang="zh-TW" sz="32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PDE</a:t>
                </a:r>
                <a:r>
                  <a:rPr lang="en-US" altLang="zh-TW" sz="3200" dirty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)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This type of differential equations depends on </a:t>
                </a:r>
                <a:r>
                  <a:rPr lang="en-US" altLang="zh-TW" sz="32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TWO or more 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independent variable </a:t>
                </a:r>
                <a:r>
                  <a:rPr lang="en-US" altLang="zh-TW" sz="32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x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, </a:t>
                </a:r>
                <a:r>
                  <a:rPr lang="en-US" altLang="zh-TW" sz="32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y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, etc., so the dependent variable </a:t>
                </a:r>
                <a:r>
                  <a:rPr lang="en-US" altLang="zh-TW" sz="3200" b="1" dirty="0" smtClean="0">
                    <a:solidFill>
                      <a:srgbClr val="CC3300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u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 is </a:t>
                </a:r>
                <a:r>
                  <a:rPr lang="en-US" altLang="zh-TW" sz="32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partially 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depend on </a:t>
                </a:r>
                <a:r>
                  <a:rPr lang="en-US" altLang="zh-TW" sz="32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x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 and </a:t>
                </a:r>
                <a:r>
                  <a:rPr lang="en-US" altLang="zh-TW" sz="32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partially 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depend on </a:t>
                </a:r>
                <a:r>
                  <a:rPr lang="en-US" altLang="zh-TW" sz="32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y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, etc.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𝒅𝒖</m:t>
                        </m:r>
                      </m:num>
                      <m:den>
                        <m: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𝒅𝒙</m:t>
                        </m:r>
                      </m:den>
                    </m:f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𝒅𝒖</m:t>
                        </m:r>
                      </m:num>
                      <m:den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</m:t>
                        </m:r>
                        <m: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𝟎</m:t>
                    </m:r>
                  </m:oMath>
                </a14:m>
                <a:endParaRPr lang="en-US" altLang="zh-TW" sz="3200" b="1" dirty="0" smtClean="0">
                  <a:latin typeface="Times New Roman" panose="02020603050405020304" pitchFamily="18" charset="0"/>
                  <a:ea typeface="新細明體" pitchFamily="18" charset="-120"/>
                  <a:cs typeface="Times New Roman" panose="02020603050405020304" pitchFamily="18" charset="0"/>
                </a:endParaRPr>
              </a:p>
              <a:p>
                <a:pPr algn="just"/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</m:t>
                        </m:r>
                        <m: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𝒖</m:t>
                        </m:r>
                      </m:num>
                      <m:den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𝒅𝒙</m:t>
                        </m:r>
                      </m:den>
                    </m:f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𝒅𝒖</m:t>
                        </m:r>
                      </m:num>
                      <m:den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</m:t>
                        </m:r>
                        <m: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𝒚</m:t>
                        </m:r>
                      </m:den>
                    </m:f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𝒖</m:t>
                    </m:r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altLang="zh-TW" sz="3200" b="1" dirty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altLang="zh-TW" sz="3200" dirty="0" smtClean="0">
                  <a:latin typeface="Times New Roman" panose="02020603050405020304" pitchFamily="18" charset="0"/>
                  <a:ea typeface="新細明體" pitchFamily="18" charset="-12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t="-1549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10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AutoShape 2" descr="Three ordinary differential equations.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Several differential equations with at least one partial derivative"/>
          <p:cNvSpPr>
            <a:spLocks noChangeAspect="1" noChangeArrowheads="1"/>
          </p:cNvSpPr>
          <p:nvPr/>
        </p:nvSpPr>
        <p:spPr bwMode="auto">
          <a:xfrm>
            <a:off x="307975" y="1587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41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Differential Equations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50000"/>
                  </a:lnSpc>
                  <a:buNone/>
                </a:pPr>
                <a:r>
                  <a:rPr lang="en-US" altLang="zh-TW" sz="32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Differential Equations are Classified by;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zh-TW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Type, </a:t>
                </a:r>
              </a:p>
              <a:p>
                <a:pPr marL="514350" indent="-51435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US" altLang="zh-TW" sz="3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Order</a:t>
                </a:r>
                <a:r>
                  <a:rPr lang="en-US" altLang="zh-TW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:pPr marL="0" indent="14288" algn="just">
                  <a:buNone/>
                </a:pPr>
                <a:r>
                  <a:rPr lang="en-US" altLang="zh-TW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altLang="zh-TW" sz="3200" b="1" i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order</a:t>
                </a:r>
                <a:r>
                  <a:rPr lang="en-US" altLang="zh-TW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of a differential equation is the order of the highest derivative found in the DE.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TW" sz="3200" b="1" i="1" smtClean="0">
                                <a:latin typeface="Cambria Math"/>
                                <a:ea typeface="新細明體" pitchFamily="18" charset="-12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3200" b="1" i="1" smtClean="0">
                                <a:latin typeface="Cambria Math"/>
                                <a:ea typeface="新細明體" pitchFamily="18" charset="-120"/>
                                <a:cs typeface="Times New Roman" panose="02020603050405020304" pitchFamily="18" charset="0"/>
                              </a:rPr>
                              <m:t>𝒅</m:t>
                            </m:r>
                          </m:e>
                          <m:sup>
                            <m:r>
                              <a:rPr lang="en-US" altLang="zh-TW" sz="3200" b="1" i="1" smtClean="0">
                                <a:latin typeface="Cambria Math"/>
                                <a:ea typeface="新細明體" pitchFamily="18" charset="-12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𝒚</m:t>
                        </m:r>
                      </m:num>
                      <m:den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</m:t>
                        </m:r>
                        <m:sSup>
                          <m:sSupPr>
                            <m:ctrlPr>
                              <a:rPr lang="en-US" altLang="zh-TW" sz="3200" b="1" i="1" smtClean="0">
                                <a:latin typeface="Cambria Math"/>
                                <a:ea typeface="新細明體" pitchFamily="18" charset="-12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3200" b="1" i="1" smtClean="0">
                                <a:latin typeface="Cambria Math"/>
                                <a:ea typeface="新細明體" pitchFamily="18" charset="-120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TW" sz="3200" b="1" i="1" smtClean="0">
                                <a:latin typeface="Cambria Math"/>
                                <a:ea typeface="新細明體" pitchFamily="18" charset="-12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𝟑</m:t>
                    </m:r>
                    <m:f>
                      <m:fPr>
                        <m:ctrlP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𝒅𝒚</m:t>
                        </m:r>
                      </m:num>
                      <m:den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𝒅𝒙</m:t>
                        </m:r>
                      </m:den>
                    </m:f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−</m:t>
                    </m:r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𝟔</m:t>
                    </m:r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altLang="zh-TW" sz="3200" b="1" i="1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𝒔𝒊𝒏</m:t>
                    </m:r>
                    <m:r>
                      <a:rPr lang="en-US" altLang="zh-TW" sz="3200" b="1" i="1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US" altLang="zh-TW" sz="3200" b="1" i="1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𝒙</m:t>
                        </m:r>
                      </m:sup>
                    </m:sSup>
                  </m:oMath>
                </a14:m>
                <a:r>
                  <a:rPr lang="en-US" altLang="zh-TW" sz="3200" dirty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11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AutoShape 2" descr="Three ordinary differential equations.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Several differential equations with at least one partial derivative"/>
          <p:cNvSpPr>
            <a:spLocks noChangeAspect="1" noChangeArrowheads="1"/>
          </p:cNvSpPr>
          <p:nvPr/>
        </p:nvSpPr>
        <p:spPr bwMode="auto">
          <a:xfrm>
            <a:off x="307975" y="1587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1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Differential Equations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4288" algn="just">
                  <a:buNone/>
                </a:pPr>
                <a:r>
                  <a:rPr lang="en-US" altLang="zh-TW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altLang="zh-TW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order of a differential equation is the order of the highest derivative found in the DE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TW" sz="3200" b="1" i="1" smtClean="0">
                                  <a:latin typeface="Cambria Math"/>
                                  <a:ea typeface="新細明體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200" b="1" i="1" smtClean="0">
                                  <a:latin typeface="Cambria Math"/>
                                  <a:ea typeface="新細明體" pitchFamily="18" charset="-120"/>
                                  <a:cs typeface="Times New Roman" panose="02020603050405020304" pitchFamily="18" charset="0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en-US" altLang="zh-TW" sz="3200" b="1" i="1" smtClean="0">
                                  <a:latin typeface="Cambria Math"/>
                                  <a:ea typeface="新細明體" pitchFamily="18" charset="-120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en-US" altLang="zh-TW" sz="3200" b="1" i="1" smtClean="0">
                                  <a:latin typeface="Cambria Math"/>
                                  <a:ea typeface="新細明體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200" b="1" i="1" smtClean="0">
                                  <a:latin typeface="Cambria Math"/>
                                  <a:ea typeface="新細明體" pitchFamily="18" charset="-120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altLang="zh-TW" sz="3200" b="1" i="1" smtClean="0">
                                  <a:latin typeface="Cambria Math"/>
                                  <a:ea typeface="新細明體" pitchFamily="18" charset="-120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altLang="zh-TW" sz="3200" b="1" i="1" smtClean="0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smtClean="0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𝟑</m:t>
                      </m:r>
                      <m:f>
                        <m:fPr>
                          <m:ctrlP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altLang="zh-TW" sz="3200" b="1" i="1" smtClean="0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TW" sz="3200" b="1" i="1" smtClean="0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𝟔</m:t>
                      </m:r>
                      <m:r>
                        <a:rPr lang="en-US" altLang="zh-TW" sz="3200" b="1" i="1" smtClean="0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3200" b="1" i="1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 smtClean="0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𝒔𝒊𝒏</m:t>
                      </m:r>
                      <m:r>
                        <a:rPr lang="en-US" altLang="zh-TW" sz="3200" b="1" i="1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𝒙</m:t>
                      </m:r>
                      <m:r>
                        <a:rPr lang="en-US" altLang="zh-TW" sz="3200" b="1" i="1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altLang="zh-TW" sz="3200" b="1" i="1" smtClean="0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n-US" altLang="zh-TW" sz="3200" dirty="0" smtClean="0">
                  <a:latin typeface="Times New Roman" panose="02020603050405020304" pitchFamily="18" charset="0"/>
                  <a:ea typeface="新細明體" pitchFamily="18" charset="-12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endParaRPr lang="en-US" altLang="zh-TW" sz="3200" dirty="0">
                  <a:latin typeface="Times New Roman" panose="02020603050405020304" pitchFamily="18" charset="0"/>
                  <a:ea typeface="新細明體" pitchFamily="18" charset="-12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endParaRPr lang="en-US" altLang="zh-TW" sz="3200" dirty="0" smtClean="0">
                  <a:latin typeface="Times New Roman" panose="02020603050405020304" pitchFamily="18" charset="0"/>
                  <a:ea typeface="新細明體" pitchFamily="18" charset="-12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altLang="zh-TW" sz="32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This equation is a second order ordinary differential equation </a:t>
                </a:r>
                <a:endParaRPr lang="en-US" altLang="zh-TW" sz="3200" dirty="0">
                  <a:solidFill>
                    <a:srgbClr val="0000FF"/>
                  </a:solidFill>
                  <a:latin typeface="Times New Roman" panose="02020603050405020304" pitchFamily="18" charset="0"/>
                  <a:ea typeface="新細明體" pitchFamily="18" charset="-12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t="-1549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12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AutoShape 2" descr="Three ordinary differential equations.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Several differential equations with at least one partial derivative"/>
          <p:cNvSpPr>
            <a:spLocks noChangeAspect="1" noChangeArrowheads="1"/>
          </p:cNvSpPr>
          <p:nvPr/>
        </p:nvSpPr>
        <p:spPr bwMode="auto">
          <a:xfrm>
            <a:off x="307975" y="1587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586446" y="4336869"/>
            <a:ext cx="182880" cy="10189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397829" y="4336869"/>
            <a:ext cx="0" cy="857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19348" y="5417514"/>
            <a:ext cx="1985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Second degree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44685" y="5254620"/>
            <a:ext cx="1985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First degree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45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Differential Equations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>
                <a:normAutofit/>
              </a:bodyPr>
              <a:lstStyle/>
              <a:p>
                <a:pPr marL="0" indent="14288" algn="just">
                  <a:buNone/>
                </a:pPr>
                <a:r>
                  <a:rPr lang="en-US" altLang="zh-TW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</a:t>
                </a:r>
                <a:r>
                  <a:rPr lang="en-US" altLang="zh-TW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order of a differential equation is the 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degree of </a:t>
                </a:r>
                <a:r>
                  <a:rPr lang="en-US" altLang="zh-TW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highest derivative found in the DE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altLang="zh-TW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altLang="zh-TW" sz="3200" b="1" i="1" smtClean="0">
                                  <a:latin typeface="Cambria Math"/>
                                  <a:ea typeface="新細明體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200" b="1" i="1" smtClean="0">
                                  <a:latin typeface="Cambria Math"/>
                                  <a:ea typeface="新細明體" pitchFamily="18" charset="-120"/>
                                  <a:cs typeface="Times New Roman" panose="02020603050405020304" pitchFamily="18" charset="0"/>
                                </a:rPr>
                                <m:t>𝒅</m:t>
                              </m:r>
                            </m:e>
                            <m:sup>
                              <m:r>
                                <a:rPr lang="en-US" altLang="zh-TW" sz="3200" b="1" i="1" smtClean="0">
                                  <a:latin typeface="Cambria Math"/>
                                  <a:ea typeface="新細明體" pitchFamily="18" charset="-120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𝒚</m:t>
                          </m:r>
                        </m:num>
                        <m:den>
                          <m: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𝒅</m:t>
                          </m:r>
                          <m:sSup>
                            <m:sSupPr>
                              <m:ctrlPr>
                                <a:rPr lang="en-US" altLang="zh-TW" sz="3200" b="1" i="1" smtClean="0">
                                  <a:latin typeface="Cambria Math"/>
                                  <a:ea typeface="新細明體" pitchFamily="18" charset="-12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TW" sz="3200" b="1" i="1" smtClean="0">
                                  <a:latin typeface="Cambria Math"/>
                                  <a:ea typeface="新細明體" pitchFamily="18" charset="-120"/>
                                  <a:cs typeface="Times New Roman" panose="020206030504050203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altLang="zh-TW" sz="3200" b="1" i="1" smtClean="0">
                                  <a:latin typeface="Cambria Math"/>
                                  <a:ea typeface="新細明體" pitchFamily="18" charset="-120"/>
                                  <a:cs typeface="Times New Roman" panose="020206030504050203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altLang="zh-TW" sz="3200" b="1" i="1" smtClean="0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+</m:t>
                      </m:r>
                      <m:r>
                        <a:rPr lang="en-US" altLang="zh-TW" sz="3200" b="1" i="1" smtClean="0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𝟑</m:t>
                      </m:r>
                      <m:f>
                        <m:fPr>
                          <m:ctrlP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𝒅𝒚</m:t>
                          </m:r>
                        </m:num>
                        <m:den>
                          <m: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𝒅𝒙</m:t>
                          </m:r>
                        </m:den>
                      </m:f>
                      <m:r>
                        <a:rPr lang="en-US" altLang="zh-TW" sz="3200" b="1" i="1" smtClean="0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−</m:t>
                      </m:r>
                      <m:r>
                        <a:rPr lang="en-US" altLang="zh-TW" sz="3200" b="1" i="1" smtClean="0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𝟔</m:t>
                      </m:r>
                      <m:r>
                        <a:rPr lang="en-US" altLang="zh-TW" sz="3200" b="1" i="1" smtClean="0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𝒚</m:t>
                      </m:r>
                      <m:r>
                        <a:rPr lang="en-US" altLang="zh-TW" sz="3200" b="1" i="1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en-US" altLang="zh-TW" sz="3200" b="1" i="1" smtClean="0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𝒔𝒊𝒏</m:t>
                      </m:r>
                      <m:r>
                        <a:rPr lang="en-US" altLang="zh-TW" sz="3200" b="1" i="1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𝒙</m:t>
                      </m:r>
                      <m:r>
                        <a:rPr lang="en-US" altLang="zh-TW" sz="3200" b="1" i="1">
                          <a:latin typeface="Cambria Math"/>
                          <a:ea typeface="新細明體" pitchFamily="18" charset="-120"/>
                          <a:cs typeface="Times New Roman" panose="020206030504050203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altLang="zh-TW" sz="3200" b="1" i="1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𝟐</m:t>
                          </m:r>
                          <m:r>
                            <a:rPr lang="en-US" altLang="zh-TW" sz="3200" b="1" i="1" smtClean="0">
                              <a:latin typeface="Cambria Math"/>
                              <a:ea typeface="新細明體" pitchFamily="18" charset="-120"/>
                              <a:cs typeface="Times New Roman" panose="02020603050405020304" pitchFamily="18" charset="0"/>
                            </a:rPr>
                            <m:t>𝒙</m:t>
                          </m:r>
                        </m:sup>
                      </m:sSup>
                    </m:oMath>
                  </m:oMathPara>
                </a14:m>
                <a:endParaRPr lang="en-US" altLang="zh-TW" sz="3200" dirty="0" smtClean="0">
                  <a:latin typeface="Times New Roman" panose="02020603050405020304" pitchFamily="18" charset="0"/>
                  <a:ea typeface="新細明體" pitchFamily="18" charset="-12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endParaRPr lang="en-US" altLang="zh-TW" sz="3200" dirty="0">
                  <a:latin typeface="Times New Roman" panose="02020603050405020304" pitchFamily="18" charset="0"/>
                  <a:ea typeface="新細明體" pitchFamily="18" charset="-12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endParaRPr lang="en-US" altLang="zh-TW" sz="3200" dirty="0" smtClean="0">
                  <a:latin typeface="Times New Roman" panose="02020603050405020304" pitchFamily="18" charset="0"/>
                  <a:ea typeface="新細明體" pitchFamily="18" charset="-120"/>
                  <a:cs typeface="Times New Roman" panose="02020603050405020304" pitchFamily="18" charset="0"/>
                </a:endParaRPr>
              </a:p>
              <a:p>
                <a:pPr marL="0" indent="0" algn="just">
                  <a:lnSpc>
                    <a:spcPct val="150000"/>
                  </a:lnSpc>
                  <a:buNone/>
                </a:pPr>
                <a:r>
                  <a:rPr lang="en-US" altLang="zh-TW" sz="3200" dirty="0" smtClean="0">
                    <a:solidFill>
                      <a:srgbClr val="0000FF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This equation is a second order ordinary differential equation </a:t>
                </a:r>
                <a:endParaRPr lang="en-US" altLang="zh-TW" sz="3200" dirty="0">
                  <a:solidFill>
                    <a:srgbClr val="0000FF"/>
                  </a:solidFill>
                  <a:latin typeface="Times New Roman" panose="02020603050405020304" pitchFamily="18" charset="0"/>
                  <a:ea typeface="新細明體" pitchFamily="18" charset="-12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t="-1549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13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AutoShape 2" descr="Three ordinary differential equations.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2" descr="Several differential equations with at least one partial derivative"/>
          <p:cNvSpPr>
            <a:spLocks noChangeAspect="1" noChangeArrowheads="1"/>
          </p:cNvSpPr>
          <p:nvPr/>
        </p:nvSpPr>
        <p:spPr bwMode="auto">
          <a:xfrm>
            <a:off x="307975" y="1587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586446" y="4336869"/>
            <a:ext cx="182880" cy="101890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397829" y="4336869"/>
            <a:ext cx="0" cy="857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19348" y="5417514"/>
            <a:ext cx="1985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Second degree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44685" y="5254620"/>
            <a:ext cx="1985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First degree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111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Differential Equations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TW" sz="32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Equations are </a:t>
            </a:r>
            <a:r>
              <a:rPr lang="en-US" altLang="zh-TW" sz="32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Classified by;</a:t>
            </a:r>
            <a:endParaRPr lang="en-US" altLang="zh-TW" sz="32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Type,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Order,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Linearity.</a:t>
            </a:r>
          </a:p>
          <a:p>
            <a:pPr marL="0" indent="12700">
              <a:lnSpc>
                <a:spcPct val="150000"/>
              </a:lnSpc>
              <a:buNone/>
            </a:pPr>
            <a:r>
              <a:rPr lang="en-US" altLang="zh-TW" sz="3200" dirty="0">
                <a:ea typeface="新細明體" pitchFamily="18" charset="-120"/>
              </a:rPr>
              <a:t>An </a:t>
            </a:r>
            <a:r>
              <a:rPr lang="en-US" altLang="zh-TW" sz="3200" i="1" dirty="0">
                <a:ea typeface="新細明體" pitchFamily="18" charset="-120"/>
              </a:rPr>
              <a:t>n</a:t>
            </a:r>
            <a:r>
              <a:rPr lang="en-US" altLang="zh-TW" sz="3200" dirty="0">
                <a:ea typeface="新細明體" pitchFamily="18" charset="-120"/>
              </a:rPr>
              <a:t>-</a:t>
            </a:r>
            <a:r>
              <a:rPr lang="en-US" altLang="zh-TW" sz="3200" dirty="0" err="1">
                <a:ea typeface="新細明體" pitchFamily="18" charset="-120"/>
              </a:rPr>
              <a:t>th</a:t>
            </a:r>
            <a:r>
              <a:rPr lang="en-US" altLang="zh-TW" sz="3200" dirty="0">
                <a:ea typeface="新細明體" pitchFamily="18" charset="-120"/>
              </a:rPr>
              <a:t> order differential equation is said to be </a:t>
            </a:r>
            <a:r>
              <a:rPr lang="en-US" altLang="zh-TW" sz="3200" b="1" dirty="0">
                <a:solidFill>
                  <a:srgbClr val="FF0000"/>
                </a:solidFill>
                <a:ea typeface="新細明體" pitchFamily="18" charset="-120"/>
              </a:rPr>
              <a:t>linear</a:t>
            </a:r>
            <a:r>
              <a:rPr lang="en-US" altLang="zh-TW" sz="3200" b="1" dirty="0">
                <a:ea typeface="新細明體" pitchFamily="18" charset="-120"/>
              </a:rPr>
              <a:t> </a:t>
            </a:r>
            <a:r>
              <a:rPr lang="en-US" altLang="zh-TW" sz="3200" dirty="0">
                <a:ea typeface="新細明體" pitchFamily="18" charset="-120"/>
              </a:rPr>
              <a:t>if the function</a:t>
            </a: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14</a:t>
            </a:fld>
            <a:endParaRPr lang="en-US" dirty="0">
              <a:solidFill>
                <a:srgbClr val="002060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7448808"/>
              </p:ext>
            </p:extLst>
          </p:nvPr>
        </p:nvGraphicFramePr>
        <p:xfrm>
          <a:off x="3170634" y="6207964"/>
          <a:ext cx="4247266" cy="767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方程式" r:id="rId4" imgW="1193800" imgH="215900" progId="Equation.3">
                  <p:embed/>
                </p:oleObj>
              </mc:Choice>
              <mc:Fallback>
                <p:oleObj name="方程式" r:id="rId4" imgW="1193800" imgH="2159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0634" y="6207964"/>
                        <a:ext cx="4247266" cy="7676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896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Differential Equations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NZ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important issue is how the unknown </a:t>
            </a:r>
            <a:r>
              <a:rPr lang="en-NZ" alt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NZ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appears in the equation. A linear equation involves the dependent variable (</a:t>
            </a:r>
            <a:r>
              <a:rPr lang="en-NZ" alt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NZ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its derivatives by themselves. There must be no "unusual" nonlinear functions of </a:t>
            </a:r>
            <a:r>
              <a:rPr lang="en-NZ" alt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NZ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its derivatives.</a:t>
            </a:r>
          </a:p>
          <a:p>
            <a:pPr algn="just">
              <a:lnSpc>
                <a:spcPct val="150000"/>
              </a:lnSpc>
            </a:pPr>
            <a:r>
              <a:rPr lang="en-NZ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linear equation must have constant coefficients, or coefficients which depend on the independent variable (</a:t>
            </a:r>
            <a:r>
              <a:rPr lang="en-NZ" alt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NZ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If </a:t>
            </a:r>
            <a:r>
              <a:rPr lang="en-NZ" alt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NZ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its derivatives appear in the coefficient the equation is non-linear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15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47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Differential Equations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16</a:t>
            </a:fld>
            <a:endParaRPr lang="en-US" dirty="0">
              <a:solidFill>
                <a:srgbClr val="002060"/>
              </a:solidFill>
            </a:endParaRPr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7155914"/>
              </p:ext>
            </p:extLst>
          </p:nvPr>
        </p:nvGraphicFramePr>
        <p:xfrm>
          <a:off x="752990" y="1654033"/>
          <a:ext cx="2452022" cy="1091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Equation" r:id="rId4" imgW="685800" imgH="393700" progId="Equation.3">
                  <p:embed/>
                </p:oleObj>
              </mc:Choice>
              <mc:Fallback>
                <p:oleObj name="Equation" r:id="rId4" imgW="685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2990" y="1654033"/>
                        <a:ext cx="2452022" cy="1091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4280263" y="1960243"/>
            <a:ext cx="34921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NZ" altLang="en-US" sz="2800" dirty="0"/>
              <a:t>is linear</a:t>
            </a:r>
          </a:p>
        </p:txBody>
      </p:sp>
      <p:graphicFrame>
        <p:nvGraphicFramePr>
          <p:cNvPr id="1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0581944"/>
              </p:ext>
            </p:extLst>
          </p:nvPr>
        </p:nvGraphicFramePr>
        <p:xfrm>
          <a:off x="681445" y="2877698"/>
          <a:ext cx="2751172" cy="1210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6" name="Equation" r:id="rId6" imgW="761669" imgH="393529" progId="Equation.3">
                  <p:embed/>
                </p:oleObj>
              </mc:Choice>
              <mc:Fallback>
                <p:oleObj name="Equation" r:id="rId6" imgW="761669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445" y="2877698"/>
                        <a:ext cx="2751172" cy="1210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4249783" y="3177972"/>
            <a:ext cx="34921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NZ" altLang="en-US" sz="2800" dirty="0"/>
              <a:t>is non-linear</a:t>
            </a:r>
          </a:p>
        </p:txBody>
      </p:sp>
      <p:graphicFrame>
        <p:nvGraphicFramePr>
          <p:cNvPr id="17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687337"/>
              </p:ext>
            </p:extLst>
          </p:nvPr>
        </p:nvGraphicFramePr>
        <p:xfrm>
          <a:off x="681445" y="4274308"/>
          <a:ext cx="2523567" cy="11520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name="Equation" r:id="rId8" imgW="698197" imgH="393529" progId="Equation.3">
                  <p:embed/>
                </p:oleObj>
              </mc:Choice>
              <mc:Fallback>
                <p:oleObj name="Equation" r:id="rId8" imgW="698197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445" y="4274308"/>
                        <a:ext cx="2523567" cy="11520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4280263" y="4504524"/>
            <a:ext cx="34921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NZ" altLang="en-US" sz="2800" dirty="0"/>
              <a:t>is linear</a:t>
            </a:r>
          </a:p>
        </p:txBody>
      </p:sp>
      <p:graphicFrame>
        <p:nvGraphicFramePr>
          <p:cNvPr id="19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9199208"/>
              </p:ext>
            </p:extLst>
          </p:nvPr>
        </p:nvGraphicFramePr>
        <p:xfrm>
          <a:off x="643178" y="5687970"/>
          <a:ext cx="3029987" cy="12300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Equation" r:id="rId10" imgW="837836" imgH="393529" progId="Equation.3">
                  <p:embed/>
                </p:oleObj>
              </mc:Choice>
              <mc:Fallback>
                <p:oleObj name="Equation" r:id="rId10" imgW="837836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3178" y="5687970"/>
                        <a:ext cx="3029987" cy="12300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15"/>
          <p:cNvSpPr txBox="1">
            <a:spLocks noChangeArrowheads="1"/>
          </p:cNvSpPr>
          <p:nvPr/>
        </p:nvSpPr>
        <p:spPr bwMode="auto">
          <a:xfrm>
            <a:off x="4249783" y="6000773"/>
            <a:ext cx="34921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NZ" altLang="en-US" sz="2800" dirty="0"/>
              <a:t>is non-linear</a:t>
            </a:r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033" y="3321808"/>
            <a:ext cx="2247900" cy="95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743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  <p:bldP spid="11" grpId="0"/>
      <p:bldP spid="16" grpId="0"/>
      <p:bldP spid="18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102" y="272034"/>
            <a:ext cx="10057964" cy="860146"/>
          </a:xfrm>
        </p:spPr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/>
              <a:t>Introduction to Differential Equations</a:t>
            </a:r>
            <a:endParaRPr lang="en-US" alt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>
            <a:normAutofit/>
          </a:bodyPr>
          <a:lstStyle/>
          <a:p>
            <a:pPr marL="0" indent="12700" algn="just">
              <a:lnSpc>
                <a:spcPct val="150000"/>
              </a:lnSpc>
              <a:buNone/>
            </a:pPr>
            <a:r>
              <a:rPr lang="en-US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DEFINITION: </a:t>
            </a:r>
          </a:p>
          <a:p>
            <a:pPr marL="0" indent="12700" algn="just">
              <a:lnSpc>
                <a:spcPct val="150000"/>
              </a:lnSpc>
              <a:buNone/>
            </a:pP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Equation: An 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equation containing the derivative of one or more dependent variables, with respect to one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or more independent variables is said to be a differential equation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2700" algn="just">
              <a:lnSpc>
                <a:spcPct val="150000"/>
              </a:lnSpc>
              <a:buNone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Solving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differential equation means finding the value of the dependent variable in terms of the independent variable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2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334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 to Differential Equations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/>
              <a:lstStyle/>
              <a:p>
                <a:pPr marL="0" indent="12700">
                  <a:lnSpc>
                    <a:spcPct val="150000"/>
                  </a:lnSpc>
                  <a:buNone/>
                </a:pPr>
                <a:r>
                  <a:rPr lang="en-US" altLang="en-US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derivative of a function </a:t>
                </a:r>
                <a14:m>
                  <m:oMath xmlns:m="http://schemas.openxmlformats.org/officeDocument/2006/math">
                    <m:r>
                      <a:rPr lang="en-US" altLang="en-US" sz="3200" b="1" i="1" dirty="0" smtClean="0">
                        <a:latin typeface="Cambria Math"/>
                        <a:cs typeface="Times New Roman" panose="02020603050405020304" pitchFamily="18" charset="0"/>
                      </a:rPr>
                      <m:t>𝒇</m:t>
                    </m:r>
                    <m:r>
                      <a:rPr lang="en-US" altLang="en-US" sz="3200" b="1" i="1" dirty="0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altLang="en-US" sz="3200" b="1" i="1" dirty="0" smtClean="0">
                        <a:latin typeface="Cambria Math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US" altLang="en-US" sz="3200" b="1" i="1" dirty="0" smtClean="0">
                        <a:latin typeface="Cambria Math"/>
                        <a:cs typeface="Times New Roman" panose="02020603050405020304" pitchFamily="18" charset="0"/>
                      </a:rPr>
                      <m:t>) </m:t>
                    </m:r>
                  </m:oMath>
                </a14:m>
                <a:r>
                  <a:rPr lang="en-US" altLang="en-US" sz="32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with respect to x is;</a:t>
                </a:r>
              </a:p>
              <a:p>
                <a:pPr marL="0" indent="12700">
                  <a:lnSpc>
                    <a:spcPct val="150000"/>
                  </a:lnSpc>
                  <a:buNone/>
                </a:pPr>
                <a:endParaRPr lang="en-US" altLang="en-US" sz="3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12700">
                  <a:lnSpc>
                    <a:spcPct val="150000"/>
                  </a:lnSpc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en-US" sz="3200" b="1" i="1" smtClean="0"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en-US" sz="32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𝒇</m:t>
                        </m:r>
                        <m:r>
                          <a:rPr lang="en-US" altLang="en-US" sz="32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(</m:t>
                        </m:r>
                        <m:r>
                          <a:rPr lang="en-US" altLang="en-US" sz="32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𝒙</m:t>
                        </m:r>
                        <m:r>
                          <a:rPr lang="en-US" altLang="en-US" sz="32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en-US" sz="3200" b="1" i="1" smtClean="0">
                            <a:latin typeface="Cambria Math"/>
                            <a:cs typeface="Times New Roman" panose="020206030504050203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</a:p>
              <a:p>
                <a:pPr marL="0" indent="12700">
                  <a:lnSpc>
                    <a:spcPct val="150000"/>
                  </a:lnSpc>
                  <a:buNone/>
                </a:pPr>
                <a:endParaRPr lang="en-US" dirty="0"/>
              </a:p>
              <a:p>
                <a:pPr marL="0" indent="12700">
                  <a:lnSpc>
                    <a:spcPct val="150000"/>
                  </a:lnSpc>
                  <a:buNone/>
                </a:pPr>
                <a:r>
                  <a:rPr lang="en-US" sz="3200" dirty="0" smtClean="0"/>
                  <a:t>The derivative is also denote by </a:t>
                </a:r>
                <a14:m>
                  <m:oMath xmlns:m="http://schemas.openxmlformats.org/officeDocument/2006/math">
                    <m:r>
                      <a:rPr lang="en-US" sz="3600" b="0" i="0" smtClean="0"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/>
                          </a:rPr>
                          <m:t>𝑑𝑦</m:t>
                        </m:r>
                      </m:num>
                      <m:den>
                        <m:r>
                          <a:rPr lang="en-US" sz="3600" b="0" i="1" smtClean="0">
                            <a:latin typeface="Cambria Math"/>
                          </a:rPr>
                          <m:t>𝑑𝑥</m:t>
                        </m:r>
                      </m:den>
                    </m:f>
                    <m:r>
                      <a:rPr lang="en-US" sz="3600" b="0" i="1" smtClean="0">
                        <a:latin typeface="Cambria Math"/>
                      </a:rPr>
                      <m:t> ,  </m:t>
                    </m:r>
                    <m:r>
                      <a:rPr lang="en-US" sz="36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3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3600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sz="3600" b="0" i="1" smtClean="0">
                        <a:latin typeface="Cambria Math"/>
                      </a:rPr>
                      <m:t>,  </m:t>
                    </m:r>
                    <m:acc>
                      <m:accPr>
                        <m:chr m:val="̇"/>
                        <m:ctrlPr>
                          <a:rPr lang="en-US" sz="36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3600" b="0" i="1" smtClean="0">
                            <a:latin typeface="Cambria Math"/>
                          </a:rPr>
                          <m:t>𝑥</m:t>
                        </m:r>
                      </m:e>
                    </m:acc>
                    <m:r>
                      <a:rPr lang="en-US" sz="3600" b="0" i="1" smtClean="0">
                        <a:latin typeface="Cambria Math"/>
                      </a:rPr>
                      <m:t> 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527048"/>
                <a:ext cx="10469880" cy="4862322"/>
              </a:xfrm>
              <a:blipFill rotWithShape="1">
                <a:blip r:embed="rId2"/>
                <a:stretch>
                  <a:fillRect l="-13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3</a:t>
            </a:fld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AD4\Pictures\Picture1.png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1"/>
          <a:stretch/>
        </p:blipFill>
        <p:spPr bwMode="auto">
          <a:xfrm>
            <a:off x="1354608" y="3423454"/>
            <a:ext cx="4067023" cy="1421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965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/>
              <a:t>Introduction to Differential Equations</a:t>
            </a:r>
            <a:endParaRPr lang="en-US" alt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</a:t>
            </a:r>
          </a:p>
          <a:p>
            <a:pPr>
              <a:buNone/>
            </a:pPr>
            <a:endParaRPr lang="en-US" altLang="zh-TW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3200" dirty="0" smtClean="0">
                <a:solidFill>
                  <a:srgbClr val="002060"/>
                </a:solidFill>
              </a:rPr>
              <a:t>The dependent variable</a:t>
            </a:r>
            <a:r>
              <a:rPr lang="en-US" altLang="en-US" sz="3200" dirty="0">
                <a:solidFill>
                  <a:srgbClr val="002060"/>
                </a:solidFill>
                <a:ea typeface="新細明體" pitchFamily="18" charset="-120"/>
              </a:rPr>
              <a:t> </a:t>
            </a:r>
            <a:r>
              <a:rPr lang="en-US" altLang="en-US" sz="3200" dirty="0" smtClean="0">
                <a:solidFill>
                  <a:srgbClr val="002060"/>
                </a:solidFill>
                <a:ea typeface="新細明體" pitchFamily="18" charset="-120"/>
              </a:rPr>
              <a:t>is </a:t>
            </a:r>
            <a:r>
              <a:rPr lang="en-US" altLang="zh-TW" sz="3200" dirty="0" smtClean="0">
                <a:solidFill>
                  <a:srgbClr val="002060"/>
                </a:solidFill>
                <a:ea typeface="新細明體" pitchFamily="18" charset="-120"/>
              </a:rPr>
              <a:t>y</a:t>
            </a:r>
            <a:endParaRPr lang="en-US" altLang="zh-TW" sz="3200" dirty="0">
              <a:solidFill>
                <a:srgbClr val="002060"/>
              </a:solidFill>
              <a:ea typeface="新細明體" pitchFamily="18" charset="-120"/>
            </a:endParaRPr>
          </a:p>
          <a:p>
            <a:r>
              <a:rPr lang="en-US" altLang="zh-TW" sz="3200" dirty="0" smtClean="0">
                <a:solidFill>
                  <a:srgbClr val="002060"/>
                </a:solidFill>
                <a:ea typeface="新細明體" pitchFamily="18" charset="-120"/>
                <a:sym typeface="Wingdings" pitchFamily="2" charset="2"/>
              </a:rPr>
              <a:t>The </a:t>
            </a:r>
            <a:r>
              <a:rPr lang="en-US" altLang="zh-TW" sz="3200" dirty="0" smtClean="0">
                <a:solidFill>
                  <a:srgbClr val="002060"/>
                </a:solidFill>
                <a:ea typeface="新細明體" pitchFamily="18" charset="-120"/>
              </a:rPr>
              <a:t>in</a:t>
            </a:r>
            <a:r>
              <a:rPr lang="en-US" altLang="en-US" sz="3200" dirty="0" smtClean="0">
                <a:solidFill>
                  <a:srgbClr val="002060"/>
                </a:solidFill>
              </a:rPr>
              <a:t>dependent variable</a:t>
            </a:r>
            <a:r>
              <a:rPr lang="en-US" altLang="zh-TW" sz="3200" dirty="0" smtClean="0">
                <a:solidFill>
                  <a:srgbClr val="002060"/>
                </a:solidFill>
                <a:ea typeface="新細明體" pitchFamily="18" charset="-120"/>
              </a:rPr>
              <a:t> is </a:t>
            </a:r>
            <a:r>
              <a:rPr lang="en-US" altLang="zh-TW" sz="3200" dirty="0">
                <a:solidFill>
                  <a:srgbClr val="002060"/>
                </a:solidFill>
                <a:ea typeface="新細明體" pitchFamily="18" charset="-120"/>
              </a:rPr>
              <a:t>x    </a:t>
            </a:r>
            <a:endParaRPr lang="en-US" altLang="en-US" sz="3200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12700">
              <a:lnSpc>
                <a:spcPct val="150000"/>
              </a:lnSpc>
              <a:buNone/>
            </a:pP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4</a:t>
            </a:fld>
            <a:endParaRPr lang="en-US" dirty="0">
              <a:solidFill>
                <a:srgbClr val="002060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51197"/>
              </p:ext>
            </p:extLst>
          </p:nvPr>
        </p:nvGraphicFramePr>
        <p:xfrm>
          <a:off x="3830638" y="2050262"/>
          <a:ext cx="3025775" cy="9391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方程式" r:id="rId4" imgW="787058" imgH="215806" progId="Equation.3">
                  <p:embed/>
                </p:oleObj>
              </mc:Choice>
              <mc:Fallback>
                <p:oleObj name="方程式" r:id="rId4" imgW="787058" imgH="215806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30638" y="2050262"/>
                        <a:ext cx="3025775" cy="93916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6436010"/>
              </p:ext>
            </p:extLst>
          </p:nvPr>
        </p:nvGraphicFramePr>
        <p:xfrm>
          <a:off x="1663246" y="5674332"/>
          <a:ext cx="7646307" cy="1410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方程式" r:id="rId6" imgW="2070100" imgH="406400" progId="Equation.3">
                  <p:embed/>
                </p:oleObj>
              </mc:Choice>
              <mc:Fallback>
                <p:oleObj name="方程式" r:id="rId6" imgW="2070100" imgH="406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3246" y="5674332"/>
                        <a:ext cx="7646307" cy="14104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251460" y="4426859"/>
            <a:ext cx="10469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example </a:t>
            </a:r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 </a:t>
            </a:r>
            <a:r>
              <a:rPr lang="en-US" sz="32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as the dependent variable, so the goal in each problem is to solve for </a:t>
            </a:r>
            <a:r>
              <a:rPr lang="en-US" sz="32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32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in terms of </a:t>
            </a:r>
            <a:r>
              <a:rPr lang="en-US" sz="3200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x.</a:t>
            </a:r>
            <a:endParaRPr lang="en-US" sz="32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095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sz="3600" b="1" dirty="0"/>
              <a:t>Introduction to Differential Equations</a:t>
            </a:r>
            <a:endParaRPr lang="en-US" alt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/>
          <a:lstStyle/>
          <a:p>
            <a:pPr marL="0" indent="12700" algn="just">
              <a:lnSpc>
                <a:spcPct val="150000"/>
              </a:lnSpc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Equations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 first invented by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English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physicist Isaac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Newton and German mathematician Gottfried Leibniz</a:t>
            </a: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5</a:t>
            </a:fld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88" t="38183" r="27194" b="42050"/>
          <a:stretch/>
        </p:blipFill>
        <p:spPr bwMode="auto">
          <a:xfrm>
            <a:off x="5732585" y="3627120"/>
            <a:ext cx="2062675" cy="2471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13" t="38183" r="40327" b="42050"/>
          <a:stretch/>
        </p:blipFill>
        <p:spPr bwMode="auto">
          <a:xfrm>
            <a:off x="3294185" y="3627120"/>
            <a:ext cx="1855177" cy="2471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777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/>
          <a:lstStyle/>
          <a:p>
            <a:r>
              <a:rPr lang="en-NZ" alt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branches of Engineering</a:t>
            </a:r>
          </a:p>
          <a:p>
            <a:r>
              <a:rPr lang="en-NZ" alt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Economics</a:t>
            </a:r>
          </a:p>
          <a:p>
            <a:r>
              <a:rPr lang="en-NZ" alt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Biology and Medicine</a:t>
            </a:r>
          </a:p>
          <a:p>
            <a:r>
              <a:rPr lang="en-NZ" altLang="en-US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Chemistry, Physics </a:t>
            </a:r>
            <a:r>
              <a:rPr lang="en-NZ" altLang="en-US" sz="32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endParaRPr lang="en-NZ" altLang="en-US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6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460" y="4893070"/>
            <a:ext cx="10469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alt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Anytime you wish to find out how something changes with time (and sometimes space)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Use of Ordinary Differential Equations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4801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Differential Equations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TW" sz="32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Equations are </a:t>
            </a:r>
            <a:r>
              <a:rPr lang="en-US" altLang="zh-TW" sz="32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Classified by;</a:t>
            </a:r>
            <a:endParaRPr lang="en-US" altLang="zh-TW" sz="32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Type,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Order,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Linearity.</a:t>
            </a:r>
          </a:p>
          <a:p>
            <a:pPr marL="0" indent="12700">
              <a:lnSpc>
                <a:spcPct val="150000"/>
              </a:lnSpc>
              <a:buNone/>
            </a:pPr>
            <a:endParaRPr lang="en-US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7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494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Differential Equations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251460" y="1730654"/>
            <a:ext cx="10469880" cy="5510632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TW" sz="3200" b="1" dirty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Equations are </a:t>
            </a:r>
            <a:r>
              <a:rPr lang="en-US" altLang="zh-TW" sz="32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Classified by;</a:t>
            </a:r>
            <a:endParaRPr lang="en-US" altLang="zh-TW" sz="3200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12700">
              <a:lnSpc>
                <a:spcPct val="150000"/>
              </a:lnSpc>
              <a:buNone/>
            </a:pPr>
            <a:r>
              <a:rPr lang="en-US" altLang="zh-TW" sz="3200" b="1" dirty="0"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There are two main </a:t>
            </a:r>
            <a:r>
              <a:rPr lang="en-US" altLang="zh-TW" sz="3200" b="1" i="1" dirty="0">
                <a:solidFill>
                  <a:srgbClr val="FF0000"/>
                </a:solidFill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types</a:t>
            </a:r>
            <a:r>
              <a:rPr lang="en-US" altLang="zh-TW" sz="3200" b="1" i="1" dirty="0"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of differential equation: </a:t>
            </a:r>
            <a:endParaRPr lang="en-US" altLang="zh-TW" sz="3200" b="1" dirty="0" smtClean="0">
              <a:latin typeface="Times New Roman" panose="02020603050405020304" pitchFamily="18" charset="0"/>
              <a:ea typeface="新細明體" pitchFamily="18" charset="-120"/>
              <a:cs typeface="Times New Roman" panose="02020603050405020304" pitchFamily="18" charset="0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3200" dirty="0" smtClean="0">
                <a:solidFill>
                  <a:srgbClr val="7030A0"/>
                </a:solidFill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Ordinary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en-US" altLang="zh-TW" sz="3200" dirty="0" smtClean="0">
                <a:solidFill>
                  <a:srgbClr val="7030A0"/>
                </a:solidFill>
                <a:latin typeface="Times New Roman" panose="02020603050405020304" pitchFamily="18" charset="0"/>
                <a:ea typeface="新細明體" pitchFamily="18" charset="-120"/>
                <a:cs typeface="Times New Roman" panose="02020603050405020304" pitchFamily="18" charset="0"/>
              </a:rPr>
              <a:t>Partial</a:t>
            </a:r>
            <a:endParaRPr lang="en-US" altLang="zh-TW" sz="32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8</a:t>
            </a:fld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174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pPr marL="0" indent="12700">
              <a:lnSpc>
                <a:spcPct val="150000"/>
              </a:lnSpc>
            </a:pPr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Differential Equations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</p:spPr>
            <p:txBody>
              <a:bodyPr/>
              <a:lstStyle/>
              <a:p>
                <a:pPr marL="0" indent="12700">
                  <a:buNone/>
                </a:pPr>
                <a:r>
                  <a:rPr lang="en-US" altLang="zh-TW" sz="32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Ordinary Differential Equation </a:t>
                </a:r>
                <a:r>
                  <a:rPr lang="en-US" altLang="zh-TW" sz="3200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(</a:t>
                </a:r>
                <a:r>
                  <a:rPr lang="en-US" altLang="zh-TW" sz="3200" b="1" dirty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ODE</a:t>
                </a:r>
                <a:r>
                  <a:rPr lang="en-US" altLang="zh-TW" sz="3200" dirty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)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This type of differential equations contains only </a:t>
                </a:r>
                <a:r>
                  <a:rPr lang="en-US" altLang="zh-TW" sz="32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ONE</a:t>
                </a:r>
                <a:r>
                  <a:rPr lang="en-US" altLang="zh-TW" sz="32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independent variable </a:t>
                </a:r>
                <a:r>
                  <a:rPr lang="en-US" altLang="zh-TW" sz="32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x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, so the dependent variable </a:t>
                </a:r>
                <a:r>
                  <a:rPr lang="en-US" altLang="zh-TW" sz="3200" b="1" dirty="0" smtClean="0">
                    <a:solidFill>
                      <a:srgbClr val="CC3300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y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 is </a:t>
                </a:r>
                <a:r>
                  <a:rPr lang="en-US" altLang="zh-TW" sz="3200" b="1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completely</a:t>
                </a:r>
                <a:r>
                  <a:rPr lang="en-US" altLang="zh-TW" sz="32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 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depend on </a:t>
                </a:r>
                <a:r>
                  <a:rPr lang="en-US" altLang="zh-TW" sz="3200" b="1" dirty="0" smtClean="0">
                    <a:solidFill>
                      <a:srgbClr val="FF0066"/>
                    </a:solidFill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x</a:t>
                </a:r>
                <a:r>
                  <a:rPr lang="en-US" altLang="zh-TW" sz="3200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.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𝒅𝒚</m:t>
                        </m:r>
                      </m:num>
                      <m:den>
                        <m: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𝒅𝒙</m:t>
                        </m:r>
                      </m:den>
                    </m:f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𝒙𝒔𝒊𝒏</m:t>
                    </m:r>
                    <m:d>
                      <m:dPr>
                        <m:ctrlP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TW" sz="3200" b="1" i="1">
                                <a:latin typeface="Cambria Math"/>
                                <a:ea typeface="新細明體" pitchFamily="18" charset="-12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TW" sz="3200" b="1" i="1">
                                <a:latin typeface="Cambria Math"/>
                                <a:ea typeface="新細明體" pitchFamily="18" charset="-120"/>
                                <a:cs typeface="Times New Roman" panose="020206030504050203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en-US" altLang="zh-TW" sz="3200" b="1" i="1">
                                <a:latin typeface="Cambria Math"/>
                                <a:ea typeface="新細明體" pitchFamily="18" charset="-12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𝒄𝒐𝒔𝒙</m:t>
                    </m:r>
                  </m:oMath>
                </a14:m>
                <a:r>
                  <a:rPr lang="en-US" altLang="zh-TW" sz="3200" b="1" dirty="0" smtClean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 </a:t>
                </a:r>
              </a:p>
              <a:p>
                <a:pPr algn="just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𝒅𝒚</m:t>
                        </m:r>
                      </m:num>
                      <m:den>
                        <m:r>
                          <a:rPr lang="en-US" altLang="zh-TW" sz="3200" b="1" i="1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𝒅𝒙</m:t>
                        </m:r>
                      </m:den>
                    </m:f>
                    <m:r>
                      <a:rPr lang="en-US" altLang="zh-TW" sz="3200" b="1" i="1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𝒚</m:t>
                    </m:r>
                    <m:r>
                      <a:rPr lang="en-US" altLang="zh-TW" sz="3200" b="1" i="1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𝒄𝒔</m:t>
                    </m:r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𝒄</m:t>
                    </m:r>
                    <m:r>
                      <a:rPr lang="en-US" altLang="zh-TW" sz="3200" b="1" i="1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𝒙</m:t>
                    </m:r>
                    <m:r>
                      <a:rPr lang="en-US" altLang="zh-TW" sz="3200" b="1" i="1" smtClean="0">
                        <a:latin typeface="Cambria Math"/>
                        <a:ea typeface="新細明體" pitchFamily="18" charset="-120"/>
                        <a:cs typeface="Times New Roman" panose="02020603050405020304" pitchFamily="18" charset="0"/>
                      </a:rPr>
                      <m:t>+</m:t>
                    </m:r>
                    <m:sSup>
                      <m:sSupPr>
                        <m:ctrlP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𝒆</m:t>
                        </m:r>
                      </m:e>
                      <m:sup>
                        <m:r>
                          <a:rPr lang="en-US" altLang="zh-TW" sz="3200" b="1" i="1" smtClean="0">
                            <a:latin typeface="Cambria Math"/>
                            <a:ea typeface="新細明體" pitchFamily="18" charset="-120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altLang="zh-TW" sz="3200" dirty="0">
                    <a:latin typeface="Times New Roman" panose="02020603050405020304" pitchFamily="18" charset="0"/>
                    <a:ea typeface="新細明體" pitchFamily="18" charset="-12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12700" algn="just">
                  <a:lnSpc>
                    <a:spcPct val="150000"/>
                  </a:lnSpc>
                  <a:buNone/>
                </a:pPr>
                <a:endParaRPr lang="en-US" altLang="zh-TW" sz="3200" dirty="0" smtClean="0">
                  <a:latin typeface="Times New Roman" panose="02020603050405020304" pitchFamily="18" charset="0"/>
                  <a:ea typeface="新細明體" pitchFamily="18" charset="-12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251460" y="1730654"/>
                <a:ext cx="10469880" cy="5510632"/>
              </a:xfrm>
              <a:blipFill rotWithShape="1">
                <a:blip r:embed="rId2"/>
                <a:stretch>
                  <a:fillRect l="-1455" t="-1549" r="-1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2870" y="7293822"/>
            <a:ext cx="9041130" cy="413808"/>
          </a:xfrm>
        </p:spPr>
        <p:txBody>
          <a:bodyPr/>
          <a:lstStyle/>
          <a:p>
            <a:pPr algn="l"/>
            <a:r>
              <a:rPr lang="en-US" sz="1400" b="1" dirty="0" smtClean="0">
                <a:solidFill>
                  <a:srgbClr val="CC0066"/>
                </a:solidFill>
                <a:latin typeface="+mj-lt"/>
              </a:rPr>
              <a:t> Faculty of Engineering – Differential Equations – Lecture 1 – Introduction </a:t>
            </a:r>
            <a:endParaRPr lang="en-US" sz="1400" b="1" dirty="0">
              <a:solidFill>
                <a:srgbClr val="CC0066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86690" y="7215378"/>
            <a:ext cx="10607040" cy="0"/>
          </a:xfrm>
          <a:prstGeom prst="line">
            <a:avLst/>
          </a:prstGeom>
          <a:ln w="2857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11430" y="36838"/>
            <a:ext cx="214674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002060"/>
                </a:solidFill>
              </a:rPr>
              <a:t>Ishik</a:t>
            </a:r>
            <a:r>
              <a:rPr lang="en-US" b="1" dirty="0">
                <a:solidFill>
                  <a:srgbClr val="002060"/>
                </a:solidFill>
              </a:rPr>
              <a:t> University </a:t>
            </a:r>
          </a:p>
        </p:txBody>
      </p:sp>
      <p:pic>
        <p:nvPicPr>
          <p:cNvPr id="13" name="Picture 2" descr="ISHIK UNIVERSIT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81" t="13373" r="40910" b="12781"/>
          <a:stretch/>
        </p:blipFill>
        <p:spPr bwMode="auto">
          <a:xfrm>
            <a:off x="9867333" y="0"/>
            <a:ext cx="1105466" cy="11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0222230" y="7241286"/>
            <a:ext cx="548640" cy="397256"/>
          </a:xfrm>
          <a:ln>
            <a:noFill/>
          </a:ln>
        </p:spPr>
        <p:txBody>
          <a:bodyPr/>
          <a:lstStyle/>
          <a:p>
            <a:fld id="{FE6A4550-FEA3-42B1-9811-A39177F5FC3B}" type="slidenum">
              <a:rPr lang="en-US" smtClean="0">
                <a:solidFill>
                  <a:srgbClr val="002060"/>
                </a:solidFill>
              </a:rPr>
              <a:t>9</a:t>
            </a:fld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AutoShape 2" descr="Three ordinary differential equations.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3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66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2707</TotalTime>
  <Words>894</Words>
  <Application>Microsoft Office PowerPoint</Application>
  <PresentationFormat>Custom</PresentationFormat>
  <Paragraphs>132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Civic</vt:lpstr>
      <vt:lpstr>Microsoft 方程式編輯器 3.0</vt:lpstr>
      <vt:lpstr>Microsoft Equation 3.0</vt:lpstr>
      <vt:lpstr>Lecture 1 Introduction to Differential Equations</vt:lpstr>
      <vt:lpstr>Introduction to Differential Equations</vt:lpstr>
      <vt:lpstr>Introduction to Differential Equations</vt:lpstr>
      <vt:lpstr>Introduction to Differential Equations</vt:lpstr>
      <vt:lpstr>Introduction to Differential Equations</vt:lpstr>
      <vt:lpstr>The Use of Ordinary Differential Equations</vt:lpstr>
      <vt:lpstr>Classification of Differential Equations </vt:lpstr>
      <vt:lpstr>Classification of Differential Equations </vt:lpstr>
      <vt:lpstr>Classification of Differential Equations </vt:lpstr>
      <vt:lpstr>Classification of Differential Equations </vt:lpstr>
      <vt:lpstr>Classification of Differential Equations </vt:lpstr>
      <vt:lpstr>Classification of Differential Equations </vt:lpstr>
      <vt:lpstr>Classification of Differential Equations </vt:lpstr>
      <vt:lpstr>Classification of Differential Equations </vt:lpstr>
      <vt:lpstr>Classification of Differential Equations </vt:lpstr>
      <vt:lpstr>Classification of Differential Equations </vt:lpstr>
    </vt:vector>
  </TitlesOfParts>
  <Company>University of Notre Dame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Diogo Bolster</dc:creator>
  <cp:lastModifiedBy>DR.Ahmed Saker 2o1O</cp:lastModifiedBy>
  <cp:revision>107</cp:revision>
  <dcterms:created xsi:type="dcterms:W3CDTF">2017-01-16T20:27:33Z</dcterms:created>
  <dcterms:modified xsi:type="dcterms:W3CDTF">2018-10-13T11:07:34Z</dcterms:modified>
</cp:coreProperties>
</file>