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F55E3A-4C64-4FF9-AF2B-1398FF195EA2}" type="datetimeFigureOut">
              <a:rPr lang="en-US" smtClean="0"/>
              <a:t>12/3/2018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CA88B2-F287-4672-8FFA-3AF122C3400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865287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Different methods for concentration expression</a:t>
            </a:r>
          </a:p>
          <a:p>
            <a:pPr marL="0" marR="0" lvl="0" indent="4572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Mole: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The mole (mol) is a fundamental unit describing the amount of chemical species. It is always associated with the chemical formula and represented one Avogadro's number   (6.02 x 10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of atom, ions, molecules or elements.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moles (A) = No. of (A) / Avogadro's number </a:t>
            </a: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moles (A)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No. of (A) / 6.02 × 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</a:t>
            </a: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(A)            = No. of moles (A)   ×   6.02 × 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23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A= atoms, molecules, ions or electrons.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740190" y="6027003"/>
            <a:ext cx="77180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moles = weight (g)/ Molecular weight (g/mol)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Weight (g) =No. of moles × Molecular weight (g/mol)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57200" y="1197124"/>
            <a:ext cx="8610600" cy="50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 </a:t>
            </a: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Calculate the molar concentration of potassium dichromate (K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Cr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in a solution that contains 16.5 g/L (K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Cr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How many moles of K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Cr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7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will be present in 150 ml of the solution?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At.wt: (K=39, Cr=52, O=16) g/mol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76200" y="1295400"/>
            <a:ext cx="8915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= 		</a:t>
            </a:r>
            <a:r>
              <a:rPr lang="en-US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			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409575" y="3390900"/>
            <a:ext cx="2943225" cy="952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-76200" y="1981200"/>
            <a:ext cx="25428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Wt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(g)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x 1000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-136536" y="2514600"/>
            <a:ext cx="25749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V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(ml)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x M.Wt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0" y="3429000"/>
            <a:ext cx="344696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M x V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(ml)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x M.Wt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1" name="AutoShape 13"/>
          <p:cNvSpPr>
            <a:spLocks noChangeShapeType="1"/>
          </p:cNvSpPr>
          <p:nvPr/>
        </p:nvSpPr>
        <p:spPr bwMode="auto">
          <a:xfrm>
            <a:off x="1400175" y="3886200"/>
            <a:ext cx="1800225" cy="0"/>
          </a:xfrm>
          <a:prstGeom prst="straightConnector1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453162" y="3657600"/>
            <a:ext cx="226215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Wt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(g)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 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         1000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304800" y="4623137"/>
            <a:ext cx="861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This equation is very important in analytical chemistry especially in preparation of solutions from solid substances.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2400" y="1066800"/>
            <a:ext cx="7041095" cy="1850886"/>
            <a:chOff x="152400" y="1066800"/>
            <a:chExt cx="7041095" cy="1850886"/>
          </a:xfrm>
        </p:grpSpPr>
        <p:sp>
          <p:nvSpPr>
            <p:cNvPr id="37890" name="AutoShape 2"/>
            <p:cNvSpPr>
              <a:spLocks noChangeShapeType="1"/>
            </p:cNvSpPr>
            <p:nvPr/>
          </p:nvSpPr>
          <p:spPr bwMode="auto">
            <a:xfrm>
              <a:off x="666750" y="1524000"/>
              <a:ext cx="116205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37891" name="AutoShape 3"/>
            <p:cNvSpPr>
              <a:spLocks noChangeShapeType="1"/>
            </p:cNvSpPr>
            <p:nvPr/>
          </p:nvSpPr>
          <p:spPr bwMode="auto">
            <a:xfrm>
              <a:off x="2743200" y="1524000"/>
              <a:ext cx="1162050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37892" name="Rectangle 4"/>
            <p:cNvSpPr>
              <a:spLocks noChangeArrowheads="1"/>
            </p:cNvSpPr>
            <p:nvPr/>
          </p:nvSpPr>
          <p:spPr bwMode="auto">
            <a:xfrm>
              <a:off x="533400" y="1066800"/>
              <a:ext cx="3799630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No. of mole	        Wt</a:t>
              </a:r>
              <a:r>
                <a:rPr kumimoji="0" lang="en-US" sz="20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(g)</a:t>
              </a: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/M.Wt</a:t>
              </a:r>
              <a:endPara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24822" y="1600200"/>
              <a:ext cx="34758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/>
                <a:t> V</a:t>
              </a:r>
              <a:r>
                <a:rPr lang="en-US" sz="2000" b="1" baseline="-25000" dirty="0"/>
                <a:t>(L)		</a:t>
              </a:r>
              <a:r>
                <a:rPr lang="en-US" sz="2000" b="1" baseline="-25000" dirty="0" smtClean="0"/>
                <a:t> </a:t>
              </a:r>
              <a:r>
                <a:rPr lang="en-US" sz="2000" b="1" dirty="0" smtClean="0"/>
                <a:t>    </a:t>
              </a:r>
              <a:r>
                <a:rPr lang="en-US" sz="2000" b="1" dirty="0" smtClean="0"/>
                <a:t>V</a:t>
              </a:r>
              <a:r>
                <a:rPr lang="en-US" sz="2000" b="1" baseline="-25000" dirty="0" smtClean="0"/>
                <a:t>(ml)</a:t>
              </a:r>
              <a:r>
                <a:rPr lang="en-US" sz="2000" b="1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/1000</a:t>
              </a:r>
              <a:endParaRPr lang="en-US" sz="2000" b="1" dirty="0"/>
            </a:p>
          </p:txBody>
        </p:sp>
        <p:sp>
          <p:nvSpPr>
            <p:cNvPr id="37896" name="AutoShape 8"/>
            <p:cNvSpPr>
              <a:spLocks noChangeShapeType="1"/>
            </p:cNvSpPr>
            <p:nvPr/>
          </p:nvSpPr>
          <p:spPr bwMode="auto">
            <a:xfrm>
              <a:off x="2628900" y="2362200"/>
              <a:ext cx="5715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37897" name="AutoShape 9"/>
            <p:cNvSpPr>
              <a:spLocks noChangeShapeType="1"/>
            </p:cNvSpPr>
            <p:nvPr/>
          </p:nvSpPr>
          <p:spPr bwMode="auto">
            <a:xfrm>
              <a:off x="2628900" y="2438400"/>
              <a:ext cx="5715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37899" name="Rectangle 11"/>
            <p:cNvSpPr>
              <a:spLocks noChangeArrowheads="1"/>
            </p:cNvSpPr>
            <p:nvPr/>
          </p:nvSpPr>
          <p:spPr bwMode="auto">
            <a:xfrm>
              <a:off x="152400" y="2209800"/>
              <a:ext cx="704109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M = 		</a:t>
              </a:r>
              <a:r>
                <a:rPr lang="en-US" sz="2000" b="1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en-US" sz="20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            </a:t>
              </a: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Wt</a:t>
              </a:r>
              <a:r>
                <a:rPr kumimoji="0" lang="en-US" sz="20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(g)</a:t>
              </a: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x 1000 = M x V</a:t>
              </a:r>
              <a:r>
                <a:rPr kumimoji="0" lang="en-US" sz="20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(ml)</a:t>
              </a: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x M.Wt.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762000" y="2438400"/>
              <a:ext cx="16764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616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04800" y="990600"/>
            <a:ext cx="8686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1- Preparation of solutions from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Solid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compounds.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Prepare 2 liter of 0.1M Na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from the solid material.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What is needed to solve this example…..?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Request: how much weighing from the solid material (Na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By another words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How much gram we needed to weighing from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and dissolving in 2 liter of water to obtaining 0.1M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359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04800" y="533400"/>
            <a:ext cx="8763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Ans.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0.1M = 0.1 mole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 one liter of solution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0.1 x 2 = 0.2 mole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 2liter of solution. (Because we want 2L)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233183" y="2438400"/>
            <a:ext cx="16530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Wt. (g)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AutoShape 5"/>
          <p:cNvSpPr>
            <a:spLocks noChangeShapeType="1"/>
          </p:cNvSpPr>
          <p:nvPr/>
        </p:nvSpPr>
        <p:spPr bwMode="auto">
          <a:xfrm flipV="1">
            <a:off x="2819400" y="3048000"/>
            <a:ext cx="1066800" cy="9525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52400" y="2819400"/>
            <a:ext cx="37417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mole =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M.Wt.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04800" y="3764340"/>
            <a:ext cx="8610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Wt. (g) = no. of mole x M.Wt.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Wt. of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(g) = 0.2 x [(2x23) + (1x12) + (3x16)] = 21.2 g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which is required to dissolved in 2 liter of water to obtain 0.1M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this volume (2L).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716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ShapeType="1"/>
          </p:cNvSpPr>
          <p:nvPr/>
        </p:nvSpPr>
        <p:spPr bwMode="auto">
          <a:xfrm flipV="1">
            <a:off x="1209675" y="2164080"/>
            <a:ext cx="2371725" cy="4571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93" name="AutoShape 1"/>
          <p:cNvSpPr>
            <a:spLocks noChangeShapeType="1"/>
          </p:cNvSpPr>
          <p:nvPr/>
        </p:nvSpPr>
        <p:spPr bwMode="auto">
          <a:xfrm flipV="1">
            <a:off x="4114800" y="2164080"/>
            <a:ext cx="2438400" cy="45719"/>
          </a:xfrm>
          <a:prstGeom prst="straightConnector1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-152400" y="762000"/>
            <a:ext cx="8763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OR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 x 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(ml)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x M.Wt	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0.1 x 2000 x 106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52400" y="1981200"/>
            <a:ext cx="8458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Wt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(g)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 		         = 			 = 21.2 g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1000			1000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(21.2 g) which is required to dissolved in 2 liter of water to obtain 0.1M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this volume (2L)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379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04800" y="610612"/>
            <a:ext cx="8610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Prepare 0.1M of NaCl in 250ml volume?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Question requirement was how many grams of solid NaCl was required to prepare a solution of this salt in 250ml volume.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Ans: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0.1M = 0.1 mole NaCl in 1L of solution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= 0.1 x (250/1000) = 0.025 mole NaCl in 250ml of solution.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34" charset="0"/>
                <a:cs typeface="Times New Roman" pitchFamily="18" charset="0"/>
              </a:rPr>
              <a:t>                          Wt</a:t>
            </a:r>
            <a:r>
              <a:rPr lang="en-US" sz="2400" baseline="-25000" dirty="0" smtClean="0">
                <a:latin typeface="Arial" pitchFamily="34" charset="0"/>
                <a:cs typeface="Times New Roman" pitchFamily="18" charset="0"/>
              </a:rPr>
              <a:t>(g)</a:t>
            </a:r>
            <a:endParaRPr lang="en-US" sz="24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34" charset="0"/>
                <a:cs typeface="Times New Roman" pitchFamily="18" charset="0"/>
              </a:rPr>
              <a:t>No. of mole =                                   Wt = No.of mole x M.Wt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                         M.Wt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362200" y="4495800"/>
            <a:ext cx="8382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ight Arrow 4"/>
          <p:cNvSpPr/>
          <p:nvPr/>
        </p:nvSpPr>
        <p:spPr>
          <a:xfrm>
            <a:off x="3810000" y="4419600"/>
            <a:ext cx="1066800" cy="2286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04800" y="5200471"/>
            <a:ext cx="8534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Wt. of NaCl (g) = 0.025 x [(1x23) + (1x35.5)] = 1.4625 g NaCl 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is required to dissolved in 250ml of water to obtain 0.1M NaCl.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258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71784" y="838200"/>
            <a:ext cx="620554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OR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 x V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(ml)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x M.Wt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0.1 x 250 x 58.5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52400" y="1762542"/>
            <a:ext cx="8534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Wt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(g)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 		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= 		</a:t>
            </a: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= 1.4625 g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1000			1000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(1.4625g NaCl) is required to dissolved in 250ml of water to obtain 0.1M NaCl.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219200" y="2133600"/>
            <a:ext cx="22098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38600" y="2133600"/>
            <a:ext cx="220980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58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04800" y="955129"/>
            <a:ext cx="8686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Q/ Explain how we can prepare each of the following solutions from pure solid substances: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1- Prepare 0.2M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BaCl</a:t>
            </a:r>
            <a:r>
              <a:rPr kumimoji="0" lang="en-US" sz="24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.2H</a:t>
            </a:r>
            <a:r>
              <a:rPr kumimoji="0" lang="en-US" sz="24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 500ml.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2- Prepare 0.03M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CaCl</a:t>
            </a:r>
            <a:r>
              <a:rPr kumimoji="0" lang="en-US" sz="24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 1L.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3- Prepare 1x10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CuSO</a:t>
            </a:r>
            <a:r>
              <a:rPr kumimoji="0" lang="en-US" sz="24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.5H</a:t>
            </a:r>
            <a:r>
              <a:rPr kumimoji="0" lang="en-US" sz="24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100ml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(At.Wt: Ba=137, Cl=35.5, H=1, O=16, Ca=40, Cu=63.5, S=32)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977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7200" y="769203"/>
            <a:ext cx="62808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Prepare 0.25M Cl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250ml from NaCl salt.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68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81000" y="892324"/>
            <a:ext cx="8686800" cy="50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Prepare 2 liter of 0.1M Na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from  Na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pure solid material.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What is needed to solve this example…..?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Request: how mush weighing (Na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by grams to dissolved in 2 liter to obtain solution contained 0.1M Na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6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20235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Molecular weight (M.Wt):</a:t>
            </a:r>
          </a:p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Is the summation of the atomic weights of all the atoms appearing in the chemical formula of a substance.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e.g: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M.wt of methane CH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=1× atomic weight of C + 4 × atomic weight of H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= 1 × 12 + 4 × 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= 16 g/mole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M.wt of ethanol C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OH = 2 × 12 + 6 × 1 + 1 × 16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= 46 g/mole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65576" y="986135"/>
            <a:ext cx="76354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Q/ Prepare 0.25M Cl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 250ml from BaCl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.2H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 salt.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254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836969"/>
            <a:ext cx="8610600" cy="556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2- Preparation of solutions from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Liquids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Preparation of solutions from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unknown concentration             </a:t>
            </a:r>
            <a:r>
              <a:rPr lang="en-US" sz="24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of liquids.	</a:t>
            </a: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This process was done by two steps: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first step must be calculated molar concentration of concentrated solution (bottle).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19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4800" y="685800"/>
            <a:ext cx="8686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Q/ Calculate H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PO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molarity in the bottle from the information.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Specific gravity = 1.696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Percentage = 85%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Ans: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Must be convert (g/ml) to (mol/L) because we want molarity.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Density = 1.696 g/ml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= 1.696 x 1000 = 1696 g/L this is when the percentage  of 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was 100%.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But the percentage was 85%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1696 x (85/100) = 1441.6 g/L for this solution (bottle).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389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07133" y="681335"/>
            <a:ext cx="8205901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Wt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(g)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/M.Wt	      g /M.Wt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M =                        =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                V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(L)</a:t>
            </a:r>
            <a:r>
              <a:rPr lang="en-US" sz="2400" baseline="-250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                      L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Times New Roman" pitchFamily="18" charset="0"/>
              </a:rPr>
              <a:t>        1441.6			M.Wt of </a:t>
            </a:r>
            <a:r>
              <a:rPr lang="en-US" sz="2400" dirty="0" smtClean="0">
                <a:latin typeface="Arial" pitchFamily="34" charset="0"/>
              </a:rPr>
              <a:t>H</a:t>
            </a:r>
            <a:r>
              <a:rPr lang="en-US" sz="2400" baseline="-25000" dirty="0" smtClean="0">
                <a:latin typeface="Arial" pitchFamily="34" charset="0"/>
              </a:rPr>
              <a:t>3</a:t>
            </a:r>
            <a:r>
              <a:rPr lang="en-US" sz="2400" dirty="0" smtClean="0">
                <a:latin typeface="Arial" pitchFamily="34" charset="0"/>
              </a:rPr>
              <a:t>PO</a:t>
            </a:r>
            <a:r>
              <a:rPr lang="en-US" sz="2400" baseline="-25000" dirty="0" smtClean="0">
                <a:latin typeface="Arial" pitchFamily="34" charset="0"/>
              </a:rPr>
              <a:t>4 </a:t>
            </a:r>
            <a:r>
              <a:rPr lang="en-US" sz="2400" dirty="0" smtClean="0">
                <a:latin typeface="Arial" pitchFamily="34" charset="0"/>
              </a:rPr>
              <a:t>= 98 g/mol</a:t>
            </a:r>
            <a:endParaRPr lang="en-US" sz="24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Times New Roman" pitchFamily="18" charset="0"/>
              </a:rPr>
              <a:t>M =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34" charset="0"/>
                <a:cs typeface="Times New Roman" pitchFamily="18" charset="0"/>
              </a:rPr>
              <a:t>            98</a:t>
            </a:r>
          </a:p>
          <a:p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Times New Roman" pitchFamily="18" charset="0"/>
              </a:rPr>
              <a:t>  </a:t>
            </a:r>
          </a:p>
          <a:p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Times New Roman" pitchFamily="18" charset="0"/>
              </a:rPr>
              <a:t>  = </a:t>
            </a:r>
            <a:r>
              <a:rPr lang="en-US" sz="2400" dirty="0" smtClean="0">
                <a:latin typeface="Arial" pitchFamily="34" charset="0"/>
              </a:rPr>
              <a:t>14.7 mol/L (M) (molar concentration of the concentrated</a:t>
            </a:r>
          </a:p>
          <a:p>
            <a:r>
              <a:rPr lang="en-US" sz="2400" dirty="0" smtClean="0">
                <a:latin typeface="Arial" pitchFamily="34" charset="0"/>
              </a:rPr>
              <a:t>                                 acid (H</a:t>
            </a:r>
            <a:r>
              <a:rPr lang="en-US" sz="2400" baseline="-25000" dirty="0" smtClean="0">
                <a:latin typeface="Arial" pitchFamily="34" charset="0"/>
              </a:rPr>
              <a:t>3</a:t>
            </a:r>
            <a:r>
              <a:rPr lang="en-US" sz="2400" dirty="0" smtClean="0">
                <a:latin typeface="Arial" pitchFamily="34" charset="0"/>
              </a:rPr>
              <a:t>PO</a:t>
            </a:r>
            <a:r>
              <a:rPr lang="en-US" sz="2400" baseline="-25000" dirty="0" smtClean="0">
                <a:latin typeface="Arial" pitchFamily="34" charset="0"/>
              </a:rPr>
              <a:t>4</a:t>
            </a:r>
            <a:r>
              <a:rPr lang="en-US" sz="2400" dirty="0" smtClean="0">
                <a:latin typeface="Arial" pitchFamily="34" charset="0"/>
              </a:rPr>
              <a:t>) in the bottle).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143000" y="1295400"/>
            <a:ext cx="17526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505200" y="1295400"/>
            <a:ext cx="17526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43000" y="2743200"/>
            <a:ext cx="11430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830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57200" y="1524000"/>
            <a:ext cx="3581400" cy="129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52400" y="838200"/>
            <a:ext cx="8686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There is another way to solve this example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fast way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        Sp.gr.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x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 % x 1000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    M =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Times New Roman" pitchFamily="18" charset="0"/>
              </a:rPr>
              <a:t>                       M.Wt.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2132012"/>
            <a:ext cx="26670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21148" y="3207603"/>
            <a:ext cx="65660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the above example…..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1.696 x (85/100) x 1000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=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98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= </a:t>
            </a:r>
            <a:r>
              <a:rPr lang="en-US" sz="2400" dirty="0" smtClean="0">
                <a:latin typeface="Arial" pitchFamily="34" charset="0"/>
              </a:rPr>
              <a:t>14.7 mol/L (M) the same result.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43000" y="4570412"/>
            <a:ext cx="3505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861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ShapeType="1"/>
          </p:cNvSpPr>
          <p:nvPr/>
        </p:nvSpPr>
        <p:spPr bwMode="auto">
          <a:xfrm flipV="1">
            <a:off x="1590675" y="2819400"/>
            <a:ext cx="314325" cy="914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2" name="AutoShape 4"/>
          <p:cNvSpPr>
            <a:spLocks noChangeShapeType="1"/>
          </p:cNvSpPr>
          <p:nvPr/>
        </p:nvSpPr>
        <p:spPr bwMode="auto">
          <a:xfrm flipH="1" flipV="1">
            <a:off x="4876800" y="2895599"/>
            <a:ext cx="533400" cy="828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 flipH="1" flipV="1">
            <a:off x="5410200" y="2895600"/>
            <a:ext cx="381000" cy="762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 flipH="1" flipV="1">
            <a:off x="2514600" y="2895600"/>
            <a:ext cx="533400" cy="838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323975" y="2286000"/>
            <a:ext cx="5305425" cy="714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04800" y="568405"/>
            <a:ext cx="8610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second step dilution process must be done by this relation: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09600" y="2362200"/>
            <a:ext cx="8610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(M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concentrated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(M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diluted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From first step	  unknown		 known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330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04800" y="1815654"/>
            <a:ext cx="8610600" cy="39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 Prepare 500ml (6M) from the concentrated H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PO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Sp.gr. = 1.696 , percentage = %85 , At.Wt: P=31 , O=16.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Ans: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first step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must be calculated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molar concentration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of concentrated solution (bottle).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3795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466427"/>
            <a:ext cx="914400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second step: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(dilution)</a:t>
            </a:r>
          </a:p>
          <a:p>
            <a:pPr>
              <a:lnSpc>
                <a:spcPct val="150000"/>
              </a:lnSpc>
            </a:pPr>
            <a:endParaRPr lang="en-US" sz="2400" b="1" dirty="0" smtClean="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Arial" pitchFamily="34" charset="0"/>
              </a:rPr>
              <a:t>(M</a:t>
            </a:r>
            <a:r>
              <a:rPr lang="en-US" sz="2400" b="1" baseline="-25000" dirty="0" smtClean="0">
                <a:latin typeface="Arial" pitchFamily="34" charset="0"/>
              </a:rPr>
              <a:t>1</a:t>
            </a:r>
            <a:r>
              <a:rPr lang="en-US" sz="2400" b="1" dirty="0" smtClean="0">
                <a:latin typeface="Arial" pitchFamily="34" charset="0"/>
              </a:rPr>
              <a:t>V</a:t>
            </a:r>
            <a:r>
              <a:rPr lang="en-US" sz="2400" b="1" baseline="-25000" dirty="0" smtClean="0">
                <a:latin typeface="Arial" pitchFamily="34" charset="0"/>
              </a:rPr>
              <a:t>1</a:t>
            </a:r>
            <a:r>
              <a:rPr lang="en-US" sz="2400" b="1" dirty="0" smtClean="0">
                <a:latin typeface="Arial" pitchFamily="34" charset="0"/>
              </a:rPr>
              <a:t>)</a:t>
            </a:r>
            <a:r>
              <a:rPr lang="en-US" sz="2400" b="1" baseline="-25000" dirty="0" smtClean="0">
                <a:latin typeface="Arial" pitchFamily="34" charset="0"/>
              </a:rPr>
              <a:t>concentrated</a:t>
            </a:r>
            <a:r>
              <a:rPr lang="en-US" sz="2400" b="1" dirty="0" smtClean="0">
                <a:latin typeface="Arial" pitchFamily="34" charset="0"/>
              </a:rPr>
              <a:t> = (M</a:t>
            </a:r>
            <a:r>
              <a:rPr lang="en-US" sz="2400" b="1" baseline="-25000" dirty="0" smtClean="0">
                <a:latin typeface="Arial" pitchFamily="34" charset="0"/>
              </a:rPr>
              <a:t>2</a:t>
            </a:r>
            <a:r>
              <a:rPr lang="en-US" sz="2400" b="1" dirty="0" smtClean="0">
                <a:latin typeface="Arial" pitchFamily="34" charset="0"/>
              </a:rPr>
              <a:t>V</a:t>
            </a:r>
            <a:r>
              <a:rPr lang="en-US" sz="2400" b="1" baseline="-25000" dirty="0" smtClean="0">
                <a:latin typeface="Arial" pitchFamily="34" charset="0"/>
              </a:rPr>
              <a:t>2</a:t>
            </a:r>
            <a:r>
              <a:rPr lang="en-US" sz="2400" b="1" dirty="0" smtClean="0">
                <a:latin typeface="Arial" pitchFamily="34" charset="0"/>
              </a:rPr>
              <a:t>)</a:t>
            </a:r>
            <a:r>
              <a:rPr lang="en-US" sz="2400" b="1" baseline="-25000" dirty="0" smtClean="0">
                <a:latin typeface="Arial" pitchFamily="34" charset="0"/>
              </a:rPr>
              <a:t>diluted</a:t>
            </a:r>
            <a:endParaRPr lang="en-US" sz="2400" dirty="0" smtClean="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</a:rPr>
              <a:t>(14.7 x V</a:t>
            </a:r>
            <a:r>
              <a:rPr lang="en-US" sz="2400" baseline="-25000" dirty="0" smtClean="0">
                <a:latin typeface="Arial" pitchFamily="34" charset="0"/>
              </a:rPr>
              <a:t>1</a:t>
            </a:r>
            <a:r>
              <a:rPr lang="en-US" sz="2400" dirty="0" smtClean="0">
                <a:latin typeface="Arial" pitchFamily="34" charset="0"/>
              </a:rPr>
              <a:t>) = (6 x 500)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</a:rPr>
              <a:t>V</a:t>
            </a:r>
            <a:r>
              <a:rPr lang="en-US" sz="2400" baseline="-25000" dirty="0" smtClean="0">
                <a:latin typeface="Arial" pitchFamily="34" charset="0"/>
              </a:rPr>
              <a:t>1</a:t>
            </a:r>
            <a:r>
              <a:rPr lang="en-US" sz="2400" dirty="0" smtClean="0">
                <a:latin typeface="Arial" pitchFamily="34" charset="0"/>
              </a:rPr>
              <a:t> = (6x500)/14.7 = 204.1 ml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Arial" pitchFamily="34" charset="0"/>
              </a:rPr>
              <a:t>This is meaning we take 204.1 ml from the concentrated solution (bottle) and diluted to 500 ml with distilled water to obtain 6M H</a:t>
            </a:r>
            <a:r>
              <a:rPr lang="en-US" sz="2400" baseline="-25000" dirty="0" smtClean="0">
                <a:latin typeface="Arial" pitchFamily="34" charset="0"/>
              </a:rPr>
              <a:t>3</a:t>
            </a:r>
            <a:r>
              <a:rPr lang="en-US" sz="2400" dirty="0" smtClean="0">
                <a:latin typeface="Arial" pitchFamily="34" charset="0"/>
              </a:rPr>
              <a:t>PO</a:t>
            </a:r>
            <a:r>
              <a:rPr lang="en-US" sz="2400" baseline="-25000" dirty="0" smtClean="0">
                <a:latin typeface="Arial" pitchFamily="34" charset="0"/>
              </a:rPr>
              <a:t>4</a:t>
            </a:r>
            <a:r>
              <a:rPr lang="en-US" sz="2400" dirty="0" smtClean="0">
                <a:latin typeface="Arial" pitchFamily="34" charset="0"/>
              </a:rPr>
              <a:t>.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9201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28600" y="1514554"/>
            <a:ext cx="8458200" cy="168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Ex: Prepare 250ml of 2M HNO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from the concentrated solution. The information on the bottle:percentage = 69%</a:t>
            </a:r>
            <a:r>
              <a:rPr kumimoji="0" lang="en-US" sz="2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specific gravity 1.42, M.Wt= 63 g/mole.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3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33400" y="1582589"/>
            <a:ext cx="8458200" cy="445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Millimole (mmol)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45720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Some times it is more convenient to make calculations with millimoles rather than moles.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 mol = 1000 mmol  or 1 mmol = 1/1000 mol = 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-3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mol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2435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mmol = (weight (gm) / M.Wt.) x 1000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09600" y="1763752"/>
            <a:ext cx="8382000" cy="113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0" algn="r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 1: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How many Na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ions are contained in 5.0 moles of sodium ion?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57200" y="1138783"/>
            <a:ext cx="8534400" cy="279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 2: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How many moles of glucose (C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are contained in 36 gm of the pure sugar? 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If you know that: Atomic weight (At.wt): [H=1, C=12, O=16] g/mol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" y="1417756"/>
            <a:ext cx="8610600" cy="223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 3: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How many millimoles are contained in</a:t>
            </a:r>
          </a:p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6.75 g of Al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232 mg of Na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SO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57200" y="792540"/>
            <a:ext cx="8610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Molarity [Molar concentration (M)]: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Number of moles of solute in one liter of solution.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3441700" y="2197950"/>
          <a:ext cx="1358900" cy="77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3" imgW="736600" imgH="419100" progId="Equation.3">
                  <p:embed/>
                </p:oleObj>
              </mc:Choice>
              <mc:Fallback>
                <p:oleObj name="Equation" r:id="rId3" imgW="736600" imgH="4191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1700" y="2197950"/>
                        <a:ext cx="1358900" cy="7738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57200" y="2577405"/>
            <a:ext cx="8534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 = No. of moles / volume(L) = No.of mmoles/volume (ml)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moles = M × V (L)    or    No. of mmoles = M × V (ml)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No. of moles = Wt. of solute (g) /M.Wt (g/mole)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57200" y="1162367"/>
            <a:ext cx="8534400" cy="50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 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Calculate the molarity of a species in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a) An aqueous solution that contains 2.3 g of ethanol     (C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OH) in 2.00L?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76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b) An aqueous solution that contains 285mg of trichloroacetic acid (Cl</a:t>
            </a:r>
            <a:r>
              <a:rPr kumimoji="0" lang="en-US" sz="2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CCOOH) in 10 ml?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Atomic weight (At.wt): [H=1, C=12, Cl=35.5, O=16] g/mole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81000" y="1196876"/>
            <a:ext cx="861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 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An analyst wishes to add 120 mg NaOH base to dissolve an organic acid sample using a 0.248M NaOH solution. How many milliliters of NaOH solution should be added to the organic acid?     At.wt: (Na =23, O =16, H =1) g/mol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1222</Words>
  <Application>Microsoft Office PowerPoint</Application>
  <PresentationFormat>On-screen Show (4:3)</PresentationFormat>
  <Paragraphs>203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Flow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hunar</dc:creator>
  <cp:lastModifiedBy>Wrea</cp:lastModifiedBy>
  <cp:revision>11</cp:revision>
  <dcterms:created xsi:type="dcterms:W3CDTF">2011-10-25T08:57:19Z</dcterms:created>
  <dcterms:modified xsi:type="dcterms:W3CDTF">2018-12-03T18:32:29Z</dcterms:modified>
</cp:coreProperties>
</file>