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58" r:id="rId4"/>
    <p:sldId id="274" r:id="rId5"/>
    <p:sldId id="275" r:id="rId6"/>
    <p:sldId id="276" r:id="rId7"/>
    <p:sldId id="277" r:id="rId8"/>
    <p:sldId id="27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6BF7E-A6DC-46A3-AE9A-1878FCFD24F7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5C90-981A-40BE-9D1F-576326D0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52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6BF7E-A6DC-46A3-AE9A-1878FCFD24F7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5C90-981A-40BE-9D1F-576326D0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544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6BF7E-A6DC-46A3-AE9A-1878FCFD24F7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5C90-981A-40BE-9D1F-576326D0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457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6BF7E-A6DC-46A3-AE9A-1878FCFD24F7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5C90-981A-40BE-9D1F-576326D0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97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6BF7E-A6DC-46A3-AE9A-1878FCFD24F7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5C90-981A-40BE-9D1F-576326D0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805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6BF7E-A6DC-46A3-AE9A-1878FCFD24F7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5C90-981A-40BE-9D1F-576326D0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25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6BF7E-A6DC-46A3-AE9A-1878FCFD24F7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5C90-981A-40BE-9D1F-576326D0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626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6BF7E-A6DC-46A3-AE9A-1878FCFD24F7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5C90-981A-40BE-9D1F-576326D0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968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6BF7E-A6DC-46A3-AE9A-1878FCFD24F7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5C90-981A-40BE-9D1F-576326D0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122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6BF7E-A6DC-46A3-AE9A-1878FCFD24F7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5C90-981A-40BE-9D1F-576326D0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4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6BF7E-A6DC-46A3-AE9A-1878FCFD24F7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5C90-981A-40BE-9D1F-576326D0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172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6BF7E-A6DC-46A3-AE9A-1878FCFD24F7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E5C90-981A-40BE-9D1F-576326D0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6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77461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250000"/>
              </a:lnSpc>
            </a:pPr>
            <a:r>
              <a:rPr lang="en-US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Methods </a:t>
            </a:r>
          </a:p>
          <a:p>
            <a:pPr algn="ctr">
              <a:lnSpc>
                <a:spcPct val="250000"/>
              </a:lnSpc>
            </a:pPr>
            <a:r>
              <a:rPr lang="en-US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 the preparation</a:t>
            </a:r>
          </a:p>
          <a:p>
            <a:pPr algn="ctr">
              <a:lnSpc>
                <a:spcPct val="250000"/>
              </a:lnSpc>
            </a:pPr>
            <a:r>
              <a:rPr lang="en-US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Chemical substances</a:t>
            </a:r>
          </a:p>
          <a:p>
            <a:pPr algn="ctr">
              <a:lnSpc>
                <a:spcPct val="250000"/>
              </a:lnSpc>
            </a:pPr>
            <a:endParaRPr lang="en-US" sz="5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6166"/>
            <a:ext cx="9144000" cy="69813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MY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/>
                <a:ea typeface="Calibri"/>
                <a:cs typeface="Times New Roman"/>
              </a:rPr>
              <a:t>Methods of Chemicals </a:t>
            </a:r>
            <a:r>
              <a:rPr lang="en-MY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/>
                <a:ea typeface="Calibri"/>
                <a:cs typeface="Times New Roman"/>
              </a:rPr>
              <a:t>Preparation</a:t>
            </a:r>
            <a:r>
              <a:rPr lang="en-MY" sz="2800" dirty="0">
                <a:latin typeface="Arial Narrow"/>
                <a:ea typeface="Calibri"/>
                <a:cs typeface="Times New Roman"/>
              </a:rPr>
              <a:t> </a:t>
            </a:r>
            <a:endParaRPr lang="en-US" sz="20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sz="2400" b="1" dirty="0">
                <a:solidFill>
                  <a:srgbClr val="C00000"/>
                </a:solidFill>
                <a:latin typeface="Arial Narrow"/>
                <a:ea typeface="Calibri"/>
                <a:cs typeface="Times New Roman"/>
              </a:rPr>
              <a:t>A) Molarity:</a:t>
            </a:r>
            <a:endParaRPr lang="en-US" sz="16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sz="2000" b="1" i="1" dirty="0">
                <a:latin typeface="Arial Narrow"/>
                <a:ea typeface="Calibri"/>
                <a:cs typeface="Times New Roman"/>
              </a:rPr>
              <a:t>Molarity (M):</a:t>
            </a:r>
            <a:r>
              <a:rPr lang="en-MY" sz="2000" dirty="0">
                <a:latin typeface="Arial Narrow"/>
                <a:ea typeface="Calibri"/>
                <a:cs typeface="Times New Roman"/>
              </a:rPr>
              <a:t> </a:t>
            </a:r>
            <a:r>
              <a:rPr lang="en-US" b="1" dirty="0">
                <a:latin typeface="Arial Narrow"/>
                <a:ea typeface="Calibri"/>
                <a:cs typeface="Times New Roman"/>
              </a:rPr>
              <a:t>Number of moles in one liter of solution, expressed as M. Unit (mol/L)</a:t>
            </a:r>
            <a:endParaRPr lang="en-US" sz="1400" b="1" dirty="0">
              <a:ea typeface="Calibri"/>
              <a:cs typeface="Times New Roman"/>
            </a:endParaRPr>
          </a:p>
          <a:p>
            <a:pPr marL="4572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Arial Narrow"/>
                <a:ea typeface="Calibri"/>
                <a:cs typeface="Times New Roman"/>
              </a:rPr>
              <a:t>M = (no. of mole of solute) / (volume of </a:t>
            </a:r>
            <a:r>
              <a:rPr lang="en-US" b="1" dirty="0" smtClean="0">
                <a:latin typeface="Arial Narrow"/>
                <a:ea typeface="Calibri"/>
                <a:cs typeface="Times New Roman"/>
              </a:rPr>
              <a:t>solution </a:t>
            </a:r>
            <a:r>
              <a:rPr lang="en-US" b="1" dirty="0">
                <a:latin typeface="Arial Narrow"/>
                <a:ea typeface="Calibri"/>
                <a:cs typeface="Times New Roman"/>
              </a:rPr>
              <a:t>by liter)</a:t>
            </a:r>
            <a:endParaRPr lang="en-US" sz="1400" b="1" dirty="0">
              <a:ea typeface="Calibri"/>
              <a:cs typeface="Times New Roman"/>
            </a:endParaRPr>
          </a:p>
          <a:p>
            <a:pPr marL="4572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Arial Narrow"/>
                <a:ea typeface="Calibri"/>
                <a:cs typeface="Times New Roman"/>
              </a:rPr>
              <a:t>M = mole / Vol. (L)</a:t>
            </a:r>
            <a:endParaRPr lang="en-US" sz="1400" b="1" dirty="0">
              <a:ea typeface="Calibri"/>
              <a:cs typeface="Times New Roman"/>
            </a:endParaRPr>
          </a:p>
          <a:p>
            <a:pPr marL="4572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Arial Narrow"/>
                <a:ea typeface="Calibri"/>
                <a:cs typeface="Times New Roman"/>
              </a:rPr>
              <a:t>or </a:t>
            </a:r>
            <a:endParaRPr lang="en-US" sz="1400" b="1" dirty="0">
              <a:ea typeface="Calibri"/>
              <a:cs typeface="Times New Roman"/>
            </a:endParaRPr>
          </a:p>
          <a:p>
            <a:pPr marL="4572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Arial Narrow"/>
                <a:ea typeface="Calibri"/>
                <a:cs typeface="Times New Roman"/>
              </a:rPr>
              <a:t>M = (no. of mmole solute) / (volume of </a:t>
            </a:r>
            <a:r>
              <a:rPr lang="en-US" b="1" dirty="0" smtClean="0">
                <a:latin typeface="Arial Narrow"/>
                <a:ea typeface="Calibri"/>
                <a:cs typeface="Times New Roman"/>
              </a:rPr>
              <a:t>solution </a:t>
            </a:r>
            <a:r>
              <a:rPr lang="en-US" b="1" dirty="0">
                <a:latin typeface="Arial Narrow"/>
                <a:ea typeface="Calibri"/>
                <a:cs typeface="Times New Roman"/>
              </a:rPr>
              <a:t>by milliliter)</a:t>
            </a:r>
            <a:endParaRPr lang="en-US" sz="1400" b="1" dirty="0">
              <a:ea typeface="Calibri"/>
              <a:cs typeface="Times New Roman"/>
            </a:endParaRPr>
          </a:p>
          <a:p>
            <a:pPr marL="457200" indent="457200" algn="just">
              <a:lnSpc>
                <a:spcPct val="150000"/>
              </a:lnSpc>
              <a:spcAft>
                <a:spcPts val="800"/>
              </a:spcAft>
            </a:pPr>
            <a:r>
              <a:rPr lang="en-US" b="1" dirty="0">
                <a:latin typeface="Arial Narrow"/>
                <a:ea typeface="Calibri"/>
                <a:cs typeface="Times New Roman"/>
              </a:rPr>
              <a:t>M = mmole / Vol. (mL)</a:t>
            </a:r>
            <a:endParaRPr lang="en-US" sz="1400" b="1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b="1" dirty="0">
                <a:latin typeface="Arial Narrow"/>
                <a:ea typeface="Calibri"/>
                <a:cs typeface="Times New Roman"/>
              </a:rPr>
              <a:t>and: </a:t>
            </a:r>
            <a:endParaRPr lang="en-US" sz="1400" b="1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b="1" dirty="0">
                <a:latin typeface="Arial Narrow"/>
                <a:ea typeface="Calibri"/>
                <a:cs typeface="Times New Roman"/>
              </a:rPr>
              <a:t>		no. mole = wt. of solute (g) / M.Wt. (g/mol)</a:t>
            </a:r>
            <a:endParaRPr lang="en-US" sz="1400" b="1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b="1" dirty="0">
                <a:latin typeface="Arial Narrow"/>
                <a:ea typeface="Calibri"/>
                <a:cs typeface="Times New Roman"/>
              </a:rPr>
              <a:t>Therefore:	</a:t>
            </a:r>
            <a:r>
              <a:rPr lang="en-MY" sz="2000" b="1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M = [Wt. (g)] / [M.Wt. (g/mol) × Vol. (L)]</a:t>
            </a:r>
            <a:endParaRPr lang="en-US" sz="1400" b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b="1" dirty="0">
                <a:latin typeface="Arial Narrow"/>
                <a:ea typeface="Calibri"/>
                <a:cs typeface="Times New Roman"/>
              </a:rPr>
              <a:t>Or:		</a:t>
            </a:r>
            <a:r>
              <a:rPr lang="en-MY" b="1" dirty="0" smtClean="0">
                <a:latin typeface="Arial Narrow"/>
                <a:ea typeface="Calibri"/>
                <a:cs typeface="Times New Roman"/>
              </a:rPr>
              <a:t>M = [Wt. (g) × 1000] / [M.Wt. (g/mol) × Vol. (mL)]</a:t>
            </a:r>
            <a:endParaRPr lang="en-US" sz="1400" b="1" dirty="0" smtClean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dirty="0" smtClean="0">
                <a:latin typeface="Arial Narrow"/>
                <a:ea typeface="Calibri"/>
                <a:cs typeface="Times New Roman"/>
              </a:rPr>
              <a:t> </a:t>
            </a:r>
            <a:endParaRPr lang="en-US" sz="1400" dirty="0" smtClean="0"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MY" sz="2800" b="1" dirty="0" smtClean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Wt</a:t>
            </a:r>
            <a:r>
              <a:rPr lang="en-MY" sz="2800" b="1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. = M x V (mL) x M.Wt. (g/mol) / 1000</a:t>
            </a:r>
            <a:endParaRPr lang="en-US" sz="16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239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sz="2000" b="1" i="1" dirty="0">
                <a:solidFill>
                  <a:srgbClr val="C00000"/>
                </a:solidFill>
                <a:latin typeface="Arial Narrow"/>
                <a:ea typeface="Calibri"/>
                <a:cs typeface="Times New Roman"/>
              </a:rPr>
              <a:t>1- Preparation of solutions from </a:t>
            </a:r>
            <a:r>
              <a:rPr lang="en-MY" sz="2000" b="1" i="1" u="sng" dirty="0">
                <a:solidFill>
                  <a:srgbClr val="C00000"/>
                </a:solidFill>
                <a:latin typeface="Arial Narrow"/>
                <a:ea typeface="Calibri"/>
                <a:cs typeface="Times New Roman"/>
              </a:rPr>
              <a:t>Solid</a:t>
            </a:r>
            <a:r>
              <a:rPr lang="en-MY" sz="2000" b="1" i="1" dirty="0">
                <a:solidFill>
                  <a:srgbClr val="C00000"/>
                </a:solidFill>
                <a:latin typeface="Arial Narrow"/>
                <a:ea typeface="Calibri"/>
                <a:cs typeface="Times New Roman"/>
              </a:rPr>
              <a:t> </a:t>
            </a:r>
            <a:r>
              <a:rPr lang="en-MY" sz="2000" b="1" i="1" dirty="0" smtClean="0">
                <a:solidFill>
                  <a:srgbClr val="C00000"/>
                </a:solidFill>
                <a:latin typeface="Arial Narrow"/>
                <a:ea typeface="Calibri"/>
                <a:cs typeface="Times New Roman"/>
              </a:rPr>
              <a:t>substances</a:t>
            </a:r>
            <a:r>
              <a:rPr lang="en-MY" sz="2000" b="1" i="1" dirty="0" smtClean="0">
                <a:solidFill>
                  <a:srgbClr val="C00000"/>
                </a:solidFill>
                <a:latin typeface="Arial Narrow"/>
                <a:ea typeface="Calibri"/>
                <a:cs typeface="Times New Roman"/>
              </a:rPr>
              <a:t>:</a:t>
            </a:r>
            <a:endParaRPr lang="en-US" sz="14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b="1" i="1" dirty="0">
                <a:latin typeface="Arial Narrow"/>
                <a:ea typeface="Calibri"/>
                <a:cs typeface="Times New Roman"/>
              </a:rPr>
              <a:t>Examples:</a:t>
            </a:r>
            <a:endParaRPr lang="en-US" sz="1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b="1" dirty="0">
                <a:solidFill>
                  <a:srgbClr val="0070C0"/>
                </a:solidFill>
                <a:latin typeface="Arial Narrow"/>
                <a:ea typeface="Calibri"/>
                <a:cs typeface="Times New Roman"/>
              </a:rPr>
              <a:t>Q/ Prepare 2 </a:t>
            </a:r>
            <a:r>
              <a:rPr lang="en-MY" b="1" dirty="0" smtClean="0">
                <a:solidFill>
                  <a:srgbClr val="0070C0"/>
                </a:solidFill>
                <a:latin typeface="Arial Narrow"/>
                <a:ea typeface="Calibri"/>
                <a:cs typeface="Times New Roman"/>
              </a:rPr>
              <a:t>litre </a:t>
            </a:r>
            <a:r>
              <a:rPr lang="en-MY" b="1" dirty="0">
                <a:solidFill>
                  <a:srgbClr val="0070C0"/>
                </a:solidFill>
                <a:latin typeface="Arial Narrow"/>
                <a:ea typeface="Calibri"/>
                <a:cs typeface="Times New Roman"/>
              </a:rPr>
              <a:t>of </a:t>
            </a:r>
            <a:r>
              <a:rPr lang="en-MY" b="1" dirty="0">
                <a:solidFill>
                  <a:srgbClr val="0070C0"/>
                </a:solidFill>
                <a:latin typeface="Arial Narrow"/>
                <a:ea typeface="Calibri"/>
                <a:cs typeface="Times New Roman"/>
              </a:rPr>
              <a:t>0.1M from </a:t>
            </a:r>
            <a:r>
              <a:rPr lang="en-MY" b="1" dirty="0">
                <a:solidFill>
                  <a:srgbClr val="0070C0"/>
                </a:solidFill>
                <a:latin typeface="Arial Narrow"/>
                <a:ea typeface="Calibri"/>
                <a:cs typeface="Times New Roman"/>
              </a:rPr>
              <a:t>Na</a:t>
            </a:r>
            <a:r>
              <a:rPr lang="en-MY" b="1" baseline="-25000" dirty="0">
                <a:solidFill>
                  <a:srgbClr val="0070C0"/>
                </a:solidFill>
                <a:latin typeface="Arial Narrow"/>
                <a:ea typeface="Calibri"/>
                <a:cs typeface="Times New Roman"/>
              </a:rPr>
              <a:t>2</a:t>
            </a:r>
            <a:r>
              <a:rPr lang="en-MY" b="1" dirty="0">
                <a:solidFill>
                  <a:srgbClr val="0070C0"/>
                </a:solidFill>
                <a:latin typeface="Arial Narrow"/>
                <a:ea typeface="Calibri"/>
                <a:cs typeface="Times New Roman"/>
              </a:rPr>
              <a:t>CO</a:t>
            </a:r>
            <a:r>
              <a:rPr lang="en-MY" b="1" baseline="-25000" dirty="0">
                <a:solidFill>
                  <a:srgbClr val="0070C0"/>
                </a:solidFill>
                <a:latin typeface="Arial Narrow"/>
                <a:ea typeface="Calibri"/>
                <a:cs typeface="Times New Roman"/>
              </a:rPr>
              <a:t>3</a:t>
            </a:r>
            <a:r>
              <a:rPr lang="en-MY" b="1" dirty="0">
                <a:solidFill>
                  <a:srgbClr val="0070C0"/>
                </a:solidFill>
                <a:latin typeface="Arial Narrow"/>
                <a:ea typeface="Calibri"/>
                <a:cs typeface="Times New Roman"/>
              </a:rPr>
              <a:t> </a:t>
            </a:r>
            <a:r>
              <a:rPr lang="en-MY" b="1" dirty="0" smtClean="0">
                <a:solidFill>
                  <a:srgbClr val="0070C0"/>
                </a:solidFill>
                <a:latin typeface="Arial Narrow"/>
                <a:ea typeface="Calibri"/>
                <a:cs typeface="Times New Roman"/>
              </a:rPr>
              <a:t>?</a:t>
            </a:r>
            <a:endParaRPr lang="en-US" sz="1400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sz="2000" b="1" i="1" dirty="0">
                <a:latin typeface="Arial Narrow"/>
                <a:ea typeface="Calibri"/>
                <a:cs typeface="Times New Roman"/>
              </a:rPr>
              <a:t>• Request: How </a:t>
            </a:r>
            <a:r>
              <a:rPr lang="en-MY" sz="2000" b="1" i="1" dirty="0" smtClean="0">
                <a:latin typeface="Arial Narrow"/>
                <a:ea typeface="Calibri"/>
                <a:cs typeface="Times New Roman"/>
              </a:rPr>
              <a:t>many grams of Na</a:t>
            </a:r>
            <a:r>
              <a:rPr lang="en-MY" sz="2000" b="1" i="1" baseline="-25000" dirty="0" smtClean="0">
                <a:latin typeface="Arial Narrow"/>
                <a:ea typeface="Calibri"/>
                <a:cs typeface="Times New Roman"/>
              </a:rPr>
              <a:t>2</a:t>
            </a:r>
            <a:r>
              <a:rPr lang="en-MY" sz="2000" b="1" i="1" dirty="0" smtClean="0">
                <a:latin typeface="Arial Narrow"/>
                <a:ea typeface="Calibri"/>
                <a:cs typeface="Times New Roman"/>
              </a:rPr>
              <a:t>CO</a:t>
            </a:r>
            <a:r>
              <a:rPr lang="en-MY" sz="2000" b="1" i="1" baseline="-25000" dirty="0" smtClean="0">
                <a:latin typeface="Arial Narrow"/>
                <a:ea typeface="Calibri"/>
                <a:cs typeface="Times New Roman"/>
              </a:rPr>
              <a:t>3</a:t>
            </a:r>
            <a:r>
              <a:rPr lang="en-MY" sz="2000" b="1" i="1" dirty="0" smtClean="0">
                <a:latin typeface="Arial Narrow"/>
                <a:ea typeface="Calibri"/>
                <a:cs typeface="Times New Roman"/>
              </a:rPr>
              <a:t> is needed and </a:t>
            </a:r>
            <a:r>
              <a:rPr lang="en-MY" sz="2000" b="1" i="1" dirty="0">
                <a:latin typeface="Arial Narrow"/>
                <a:ea typeface="Calibri"/>
                <a:cs typeface="Times New Roman"/>
              </a:rPr>
              <a:t>dissolving in 2 liter of water to obtaining 0.1M Na</a:t>
            </a:r>
            <a:r>
              <a:rPr lang="en-MY" sz="2000" b="1" i="1" baseline="-25000" dirty="0">
                <a:latin typeface="Arial Narrow"/>
                <a:ea typeface="Calibri"/>
                <a:cs typeface="Times New Roman"/>
              </a:rPr>
              <a:t>2</a:t>
            </a:r>
            <a:r>
              <a:rPr lang="en-MY" sz="2000" b="1" i="1" dirty="0">
                <a:latin typeface="Arial Narrow"/>
                <a:ea typeface="Calibri"/>
                <a:cs typeface="Times New Roman"/>
              </a:rPr>
              <a:t>CO</a:t>
            </a:r>
            <a:r>
              <a:rPr lang="en-MY" sz="2000" b="1" i="1" baseline="-25000" dirty="0">
                <a:latin typeface="Arial Narrow"/>
                <a:ea typeface="Calibri"/>
                <a:cs typeface="Times New Roman"/>
              </a:rPr>
              <a:t>3</a:t>
            </a:r>
            <a:r>
              <a:rPr lang="en-MY" sz="2000" b="1" i="1" dirty="0">
                <a:latin typeface="Arial Narrow"/>
                <a:ea typeface="Calibri"/>
                <a:cs typeface="Times New Roman"/>
              </a:rPr>
              <a:t>?</a:t>
            </a:r>
            <a:endParaRPr lang="en-US" sz="1600" b="1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MY" sz="2000" b="1" dirty="0">
                <a:latin typeface="Arial Narrow"/>
                <a:ea typeface="Calibri"/>
                <a:cs typeface="Times New Roman"/>
              </a:rPr>
              <a:t>0.1M = 0.1 mole Na</a:t>
            </a:r>
            <a:r>
              <a:rPr lang="en-MY" sz="2000" b="1" baseline="-25000" dirty="0">
                <a:latin typeface="Arial Narrow"/>
                <a:ea typeface="Calibri"/>
                <a:cs typeface="Times New Roman"/>
              </a:rPr>
              <a:t>2</a:t>
            </a:r>
            <a:r>
              <a:rPr lang="en-MY" sz="2000" b="1" dirty="0">
                <a:latin typeface="Arial Narrow"/>
                <a:ea typeface="Calibri"/>
                <a:cs typeface="Times New Roman"/>
              </a:rPr>
              <a:t>CO</a:t>
            </a:r>
            <a:r>
              <a:rPr lang="en-MY" sz="2000" b="1" baseline="-25000" dirty="0">
                <a:latin typeface="Arial Narrow"/>
                <a:ea typeface="Calibri"/>
                <a:cs typeface="Times New Roman"/>
              </a:rPr>
              <a:t>3</a:t>
            </a:r>
            <a:r>
              <a:rPr lang="en-MY" sz="2000" b="1" dirty="0">
                <a:latin typeface="Arial Narrow"/>
                <a:ea typeface="Calibri"/>
                <a:cs typeface="Times New Roman"/>
              </a:rPr>
              <a:t> in one liter of solution</a:t>
            </a:r>
            <a:endParaRPr lang="en-US" sz="1600" b="1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MY" sz="2000" b="1" dirty="0">
                <a:latin typeface="Arial Narrow"/>
                <a:ea typeface="Calibri"/>
                <a:cs typeface="Times New Roman"/>
              </a:rPr>
              <a:t>= 0.1 × 2 = 0.2 mole Na</a:t>
            </a:r>
            <a:r>
              <a:rPr lang="en-MY" sz="2000" b="1" baseline="-25000" dirty="0">
                <a:latin typeface="Arial Narrow"/>
                <a:ea typeface="Calibri"/>
                <a:cs typeface="Times New Roman"/>
              </a:rPr>
              <a:t>2</a:t>
            </a:r>
            <a:r>
              <a:rPr lang="en-MY" sz="2000" b="1" dirty="0">
                <a:latin typeface="Arial Narrow"/>
                <a:ea typeface="Calibri"/>
                <a:cs typeface="Times New Roman"/>
              </a:rPr>
              <a:t>CO</a:t>
            </a:r>
            <a:r>
              <a:rPr lang="en-MY" sz="2000" b="1" baseline="-25000" dirty="0">
                <a:latin typeface="Arial Narrow"/>
                <a:ea typeface="Calibri"/>
                <a:cs typeface="Times New Roman"/>
              </a:rPr>
              <a:t>3</a:t>
            </a:r>
            <a:r>
              <a:rPr lang="en-MY" sz="2000" b="1" dirty="0">
                <a:latin typeface="Arial Narrow"/>
                <a:ea typeface="Calibri"/>
                <a:cs typeface="Times New Roman"/>
              </a:rPr>
              <a:t> in 2 liter of solution.</a:t>
            </a:r>
            <a:endParaRPr lang="en-US" sz="1600" b="1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MY" sz="2000" b="1" dirty="0">
                <a:latin typeface="Arial Narrow"/>
                <a:ea typeface="Calibri"/>
                <a:cs typeface="Times New Roman"/>
              </a:rPr>
              <a:t>no. of mole = Wt. (g) / M.Wt. (g/mol).</a:t>
            </a:r>
            <a:endParaRPr lang="en-US" sz="1600" b="1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MY" sz="2000" b="1" dirty="0">
                <a:latin typeface="Arial Narrow"/>
                <a:ea typeface="Calibri"/>
                <a:cs typeface="Times New Roman"/>
              </a:rPr>
              <a:t>Wt. g = no. of mole × M.Wt.</a:t>
            </a:r>
            <a:endParaRPr lang="en-US" sz="1600" b="1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MY" sz="2000" b="1" dirty="0">
                <a:latin typeface="Arial Narrow"/>
                <a:ea typeface="Calibri"/>
                <a:cs typeface="Times New Roman"/>
              </a:rPr>
              <a:t>Wt. of Na</a:t>
            </a:r>
            <a:r>
              <a:rPr lang="en-MY" sz="2000" b="1" baseline="-25000" dirty="0">
                <a:latin typeface="Arial Narrow"/>
                <a:ea typeface="Calibri"/>
                <a:cs typeface="Times New Roman"/>
              </a:rPr>
              <a:t>2</a:t>
            </a:r>
            <a:r>
              <a:rPr lang="en-MY" sz="2000" b="1" dirty="0">
                <a:latin typeface="Arial Narrow"/>
                <a:ea typeface="Calibri"/>
                <a:cs typeface="Times New Roman"/>
              </a:rPr>
              <a:t>CO</a:t>
            </a:r>
            <a:r>
              <a:rPr lang="en-MY" sz="2000" b="1" baseline="-25000" dirty="0">
                <a:latin typeface="Arial Narrow"/>
                <a:ea typeface="Calibri"/>
                <a:cs typeface="Times New Roman"/>
              </a:rPr>
              <a:t>3</a:t>
            </a:r>
            <a:r>
              <a:rPr lang="en-MY" sz="2000" b="1" dirty="0">
                <a:latin typeface="Arial Narrow"/>
                <a:ea typeface="Calibri"/>
                <a:cs typeface="Times New Roman"/>
              </a:rPr>
              <a:t> (g) = 0.2 × [(2×23) + (1×12) + (3×16)] = 21.2 g which is required to dissolved in 2 </a:t>
            </a:r>
            <a:r>
              <a:rPr lang="en-MY" sz="2000" b="1" dirty="0" smtClean="0">
                <a:latin typeface="Arial Narrow"/>
                <a:ea typeface="Calibri"/>
                <a:cs typeface="Times New Roman"/>
              </a:rPr>
              <a:t>litre </a:t>
            </a:r>
            <a:r>
              <a:rPr lang="en-MY" sz="2000" b="1" dirty="0">
                <a:latin typeface="Arial Narrow"/>
                <a:ea typeface="Calibri"/>
                <a:cs typeface="Times New Roman"/>
              </a:rPr>
              <a:t>of water to obtain 0.1M Na</a:t>
            </a:r>
            <a:r>
              <a:rPr lang="en-MY" sz="2000" b="1" baseline="-25000" dirty="0">
                <a:latin typeface="Arial Narrow"/>
                <a:ea typeface="Calibri"/>
                <a:cs typeface="Times New Roman"/>
              </a:rPr>
              <a:t>2</a:t>
            </a:r>
            <a:r>
              <a:rPr lang="en-MY" sz="2000" b="1" dirty="0">
                <a:latin typeface="Arial Narrow"/>
                <a:ea typeface="Calibri"/>
                <a:cs typeface="Times New Roman"/>
              </a:rPr>
              <a:t>CO</a:t>
            </a:r>
            <a:r>
              <a:rPr lang="en-MY" sz="2000" b="1" baseline="-25000" dirty="0">
                <a:latin typeface="Arial Narrow"/>
                <a:ea typeface="Calibri"/>
                <a:cs typeface="Times New Roman"/>
              </a:rPr>
              <a:t>3</a:t>
            </a:r>
            <a:r>
              <a:rPr lang="en-MY" sz="2000" b="1" dirty="0">
                <a:latin typeface="Arial Narrow"/>
                <a:ea typeface="Calibri"/>
                <a:cs typeface="Times New Roman"/>
              </a:rPr>
              <a:t> in this volume (2L).</a:t>
            </a:r>
            <a:endParaRPr lang="en-US" sz="1600" b="1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sz="2000" dirty="0">
                <a:latin typeface="Arial Narrow"/>
                <a:ea typeface="Calibri"/>
                <a:cs typeface="Times New Roman"/>
              </a:rPr>
              <a:t>OR</a:t>
            </a:r>
            <a:endParaRPr lang="en-US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sz="2400" b="1" dirty="0">
                <a:solidFill>
                  <a:srgbClr val="7030A0"/>
                </a:solidFill>
                <a:latin typeface="Arial Narrow"/>
                <a:ea typeface="Calibri"/>
                <a:cs typeface="Times New Roman"/>
              </a:rPr>
              <a:t>Wt.(gm) = M x V (ml) x M. Wt. (gm/mol) / </a:t>
            </a:r>
            <a:r>
              <a:rPr lang="en-MY" sz="2400" b="1" dirty="0" smtClean="0">
                <a:solidFill>
                  <a:srgbClr val="7030A0"/>
                </a:solidFill>
                <a:latin typeface="Arial Narrow"/>
                <a:ea typeface="Calibri"/>
                <a:cs typeface="Times New Roman"/>
              </a:rPr>
              <a:t>1000</a:t>
            </a:r>
            <a:r>
              <a:rPr lang="en-MY" sz="2000" dirty="0">
                <a:latin typeface="Arial Narrow"/>
                <a:ea typeface="Calibri"/>
                <a:cs typeface="Times New Roman"/>
              </a:rPr>
              <a:t> </a:t>
            </a:r>
            <a:endParaRPr lang="en-US" sz="16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en-MY" sz="2000" b="1" dirty="0">
                <a:latin typeface="Arial Narrow"/>
                <a:ea typeface="Calibri"/>
                <a:cs typeface="Times New Roman"/>
              </a:rPr>
              <a:t>Wt. = 0.1 x 2000 ml x 106 / 1000 = 21.2 g which is required to dissolved in 2 </a:t>
            </a:r>
            <a:r>
              <a:rPr lang="en-MY" sz="2000" b="1" dirty="0" smtClean="0">
                <a:latin typeface="Arial Narrow"/>
                <a:ea typeface="Calibri"/>
                <a:cs typeface="Times New Roman"/>
              </a:rPr>
              <a:t>litre </a:t>
            </a:r>
            <a:r>
              <a:rPr lang="en-MY" sz="2000" b="1" dirty="0">
                <a:latin typeface="Arial Narrow"/>
                <a:ea typeface="Calibri"/>
                <a:cs typeface="Times New Roman"/>
              </a:rPr>
              <a:t>of water to obtain 0.1M Na</a:t>
            </a:r>
            <a:r>
              <a:rPr lang="en-MY" sz="2000" b="1" baseline="-25000" dirty="0">
                <a:latin typeface="Arial Narrow"/>
                <a:ea typeface="Calibri"/>
                <a:cs typeface="Times New Roman"/>
              </a:rPr>
              <a:t>2</a:t>
            </a:r>
            <a:r>
              <a:rPr lang="en-MY" sz="2000" b="1" dirty="0">
                <a:latin typeface="Arial Narrow"/>
                <a:ea typeface="Calibri"/>
                <a:cs typeface="Times New Roman"/>
              </a:rPr>
              <a:t>CO</a:t>
            </a:r>
            <a:r>
              <a:rPr lang="en-MY" sz="2000" b="1" baseline="-25000" dirty="0">
                <a:latin typeface="Arial Narrow"/>
                <a:ea typeface="Calibri"/>
                <a:cs typeface="Times New Roman"/>
              </a:rPr>
              <a:t>3</a:t>
            </a:r>
            <a:r>
              <a:rPr lang="en-MY" sz="2000" b="1" dirty="0">
                <a:latin typeface="Arial Narrow"/>
                <a:ea typeface="Calibri"/>
                <a:cs typeface="Times New Roman"/>
              </a:rPr>
              <a:t> in this volume (2L).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4511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8847"/>
            <a:ext cx="9144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sz="2400" b="1" dirty="0">
                <a:solidFill>
                  <a:srgbClr val="7030A0"/>
                </a:solidFill>
                <a:latin typeface="Arial Narrow"/>
                <a:ea typeface="Calibri"/>
                <a:cs typeface="Times New Roman"/>
              </a:rPr>
              <a:t>Q/ Prepare 0.1M of NaCl in 250ml volume?</a:t>
            </a:r>
            <a:endParaRPr lang="en-US" sz="24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sz="2400" b="1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- Question requirement </a:t>
            </a:r>
            <a:r>
              <a:rPr lang="en-MY" sz="2400" b="1" dirty="0" smtClean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is</a:t>
            </a:r>
            <a:r>
              <a:rPr lang="en-MY" sz="2400" b="1" dirty="0" smtClean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 </a:t>
            </a:r>
            <a:r>
              <a:rPr lang="en-MY" sz="2400" b="1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how many grams of solid NaCl </a:t>
            </a:r>
            <a:r>
              <a:rPr lang="en-MY" sz="2400" b="1" dirty="0" smtClean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is</a:t>
            </a:r>
            <a:r>
              <a:rPr lang="en-MY" sz="2400" b="1" dirty="0" smtClean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 </a:t>
            </a:r>
            <a:r>
              <a:rPr lang="en-MY" sz="2400" b="1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required to prepare </a:t>
            </a:r>
            <a:r>
              <a:rPr lang="en-MY" sz="2400" b="1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250ml </a:t>
            </a:r>
            <a:r>
              <a:rPr lang="en-MY" sz="2400" b="1" dirty="0" smtClean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solution</a:t>
            </a:r>
            <a:r>
              <a:rPr lang="en-MY" sz="2400" b="1" dirty="0" smtClean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.</a:t>
            </a:r>
            <a:endParaRPr lang="en-US" sz="2400" b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MY" sz="2000" b="1" dirty="0">
                <a:latin typeface="Arial Narrow"/>
                <a:ea typeface="Calibri"/>
                <a:cs typeface="Times New Roman"/>
              </a:rPr>
              <a:t>0.1M = 0.1 mole NaCl in </a:t>
            </a:r>
            <a:r>
              <a:rPr lang="en-MY" sz="2000" b="1" dirty="0" smtClean="0">
                <a:latin typeface="Arial Narrow"/>
                <a:ea typeface="Calibri"/>
                <a:cs typeface="Times New Roman"/>
              </a:rPr>
              <a:t>1000ml </a:t>
            </a:r>
            <a:r>
              <a:rPr lang="en-MY" sz="2000" b="1" dirty="0">
                <a:latin typeface="Arial Narrow"/>
                <a:ea typeface="Calibri"/>
                <a:cs typeface="Times New Roman"/>
              </a:rPr>
              <a:t>of solution</a:t>
            </a:r>
            <a:endParaRPr lang="en-US" sz="2000" b="1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MY" sz="2000" b="1" dirty="0">
                <a:latin typeface="Arial Narrow"/>
                <a:ea typeface="Calibri"/>
                <a:cs typeface="Times New Roman"/>
              </a:rPr>
              <a:t>= 0.1 x (250/1000) = 0.025 mole NaCl in 250ml of solution.</a:t>
            </a:r>
            <a:endParaRPr lang="en-US" sz="2000" b="1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MY" sz="2000" b="1" dirty="0">
                <a:latin typeface="Arial Narrow"/>
                <a:ea typeface="Calibri"/>
                <a:cs typeface="Times New Roman"/>
              </a:rPr>
              <a:t>no. of mole = Wt. (g) / M.Wt. (g/mole).</a:t>
            </a:r>
            <a:endParaRPr lang="en-US" sz="2000" b="1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MY" sz="2000" b="1" dirty="0">
                <a:latin typeface="Arial Narrow"/>
                <a:ea typeface="Calibri"/>
                <a:cs typeface="Times New Roman"/>
              </a:rPr>
              <a:t>Wt. (g) = no. of mole × M.Wt.</a:t>
            </a:r>
            <a:endParaRPr lang="en-US" sz="2000" b="1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MY" sz="2000" b="1" dirty="0">
                <a:latin typeface="Arial Narrow"/>
                <a:ea typeface="Calibri"/>
                <a:cs typeface="Times New Roman"/>
              </a:rPr>
              <a:t>Wt. of NaCl (g) = 0.025 × [(1×23) + (1×35.5)] = 1.4625 g NaCl is required to dissolved in 250ml of water to obtain 0.1M NaCl.</a:t>
            </a:r>
            <a:endParaRPr lang="en-US" sz="2000" b="1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sz="2000" b="1" dirty="0">
                <a:latin typeface="Arial Narrow"/>
                <a:ea typeface="Calibri"/>
                <a:cs typeface="Times New Roman"/>
              </a:rPr>
              <a:t>OR</a:t>
            </a:r>
            <a:endParaRPr lang="en-US" sz="2000" b="1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MY" sz="2400" b="1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Wt.(gm) = M x V (ml) x M. Wt. (gm/mol) / 1000</a:t>
            </a:r>
            <a:endParaRPr lang="en-US" sz="2400" b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en-MY" sz="2000" b="1" dirty="0">
                <a:latin typeface="Arial Narrow"/>
                <a:ea typeface="Calibri"/>
                <a:cs typeface="Times New Roman"/>
              </a:rPr>
              <a:t>Wt. (gm) = 0.1 x 250 x 58.5 / 1000 = 1.4625 g NaCl is required to dissolved in 250ml of water to obtain 0.1M NaCl.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117495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914400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50000"/>
              </a:lnSpc>
              <a:spcAft>
                <a:spcPts val="0"/>
              </a:spcAft>
            </a:pPr>
            <a:r>
              <a:rPr lang="en-MY" sz="3600" b="1" i="1" dirty="0" smtClean="0">
                <a:solidFill>
                  <a:srgbClr val="C00000"/>
                </a:solidFill>
                <a:latin typeface="Arial Narrow"/>
                <a:ea typeface="Calibri"/>
                <a:cs typeface="Times New Roman"/>
              </a:rPr>
              <a:t>Examples:</a:t>
            </a:r>
            <a:endParaRPr lang="en-US" sz="28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250000"/>
              </a:lnSpc>
              <a:spcAft>
                <a:spcPts val="0"/>
              </a:spcAft>
            </a:pPr>
            <a:r>
              <a:rPr lang="en-MY" sz="2800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Explain how we can prepare each of the following solutions:</a:t>
            </a:r>
            <a:endParaRPr lang="en-US" sz="20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2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MY" sz="28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Prepare 0.2 M BaCl</a:t>
            </a:r>
            <a:r>
              <a:rPr lang="en-MY" sz="2800" b="1" baseline="-25000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2</a:t>
            </a:r>
            <a:r>
              <a:rPr lang="en-MY" sz="28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.2H</a:t>
            </a:r>
            <a:r>
              <a:rPr lang="en-MY" sz="2800" b="1" baseline="-25000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2</a:t>
            </a:r>
            <a:r>
              <a:rPr lang="en-MY" sz="28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O in 500ml.</a:t>
            </a:r>
            <a:endParaRPr lang="en-US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2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MY" sz="28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Prepare 0.03 M CaCl</a:t>
            </a:r>
            <a:r>
              <a:rPr lang="en-MY" sz="2800" b="1" baseline="-25000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2</a:t>
            </a:r>
            <a:r>
              <a:rPr lang="en-MY" sz="28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 in </a:t>
            </a:r>
            <a:r>
              <a:rPr lang="en-MY" sz="2800" b="1" dirty="0" smtClean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1L.</a:t>
            </a:r>
            <a:endParaRPr lang="en-US" sz="2000" b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2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MY" sz="2800" b="1" dirty="0" smtClean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Prepare </a:t>
            </a:r>
            <a:r>
              <a:rPr lang="en-MY" sz="28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1×10</a:t>
            </a:r>
            <a:r>
              <a:rPr lang="en-MY" sz="2800" b="1" baseline="30000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-3</a:t>
            </a:r>
            <a:r>
              <a:rPr lang="en-MY" sz="28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 M CuSO</a:t>
            </a:r>
            <a:r>
              <a:rPr lang="en-MY" sz="2800" b="1" baseline="-25000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4</a:t>
            </a:r>
            <a:r>
              <a:rPr lang="en-MY" sz="28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.5H</a:t>
            </a:r>
            <a:r>
              <a:rPr lang="en-MY" sz="2800" b="1" baseline="-25000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2</a:t>
            </a:r>
            <a:r>
              <a:rPr lang="en-MY" sz="28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O in 100ml.</a:t>
            </a:r>
            <a:endParaRPr 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576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200400"/>
            <a:ext cx="3124200" cy="12192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4134177"/>
            <a:ext cx="9144000" cy="2723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Second step: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dilution process.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(M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* V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) concentrated = (M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* V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) diluted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: From first step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Unknown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: Needed molarity (concentration)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: Required volume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i="1" dirty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2-Preparation of solutions from </a:t>
            </a:r>
            <a:r>
              <a:rPr lang="en-US" sz="3200" b="1" i="1" u="sng" dirty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Liquids</a:t>
            </a:r>
            <a:r>
              <a:rPr lang="en-US" sz="3200" b="1" i="1" dirty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lang="en-US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b="1" i="1" dirty="0">
                <a:solidFill>
                  <a:srgbClr val="00B05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Preparation of solutions from </a:t>
            </a:r>
            <a:r>
              <a:rPr lang="en-US" sz="2400" b="1" i="1" u="sng" dirty="0">
                <a:solidFill>
                  <a:srgbClr val="00B05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concentrated liquids</a:t>
            </a:r>
            <a:r>
              <a:rPr lang="en-US" sz="2400" b="1" i="1" dirty="0">
                <a:solidFill>
                  <a:srgbClr val="00B05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lang="en-US" sz="11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This process was done by two steps:</a:t>
            </a: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i="1" dirty="0">
                <a:solidFill>
                  <a:srgbClr val="7030A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First step</a:t>
            </a:r>
            <a:r>
              <a:rPr lang="en-US" sz="2400" b="1" i="1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sz="2400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 calculation of molar concentration of concentrated solution (bottle).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09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88276"/>
            <a:ext cx="9144000" cy="223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Ex.1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Prepare 250ml of 2M HNO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from the traditional solution. The information on the bottle: 69%(w/w) HNO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, specific gravity 1.42 g/ml, formula weight 63 g/mole.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First step: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295399"/>
            <a:ext cx="2438400" cy="10901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2385537"/>
            <a:ext cx="91440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	M = [(69/100) × (1.42) × 1000] / [(1×1)+(1×14)+(3×16)]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	M = [(0.69)×(1.42)×1000] / [63]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	M = 15.55 mol/L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Second step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dilution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(M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V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) concentrated = (M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V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) diluted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15.55 × V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= 2 × 250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= (2×250) / 15.55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= 32.15 mL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1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79653"/>
            <a:ext cx="91440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Ex.2.</a:t>
            </a:r>
            <a:r>
              <a:rPr lang="en-US" sz="2400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Describe the preparation of 750 mL of 6.00 M H</a:t>
            </a:r>
            <a:r>
              <a:rPr lang="en-US" sz="2400" b="1" baseline="-25000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3</a:t>
            </a:r>
            <a:r>
              <a:rPr lang="en-US" sz="24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PO</a:t>
            </a:r>
            <a:r>
              <a:rPr lang="en-US" sz="2400" b="1" baseline="-25000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4</a:t>
            </a:r>
            <a:r>
              <a:rPr lang="en-US" sz="24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 from the commercial reagent that is 86% H</a:t>
            </a:r>
            <a:r>
              <a:rPr lang="en-US" sz="2400" b="1" baseline="-25000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3</a:t>
            </a:r>
            <a:r>
              <a:rPr lang="en-US" sz="24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PO</a:t>
            </a:r>
            <a:r>
              <a:rPr lang="en-US" sz="2400" b="1" baseline="-25000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4</a:t>
            </a:r>
            <a:r>
              <a:rPr lang="en-US" sz="24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 (W/W) and has a specific gravity of 1.71.</a:t>
            </a:r>
            <a:r>
              <a:rPr lang="en-US" sz="2400" dirty="0">
                <a:latin typeface="Arial Narrow"/>
                <a:ea typeface="Calibri"/>
                <a:cs typeface="Times New Roman"/>
              </a:rPr>
              <a:t> </a:t>
            </a:r>
            <a:endParaRPr lang="en-US" sz="2400" dirty="0" smtClean="0">
              <a:latin typeface="Arial Narrow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400" dirty="0">
                <a:latin typeface="Arial Narrow"/>
                <a:ea typeface="Calibri"/>
                <a:cs typeface="Times New Roman"/>
              </a:rPr>
              <a:t> </a:t>
            </a:r>
            <a:endParaRPr lang="en-US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400" b="1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Ex.3.</a:t>
            </a:r>
            <a:r>
              <a:rPr lang="en-US" sz="2400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Describe the preparation of 500 mL of 0.0750 M AgNO</a:t>
            </a:r>
            <a:r>
              <a:rPr lang="en-US" sz="2400" b="1" baseline="-25000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3</a:t>
            </a:r>
            <a:r>
              <a:rPr lang="en-US" sz="24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 from the solid reagent.</a:t>
            </a:r>
            <a:endParaRPr lang="en-US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400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 </a:t>
            </a:r>
            <a:r>
              <a:rPr lang="en-US" sz="2400" b="1" dirty="0" smtClean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Ex.4</a:t>
            </a:r>
            <a:r>
              <a:rPr lang="en-US" sz="2400" b="1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.</a:t>
            </a:r>
            <a:r>
              <a:rPr lang="en-US" sz="2400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Describe the preparation of 1.00 L of 0.285 M HCI, starting with a 6.00 M solution of the reagent</a:t>
            </a:r>
            <a:r>
              <a:rPr lang="en-US" sz="2400" b="1" dirty="0" smtClean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.</a:t>
            </a:r>
            <a:r>
              <a:rPr lang="en-US" sz="24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 </a:t>
            </a:r>
            <a:endParaRPr lang="en-US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Ex.5.</a:t>
            </a:r>
            <a:r>
              <a:rPr lang="en-US" sz="2400" dirty="0">
                <a:solidFill>
                  <a:srgbClr val="FF0000"/>
                </a:solidFill>
                <a:latin typeface="Arial Narrow"/>
                <a:ea typeface="Calibri"/>
                <a:cs typeface="Times New Roman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Describe the preparation of 2.00 L of 0.120 M HCIO</a:t>
            </a:r>
            <a:r>
              <a:rPr lang="en-US" sz="2400" b="1" baseline="-25000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4</a:t>
            </a:r>
            <a:r>
              <a:rPr lang="en-US" sz="24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 from the commercial reagent [71.0% HCIO</a:t>
            </a:r>
            <a:r>
              <a:rPr lang="en-US" sz="2400" b="1" baseline="-25000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4</a:t>
            </a:r>
            <a:r>
              <a:rPr lang="en-US" sz="24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 (w/w), sp gr 1.67</a:t>
            </a:r>
            <a:r>
              <a:rPr lang="en-US" sz="2400" b="1" dirty="0" smtClean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].</a:t>
            </a:r>
            <a:r>
              <a:rPr lang="en-US" sz="2400" dirty="0">
                <a:latin typeface="Arial Narrow"/>
                <a:ea typeface="Calibri"/>
                <a:cs typeface="Times New Roman"/>
              </a:rPr>
              <a:t> </a:t>
            </a:r>
            <a:endParaRPr lang="en-US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000" b="1" dirty="0" err="1">
                <a:solidFill>
                  <a:srgbClr val="00B050"/>
                </a:solidFill>
                <a:latin typeface="Arial Narrow"/>
                <a:ea typeface="Calibri"/>
                <a:cs typeface="Times New Roman"/>
              </a:rPr>
              <a:t>A.Wt</a:t>
            </a:r>
            <a:r>
              <a:rPr lang="en-US" sz="2000" b="1" dirty="0">
                <a:solidFill>
                  <a:srgbClr val="00B050"/>
                </a:solidFill>
                <a:latin typeface="Arial Narrow"/>
                <a:ea typeface="Calibri"/>
                <a:cs typeface="Times New Roman"/>
              </a:rPr>
              <a:t>.:</a:t>
            </a:r>
            <a:endParaRPr lang="en-US" dirty="0">
              <a:solidFill>
                <a:srgbClr val="00B050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000" b="1" dirty="0">
                <a:solidFill>
                  <a:srgbClr val="C00000"/>
                </a:solidFill>
                <a:latin typeface="Arial Narrow"/>
                <a:ea typeface="Calibri"/>
                <a:cs typeface="Times New Roman"/>
              </a:rPr>
              <a:t>(H=1 , C=12 , N=14 , O=16 , Na=23 , P=31 , S=32 , Cl=35.5 , Ca=40 , Cu=63.5 , Ag=107.9 , Ba=137.3) g/mol</a:t>
            </a:r>
            <a:endParaRPr lang="en-US" b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9428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511</Words>
  <Application>Microsoft Office PowerPoint</Application>
  <PresentationFormat>On-screen Show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Wrea</dc:creator>
  <cp:lastModifiedBy>Wrea</cp:lastModifiedBy>
  <cp:revision>39</cp:revision>
  <dcterms:created xsi:type="dcterms:W3CDTF">2018-11-25T18:54:35Z</dcterms:created>
  <dcterms:modified xsi:type="dcterms:W3CDTF">2018-12-03T18:43:31Z</dcterms:modified>
</cp:coreProperties>
</file>