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5"/>
  </p:notesMasterIdLst>
  <p:sldIdLst>
    <p:sldId id="375" r:id="rId2"/>
    <p:sldId id="284" r:id="rId3"/>
    <p:sldId id="291" r:id="rId4"/>
    <p:sldId id="285" r:id="rId5"/>
    <p:sldId id="259" r:id="rId6"/>
    <p:sldId id="261" r:id="rId7"/>
    <p:sldId id="286" r:id="rId8"/>
    <p:sldId id="288" r:id="rId9"/>
    <p:sldId id="290" r:id="rId10"/>
    <p:sldId id="292" r:id="rId11"/>
    <p:sldId id="293" r:id="rId12"/>
    <p:sldId id="294" r:id="rId13"/>
    <p:sldId id="295" r:id="rId14"/>
    <p:sldId id="296" r:id="rId15"/>
    <p:sldId id="297" r:id="rId16"/>
    <p:sldId id="298" r:id="rId17"/>
    <p:sldId id="299" r:id="rId18"/>
    <p:sldId id="300" r:id="rId19"/>
    <p:sldId id="301" r:id="rId20"/>
    <p:sldId id="303" r:id="rId21"/>
    <p:sldId id="304" r:id="rId22"/>
    <p:sldId id="264" r:id="rId23"/>
    <p:sldId id="315" r:id="rId24"/>
    <p:sldId id="265" r:id="rId25"/>
    <p:sldId id="266" r:id="rId26"/>
    <p:sldId id="267" r:id="rId27"/>
    <p:sldId id="314" r:id="rId28"/>
    <p:sldId id="268" r:id="rId29"/>
    <p:sldId id="269" r:id="rId30"/>
    <p:sldId id="308" r:id="rId31"/>
    <p:sldId id="309" r:id="rId32"/>
    <p:sldId id="310" r:id="rId33"/>
    <p:sldId id="311" r:id="rId34"/>
    <p:sldId id="312" r:id="rId35"/>
    <p:sldId id="313" r:id="rId36"/>
    <p:sldId id="378" r:id="rId37"/>
    <p:sldId id="320" r:id="rId38"/>
    <p:sldId id="321" r:id="rId39"/>
    <p:sldId id="323" r:id="rId40"/>
    <p:sldId id="379" r:id="rId41"/>
    <p:sldId id="324" r:id="rId42"/>
    <p:sldId id="325" r:id="rId43"/>
    <p:sldId id="326" r:id="rId44"/>
    <p:sldId id="327" r:id="rId45"/>
    <p:sldId id="328" r:id="rId46"/>
    <p:sldId id="329" r:id="rId47"/>
    <p:sldId id="376" r:id="rId48"/>
    <p:sldId id="377" r:id="rId49"/>
    <p:sldId id="360" r:id="rId50"/>
    <p:sldId id="361" r:id="rId51"/>
    <p:sldId id="362" r:id="rId52"/>
    <p:sldId id="363" r:id="rId53"/>
    <p:sldId id="364" r:id="rId54"/>
    <p:sldId id="365" r:id="rId55"/>
    <p:sldId id="366" r:id="rId56"/>
    <p:sldId id="367" r:id="rId57"/>
    <p:sldId id="368" r:id="rId58"/>
    <p:sldId id="369" r:id="rId59"/>
    <p:sldId id="370" r:id="rId60"/>
    <p:sldId id="371" r:id="rId61"/>
    <p:sldId id="372" r:id="rId62"/>
    <p:sldId id="373" r:id="rId63"/>
    <p:sldId id="283" r:id="rId6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35D2E5-5923-4843-9E4A-29578C9BD6E4}" type="datetimeFigureOut">
              <a:rPr lang="en-US" smtClean="0"/>
              <a:pPr/>
              <a:t>10/31/2018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EAB4F9-F652-46B1-883D-1EF59D95E91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3BA1B02C-2B17-4CE7-9DC9-AF8E2090521A}" type="slidenum">
              <a:rPr lang="en-US"/>
              <a:pPr/>
              <a:t>20</a:t>
            </a:fld>
            <a:endParaRPr lang="en-US"/>
          </a:p>
        </p:txBody>
      </p:sp>
      <p:sp>
        <p:nvSpPr>
          <p:cNvPr id="501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01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3F519183-17D5-4349-8CFC-37D5C13F7BC1}" type="slidenum">
              <a:rPr lang="en-US"/>
              <a:pPr/>
              <a:t>21</a:t>
            </a:fld>
            <a:endParaRPr lang="en-US"/>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CEAB4F9-F652-46B1-883D-1EF59D95E912}" type="slidenum">
              <a:rPr lang="en-US" smtClean="0"/>
              <a:pPr/>
              <a:t>30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6A345C2-6D91-40D3-9799-51297D729FA6}" type="datetimeFigureOut">
              <a:rPr lang="en-US" smtClean="0"/>
              <a:pPr/>
              <a:t>10/31/2018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4D1DC48-9585-47AC-BF72-BC7060148058}"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A345C2-6D91-40D3-9799-51297D729FA6}" type="datetimeFigureOut">
              <a:rPr lang="en-US" smtClean="0"/>
              <a:pPr/>
              <a:t>10/31/2018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4D1DC48-9585-47AC-BF72-BC7060148058}"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A345C2-6D91-40D3-9799-51297D729FA6}" type="datetimeFigureOut">
              <a:rPr lang="en-US" smtClean="0"/>
              <a:pPr/>
              <a:t>10/31/2018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4D1DC48-9585-47AC-BF72-BC7060148058}"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A345C2-6D91-40D3-9799-51297D729FA6}" type="datetimeFigureOut">
              <a:rPr lang="en-US" smtClean="0"/>
              <a:pPr/>
              <a:t>10/31/2018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4D1DC48-9585-47AC-BF72-BC7060148058}"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6A345C2-6D91-40D3-9799-51297D729FA6}" type="datetimeFigureOut">
              <a:rPr lang="en-US" smtClean="0"/>
              <a:pPr/>
              <a:t>10/31/2018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4D1DC48-9585-47AC-BF72-BC7060148058}"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6A345C2-6D91-40D3-9799-51297D729FA6}" type="datetimeFigureOut">
              <a:rPr lang="en-US" smtClean="0"/>
              <a:pPr/>
              <a:t>10/31/2018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4D1DC48-9585-47AC-BF72-BC7060148058}"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6A345C2-6D91-40D3-9799-51297D729FA6}" type="datetimeFigureOut">
              <a:rPr lang="en-US" smtClean="0"/>
              <a:pPr/>
              <a:t>10/31/2018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4D1DC48-9585-47AC-BF72-BC7060148058}"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6A345C2-6D91-40D3-9799-51297D729FA6}" type="datetimeFigureOut">
              <a:rPr lang="en-US" smtClean="0"/>
              <a:pPr/>
              <a:t>10/31/2018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4D1DC48-9585-47AC-BF72-BC7060148058}"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A345C2-6D91-40D3-9799-51297D729FA6}" type="datetimeFigureOut">
              <a:rPr lang="en-US" smtClean="0"/>
              <a:pPr/>
              <a:t>10/31/2018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4D1DC48-9585-47AC-BF72-BC7060148058}"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A345C2-6D91-40D3-9799-51297D729FA6}" type="datetimeFigureOut">
              <a:rPr lang="en-US" smtClean="0"/>
              <a:pPr/>
              <a:t>10/31/2018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4D1DC48-9585-47AC-BF72-BC7060148058}"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A345C2-6D91-40D3-9799-51297D729FA6}" type="datetimeFigureOut">
              <a:rPr lang="en-US" smtClean="0"/>
              <a:pPr/>
              <a:t>10/31/2018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4D1DC48-9585-47AC-BF72-BC7060148058}"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A345C2-6D91-40D3-9799-51297D729FA6}" type="datetimeFigureOut">
              <a:rPr lang="en-US" smtClean="0"/>
              <a:pPr/>
              <a:t>10/31/2018</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D1DC48-9585-47AC-BF72-BC7060148058}"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gif"/><Relationship Id="rId1" Type="http://schemas.openxmlformats.org/officeDocument/2006/relationships/slideLayout" Target="../slideLayouts/slideLayout7.xml"/><Relationship Id="rId4" Type="http://schemas.openxmlformats.org/officeDocument/2006/relationships/image" Target="../media/image10.gif"/></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7.gi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gi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3.gif"/><Relationship Id="rId5" Type="http://schemas.openxmlformats.org/officeDocument/2006/relationships/image" Target="../media/image22.gif"/><Relationship Id="rId4" Type="http://schemas.openxmlformats.org/officeDocument/2006/relationships/image" Target="../media/image21.gif"/></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upload.wikimedia.org/wikipedia/commons/4/45/Four_stroke_cycle_intake.png" TargetMode="External"/><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hyperlink" Target="http://upload.wikimedia.org/wikipedia/commons/7/7b/Four_stroke_cycle_compression.png" TargetMode="External"/><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4.png"/><Relationship Id="rId2" Type="http://schemas.openxmlformats.org/officeDocument/2006/relationships/hyperlink" Target="http://upload.wikimedia.org/wikipedia/commons/c/ce/Four_stroke_cycle_spark.png" TargetMode="External"/><Relationship Id="rId1" Type="http://schemas.openxmlformats.org/officeDocument/2006/relationships/slideLayout" Target="../slideLayouts/slideLayout7.xml"/><Relationship Id="rId6" Type="http://schemas.openxmlformats.org/officeDocument/2006/relationships/hyperlink" Target="http://upload.wikimedia.org/wikipedia/commons/b/b1/Four_stroke_cycle_exhaust.png" TargetMode="External"/><Relationship Id="rId5" Type="http://schemas.openxmlformats.org/officeDocument/2006/relationships/image" Target="../media/image33.png"/><Relationship Id="rId4" Type="http://schemas.openxmlformats.org/officeDocument/2006/relationships/hyperlink" Target="http://upload.wikimedia.org/wikipedia/commons/c/cb/Four_stroke_cycle_power.png" TargetMode="External"/></Relationships>
</file>

<file path=ppt/slides/_rels/slide2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8.jpeg"/><Relationship Id="rId7" Type="http://schemas.openxmlformats.org/officeDocument/2006/relationships/image" Target="../media/image42.jpeg"/><Relationship Id="rId2" Type="http://schemas.openxmlformats.org/officeDocument/2006/relationships/image" Target="../media/image37.jpeg"/><Relationship Id="rId1" Type="http://schemas.openxmlformats.org/officeDocument/2006/relationships/slideLayout" Target="../slideLayouts/slideLayout7.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5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304800" y="381000"/>
            <a:ext cx="83820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4000" b="1" dirty="0" smtClean="0">
                <a:solidFill>
                  <a:srgbClr val="FF0000"/>
                </a:solidFill>
                <a:latin typeface="Century Schoolbook" pitchFamily="18" charset="0"/>
                <a:ea typeface="+mj-ea"/>
                <a:cs typeface="+mj-cs"/>
              </a:rPr>
              <a:t>Contents</a:t>
            </a:r>
            <a:endParaRPr kumimoji="0" lang="en-GB" sz="4000" b="1" i="0" u="none" strike="noStrike" kern="1200" cap="none" spc="0" normalizeH="0" baseline="0" noProof="0" dirty="0" smtClean="0">
              <a:ln>
                <a:noFill/>
              </a:ln>
              <a:solidFill>
                <a:srgbClr val="FF0000"/>
              </a:solidFill>
              <a:effectLst/>
              <a:uLnTx/>
              <a:uFillTx/>
              <a:latin typeface="Century Schoolbook" pitchFamily="18" charset="0"/>
              <a:ea typeface="+mj-ea"/>
              <a:cs typeface="+mj-cs"/>
            </a:endParaRPr>
          </a:p>
        </p:txBody>
      </p:sp>
      <p:sp>
        <p:nvSpPr>
          <p:cNvPr id="4" name="Rectangle 3"/>
          <p:cNvSpPr/>
          <p:nvPr/>
        </p:nvSpPr>
        <p:spPr>
          <a:xfrm>
            <a:off x="1143000" y="1143000"/>
            <a:ext cx="7086600" cy="10495181"/>
          </a:xfrm>
          <a:prstGeom prst="rect">
            <a:avLst/>
          </a:prstGeom>
        </p:spPr>
        <p:txBody>
          <a:bodyPr wrap="square">
            <a:spAutoFit/>
          </a:bodyPr>
          <a:lstStyle/>
          <a:p>
            <a:pPr lvl="0">
              <a:lnSpc>
                <a:spcPct val="150000"/>
              </a:lnSpc>
              <a:spcBef>
                <a:spcPct val="0"/>
              </a:spcBef>
              <a:defRPr/>
            </a:pPr>
            <a:r>
              <a:rPr lang="en-US" sz="1400" dirty="0" smtClean="0">
                <a:solidFill>
                  <a:srgbClr val="C00000"/>
                </a:solidFill>
                <a:latin typeface="Arial Narrow" pitchFamily="34" charset="0"/>
              </a:rPr>
              <a:t>INTRODUCTION OF I.C. ENGINE</a:t>
            </a:r>
          </a:p>
          <a:p>
            <a:pPr>
              <a:lnSpc>
                <a:spcPct val="150000"/>
              </a:lnSpc>
              <a:spcBef>
                <a:spcPct val="0"/>
              </a:spcBef>
              <a:defRPr/>
            </a:pPr>
            <a:r>
              <a:rPr lang="en-GB" sz="1400" dirty="0" smtClean="0">
                <a:solidFill>
                  <a:srgbClr val="C00000"/>
                </a:solidFill>
                <a:latin typeface="Century Schoolbook" pitchFamily="18" charset="0"/>
              </a:rPr>
              <a:t>EC AND IC ENGINES</a:t>
            </a:r>
          </a:p>
          <a:p>
            <a:pPr>
              <a:lnSpc>
                <a:spcPct val="150000"/>
              </a:lnSpc>
              <a:spcBef>
                <a:spcPct val="0"/>
              </a:spcBef>
              <a:defRPr/>
            </a:pPr>
            <a:r>
              <a:rPr lang="en-US" sz="1400" dirty="0" smtClean="0">
                <a:solidFill>
                  <a:srgbClr val="C00000"/>
                </a:solidFill>
                <a:latin typeface="Times New Roman" pitchFamily="18" charset="0"/>
                <a:cs typeface="Times New Roman" pitchFamily="18" charset="0"/>
              </a:rPr>
              <a:t>INTERNAL COMBUSTION ENGINES</a:t>
            </a:r>
          </a:p>
          <a:p>
            <a:pPr>
              <a:lnSpc>
                <a:spcPct val="150000"/>
              </a:lnSpc>
              <a:spcBef>
                <a:spcPct val="0"/>
              </a:spcBef>
              <a:defRPr/>
            </a:pPr>
            <a:r>
              <a:rPr lang="en-US" sz="1400" dirty="0" smtClean="0">
                <a:solidFill>
                  <a:srgbClr val="C00000"/>
                </a:solidFill>
                <a:latin typeface="Arial Narrow" pitchFamily="34" charset="0"/>
              </a:rPr>
              <a:t>CLASSIFICATION OF I.C. ENGINES</a:t>
            </a:r>
            <a:r>
              <a:rPr lang="en-US" sz="1400" dirty="0" smtClean="0">
                <a:solidFill>
                  <a:srgbClr val="C00000"/>
                </a:solidFill>
              </a:rPr>
              <a:t> </a:t>
            </a:r>
          </a:p>
          <a:p>
            <a:pPr>
              <a:lnSpc>
                <a:spcPct val="150000"/>
              </a:lnSpc>
              <a:spcBef>
                <a:spcPct val="0"/>
              </a:spcBef>
              <a:defRPr/>
            </a:pPr>
            <a:r>
              <a:rPr lang="en-US" sz="1400" dirty="0" smtClean="0">
                <a:solidFill>
                  <a:srgbClr val="C00000"/>
                </a:solidFill>
                <a:latin typeface="Arial Narrow" pitchFamily="34" charset="0"/>
              </a:rPr>
              <a:t>COMPONENTS OF I.C. ENGINES</a:t>
            </a:r>
          </a:p>
          <a:p>
            <a:pPr>
              <a:lnSpc>
                <a:spcPct val="150000"/>
              </a:lnSpc>
              <a:spcBef>
                <a:spcPct val="0"/>
              </a:spcBef>
              <a:defRPr/>
            </a:pPr>
            <a:r>
              <a:rPr lang="en-GB" sz="1400" dirty="0" smtClean="0">
                <a:solidFill>
                  <a:srgbClr val="C00000"/>
                </a:solidFill>
                <a:latin typeface="Perpetua Titling MT" pitchFamily="18" charset="0"/>
              </a:rPr>
              <a:t>TWO STROKE ENGINE</a:t>
            </a:r>
          </a:p>
          <a:p>
            <a:pPr>
              <a:lnSpc>
                <a:spcPct val="150000"/>
              </a:lnSpc>
              <a:spcBef>
                <a:spcPct val="0"/>
              </a:spcBef>
              <a:defRPr/>
            </a:pPr>
            <a:r>
              <a:rPr lang="en-GB" sz="1400" dirty="0" smtClean="0">
                <a:solidFill>
                  <a:srgbClr val="C00000"/>
                </a:solidFill>
                <a:latin typeface="Sylfaen" pitchFamily="18" charset="0"/>
              </a:rPr>
              <a:t>FOUR STROKE</a:t>
            </a:r>
          </a:p>
          <a:p>
            <a:pPr>
              <a:lnSpc>
                <a:spcPct val="150000"/>
              </a:lnSpc>
              <a:spcBef>
                <a:spcPct val="0"/>
              </a:spcBef>
              <a:defRPr/>
            </a:pPr>
            <a:r>
              <a:rPr lang="en-GB" sz="1400" dirty="0" smtClean="0">
                <a:solidFill>
                  <a:srgbClr val="C00000"/>
                </a:solidFill>
                <a:latin typeface="Sylfaen" pitchFamily="18" charset="0"/>
              </a:rPr>
              <a:t>PETROL ENGINE</a:t>
            </a:r>
          </a:p>
          <a:p>
            <a:pPr>
              <a:lnSpc>
                <a:spcPct val="150000"/>
              </a:lnSpc>
              <a:spcBef>
                <a:spcPct val="0"/>
              </a:spcBef>
              <a:defRPr/>
            </a:pPr>
            <a:r>
              <a:rPr lang="en-US" sz="1400" dirty="0" smtClean="0">
                <a:solidFill>
                  <a:srgbClr val="C00000"/>
                </a:solidFill>
                <a:latin typeface="Arial Narrow" pitchFamily="34" charset="0"/>
              </a:rPr>
              <a:t>CARBURETTOR</a:t>
            </a:r>
            <a:endParaRPr lang="en-GB" sz="1400" dirty="0" smtClean="0">
              <a:solidFill>
                <a:srgbClr val="C00000"/>
              </a:solidFill>
              <a:latin typeface="Sylfaen" pitchFamily="18" charset="0"/>
            </a:endParaRPr>
          </a:p>
          <a:p>
            <a:pPr>
              <a:lnSpc>
                <a:spcPct val="150000"/>
              </a:lnSpc>
              <a:spcBef>
                <a:spcPct val="0"/>
              </a:spcBef>
              <a:defRPr/>
            </a:pPr>
            <a:r>
              <a:rPr lang="en-GB" sz="1400" dirty="0" smtClean="0">
                <a:solidFill>
                  <a:srgbClr val="C00000"/>
                </a:solidFill>
                <a:latin typeface="Sylfaen" pitchFamily="18" charset="0"/>
              </a:rPr>
              <a:t>DIESEL ENGINE</a:t>
            </a:r>
          </a:p>
          <a:p>
            <a:pPr>
              <a:lnSpc>
                <a:spcPct val="150000"/>
              </a:lnSpc>
              <a:spcBef>
                <a:spcPct val="0"/>
              </a:spcBef>
              <a:defRPr/>
            </a:pPr>
            <a:r>
              <a:rPr lang="en-US" sz="1400" dirty="0" smtClean="0">
                <a:solidFill>
                  <a:srgbClr val="C00000"/>
                </a:solidFill>
              </a:rPr>
              <a:t>DIESEL PUMP</a:t>
            </a:r>
          </a:p>
          <a:p>
            <a:pPr>
              <a:lnSpc>
                <a:spcPct val="150000"/>
              </a:lnSpc>
              <a:spcBef>
                <a:spcPct val="0"/>
              </a:spcBef>
              <a:defRPr/>
            </a:pPr>
            <a:r>
              <a:rPr lang="en-US" sz="1400" dirty="0" smtClean="0">
                <a:solidFill>
                  <a:srgbClr val="C00000"/>
                </a:solidFill>
                <a:latin typeface="Century Schoolbook" pitchFamily="18" charset="0"/>
              </a:rPr>
              <a:t>MPFI and CRDI</a:t>
            </a:r>
          </a:p>
          <a:p>
            <a:pPr>
              <a:lnSpc>
                <a:spcPct val="150000"/>
              </a:lnSpc>
              <a:spcBef>
                <a:spcPct val="0"/>
              </a:spcBef>
              <a:defRPr/>
            </a:pPr>
            <a:r>
              <a:rPr lang="en-US" sz="1400" dirty="0" smtClean="0">
                <a:solidFill>
                  <a:srgbClr val="C00000"/>
                </a:solidFill>
              </a:rPr>
              <a:t>ENGINE PERFORMANCE</a:t>
            </a:r>
          </a:p>
          <a:p>
            <a:pPr>
              <a:lnSpc>
                <a:spcPct val="150000"/>
              </a:lnSpc>
              <a:spcBef>
                <a:spcPct val="0"/>
              </a:spcBef>
              <a:defRPr/>
            </a:pPr>
            <a:r>
              <a:rPr lang="en-US" sz="1400" dirty="0" smtClean="0">
                <a:solidFill>
                  <a:srgbClr val="C00000"/>
                </a:solidFill>
              </a:rPr>
              <a:t>PERFORMANCE CALCULATION</a:t>
            </a:r>
          </a:p>
          <a:p>
            <a:pPr>
              <a:lnSpc>
                <a:spcPct val="150000"/>
              </a:lnSpc>
              <a:spcBef>
                <a:spcPct val="0"/>
              </a:spcBef>
              <a:defRPr/>
            </a:pPr>
            <a:r>
              <a:rPr lang="en-US" sz="1400" dirty="0" smtClean="0">
                <a:solidFill>
                  <a:srgbClr val="C00000"/>
                </a:solidFill>
                <a:latin typeface="Century Schoolbook" pitchFamily="18" charset="0"/>
              </a:rPr>
              <a:t>4 STROKE Vs 2 STROKE ENGINE</a:t>
            </a:r>
          </a:p>
          <a:p>
            <a:pPr>
              <a:lnSpc>
                <a:spcPct val="150000"/>
              </a:lnSpc>
              <a:spcBef>
                <a:spcPct val="0"/>
              </a:spcBef>
              <a:defRPr/>
            </a:pPr>
            <a:r>
              <a:rPr lang="en-US" sz="1400" dirty="0" smtClean="0">
                <a:solidFill>
                  <a:srgbClr val="C00000"/>
                </a:solidFill>
                <a:latin typeface="Century Schoolbook" pitchFamily="18" charset="0"/>
              </a:rPr>
              <a:t>PETROL Vs DIESEL ENGINE</a:t>
            </a:r>
          </a:p>
          <a:p>
            <a:pPr>
              <a:spcBef>
                <a:spcPct val="0"/>
              </a:spcBef>
              <a:defRPr/>
            </a:pPr>
            <a:endParaRPr lang="en-US" sz="2000" dirty="0" smtClean="0">
              <a:solidFill>
                <a:srgbClr val="00B050"/>
              </a:solidFill>
              <a:latin typeface="Century Schoolbook" pitchFamily="18" charset="0"/>
            </a:endParaRPr>
          </a:p>
          <a:p>
            <a:pPr lvl="0" algn="ctr">
              <a:spcBef>
                <a:spcPct val="0"/>
              </a:spcBef>
              <a:defRPr/>
            </a:pPr>
            <a:endParaRPr lang="en-US" sz="2000" b="1" dirty="0" smtClean="0">
              <a:solidFill>
                <a:schemeClr val="tx2"/>
              </a:solidFill>
              <a:latin typeface="Century Schoolbook" pitchFamily="18" charset="0"/>
            </a:endParaRPr>
          </a:p>
          <a:p>
            <a:pPr lvl="0" algn="ctr">
              <a:spcBef>
                <a:spcPct val="0"/>
              </a:spcBef>
              <a:defRPr/>
            </a:pPr>
            <a:endParaRPr lang="en-US" sz="2000" b="1" dirty="0" smtClean="0">
              <a:solidFill>
                <a:schemeClr val="tx2"/>
              </a:solidFill>
              <a:latin typeface="Century Schoolbook" pitchFamily="18" charset="0"/>
            </a:endParaRPr>
          </a:p>
          <a:p>
            <a:pPr lvl="0" algn="ctr">
              <a:spcBef>
                <a:spcPct val="0"/>
              </a:spcBef>
              <a:defRPr/>
            </a:pPr>
            <a:endParaRPr lang="en-US" sz="2000" b="1" dirty="0" smtClean="0">
              <a:solidFill>
                <a:schemeClr val="tx2"/>
              </a:solidFill>
              <a:latin typeface="Century Schoolbook" pitchFamily="18" charset="0"/>
            </a:endParaRPr>
          </a:p>
          <a:p>
            <a:pPr lvl="0" algn="ctr">
              <a:spcBef>
                <a:spcPct val="0"/>
              </a:spcBef>
              <a:defRPr/>
            </a:pPr>
            <a:endParaRPr lang="en-US" sz="2000" b="1" dirty="0" smtClean="0">
              <a:solidFill>
                <a:schemeClr val="tx2"/>
              </a:solidFill>
              <a:latin typeface="Century Schoolbook" pitchFamily="18" charset="0"/>
            </a:endParaRPr>
          </a:p>
          <a:p>
            <a:pPr lvl="0" algn="ctr">
              <a:spcBef>
                <a:spcPct val="0"/>
              </a:spcBef>
              <a:defRPr/>
            </a:pPr>
            <a:endParaRPr lang="en-US" sz="2000" b="1" dirty="0" smtClean="0">
              <a:solidFill>
                <a:schemeClr val="tx2"/>
              </a:solidFill>
              <a:latin typeface="Century Schoolbook" pitchFamily="18" charset="0"/>
            </a:endParaRPr>
          </a:p>
          <a:p>
            <a:pPr lvl="0" algn="ctr">
              <a:spcBef>
                <a:spcPct val="0"/>
              </a:spcBef>
              <a:defRPr/>
            </a:pPr>
            <a:endParaRPr lang="en-US" sz="2000" b="1" dirty="0" smtClean="0">
              <a:solidFill>
                <a:schemeClr val="tx2"/>
              </a:solidFill>
              <a:latin typeface="Century Schoolbook" pitchFamily="18" charset="0"/>
            </a:endParaRPr>
          </a:p>
          <a:p>
            <a:pPr lvl="0" algn="ctr">
              <a:spcBef>
                <a:spcPct val="0"/>
              </a:spcBef>
              <a:defRPr/>
            </a:pPr>
            <a:endParaRPr lang="en-US" sz="2000" b="1" dirty="0" smtClean="0">
              <a:solidFill>
                <a:schemeClr val="tx2"/>
              </a:solidFill>
              <a:latin typeface="Century Schoolbook" pitchFamily="18" charset="0"/>
            </a:endParaRPr>
          </a:p>
          <a:p>
            <a:pPr lvl="0" algn="ctr">
              <a:spcBef>
                <a:spcPct val="0"/>
              </a:spcBef>
              <a:defRPr/>
            </a:pPr>
            <a:endParaRPr lang="en-US" sz="2000" b="1" dirty="0" smtClean="0">
              <a:solidFill>
                <a:schemeClr val="tx2"/>
              </a:solidFill>
              <a:latin typeface="Century Schoolbook" pitchFamily="18" charset="0"/>
            </a:endParaRPr>
          </a:p>
          <a:p>
            <a:pPr lvl="0" algn="ctr">
              <a:spcBef>
                <a:spcPct val="0"/>
              </a:spcBef>
              <a:defRPr/>
            </a:pPr>
            <a:endParaRPr lang="en-US" sz="2000" b="1" dirty="0" smtClean="0">
              <a:solidFill>
                <a:schemeClr val="tx2"/>
              </a:solidFill>
              <a:latin typeface="Century Schoolbook" pitchFamily="18" charset="0"/>
            </a:endParaRPr>
          </a:p>
          <a:p>
            <a:pPr lvl="0" algn="ctr">
              <a:spcBef>
                <a:spcPct val="0"/>
              </a:spcBef>
              <a:defRPr/>
            </a:pPr>
            <a:endParaRPr lang="en-US" sz="2000" b="1" dirty="0" smtClean="0">
              <a:solidFill>
                <a:schemeClr val="tx2"/>
              </a:solidFill>
              <a:latin typeface="Century Schoolbook" pitchFamily="18" charset="0"/>
            </a:endParaRPr>
          </a:p>
          <a:p>
            <a:pPr lvl="0" algn="ctr">
              <a:spcBef>
                <a:spcPct val="0"/>
              </a:spcBef>
              <a:defRPr/>
            </a:pPr>
            <a:endParaRPr lang="en-US" sz="2000" b="1" dirty="0" smtClean="0">
              <a:solidFill>
                <a:schemeClr val="tx2"/>
              </a:solidFill>
              <a:latin typeface="Century Schoolbook" pitchFamily="18" charset="0"/>
            </a:endParaRPr>
          </a:p>
          <a:p>
            <a:pPr lvl="0" algn="ctr">
              <a:spcBef>
                <a:spcPct val="0"/>
              </a:spcBef>
              <a:defRPr/>
            </a:pPr>
            <a:endParaRPr lang="en-US" sz="2000" b="1" dirty="0" smtClean="0">
              <a:solidFill>
                <a:schemeClr val="tx2"/>
              </a:solidFill>
              <a:latin typeface="Century Schoolbook" pitchFamily="18" charset="0"/>
            </a:endParaRPr>
          </a:p>
          <a:p>
            <a:pPr lvl="0" algn="ctr">
              <a:spcBef>
                <a:spcPct val="0"/>
              </a:spcBef>
              <a:defRPr/>
            </a:pPr>
            <a:endParaRPr lang="en-US" sz="2000" b="1" dirty="0" smtClean="0">
              <a:solidFill>
                <a:schemeClr val="tx2"/>
              </a:solidFill>
              <a:latin typeface="Century Schoolbook" pitchFamily="18" charset="0"/>
            </a:endParaRPr>
          </a:p>
          <a:p>
            <a:pPr lvl="0" algn="ctr">
              <a:spcBef>
                <a:spcPct val="0"/>
              </a:spcBef>
              <a:defRPr/>
            </a:pPr>
            <a:endParaRPr lang="en-US" sz="2000" b="1" dirty="0" smtClean="0">
              <a:solidFill>
                <a:schemeClr val="tx2"/>
              </a:solidFill>
              <a:latin typeface="Century Schoolbook" pitchFamily="18" charset="0"/>
            </a:endParaRPr>
          </a:p>
          <a:p>
            <a:pPr lvl="0" algn="ctr">
              <a:spcBef>
                <a:spcPct val="0"/>
              </a:spcBef>
              <a:defRPr/>
            </a:pPr>
            <a:endParaRPr lang="en-US" sz="2000" b="1" dirty="0" smtClean="0">
              <a:solidFill>
                <a:schemeClr val="tx2"/>
              </a:solidFill>
              <a:latin typeface="Century Schoolbook" pitchFamily="18" charset="0"/>
            </a:endParaRPr>
          </a:p>
          <a:p>
            <a:pPr lvl="0" algn="ctr">
              <a:spcBef>
                <a:spcPct val="0"/>
              </a:spcBef>
              <a:defRPr/>
            </a:pPr>
            <a:endParaRPr lang="en-US" sz="2000" b="1" dirty="0"/>
          </a:p>
        </p:txBody>
      </p:sp>
      <p:sp>
        <p:nvSpPr>
          <p:cNvPr id="5" name="TextBox 4"/>
          <p:cNvSpPr txBox="1"/>
          <p:nvPr/>
        </p:nvSpPr>
        <p:spPr>
          <a:xfrm>
            <a:off x="685800" y="2209800"/>
            <a:ext cx="6096000" cy="369332"/>
          </a:xfrm>
          <a:prstGeom prst="rect">
            <a:avLst/>
          </a:prstGeom>
          <a:noFill/>
        </p:spPr>
        <p:txBody>
          <a:bodyPr wrap="square" rtlCol="0">
            <a:spAutoFit/>
          </a:bodyPr>
          <a:lstStyle/>
          <a:p>
            <a:endParaRPr lang="en-IN"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609600" y="381000"/>
            <a:ext cx="7772400" cy="914400"/>
          </a:xfrm>
          <a:prstGeom prst="rect">
            <a:avLst/>
          </a:prstGeom>
        </p:spPr>
        <p:style>
          <a:lnRef idx="0">
            <a:schemeClr val="accent6"/>
          </a:lnRef>
          <a:fillRef idx="3">
            <a:schemeClr val="accent6"/>
          </a:fillRef>
          <a:effectRef idx="3">
            <a:schemeClr val="accent6"/>
          </a:effectRef>
          <a:fontRef idx="minor">
            <a:schemeClr val="lt1"/>
          </a:fontRef>
        </p:style>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solidFill>
                  <a:schemeClr val="tx1"/>
                </a:solidFill>
                <a:effectLst/>
                <a:uLnTx/>
                <a:uFillTx/>
                <a:latin typeface="Tahoma" pitchFamily="34" charset="0"/>
                <a:ea typeface="+mj-ea"/>
                <a:cs typeface="+mj-cs"/>
              </a:rPr>
              <a:t>Internal Combustion Engines</a:t>
            </a:r>
            <a:br>
              <a:rPr kumimoji="0" lang="en-GB" sz="2400" b="0" i="0" u="none" strike="noStrike" kern="1200" cap="none" spc="0" normalizeH="0" baseline="0" noProof="0" dirty="0" smtClean="0">
                <a:ln>
                  <a:noFill/>
                </a:ln>
                <a:solidFill>
                  <a:schemeClr val="tx1"/>
                </a:solidFill>
                <a:effectLst/>
                <a:uLnTx/>
                <a:uFillTx/>
                <a:latin typeface="Tahoma" pitchFamily="34" charset="0"/>
                <a:ea typeface="+mj-ea"/>
                <a:cs typeface="+mj-cs"/>
              </a:rPr>
            </a:br>
            <a:r>
              <a:rPr kumimoji="0" lang="en-GB" sz="2400" b="0" i="0" u="none" strike="noStrike" kern="1200" cap="none" spc="0" normalizeH="0" baseline="0" noProof="0" dirty="0" smtClean="0">
                <a:ln>
                  <a:noFill/>
                </a:ln>
                <a:solidFill>
                  <a:schemeClr val="tx1"/>
                </a:solidFill>
                <a:effectLst/>
                <a:uLnTx/>
                <a:uFillTx/>
                <a:latin typeface="Tahoma" pitchFamily="34" charset="0"/>
                <a:ea typeface="+mj-ea"/>
                <a:cs typeface="+mj-cs"/>
              </a:rPr>
              <a:t> – multi-cylinder -</a:t>
            </a:r>
          </a:p>
        </p:txBody>
      </p:sp>
      <p:sp>
        <p:nvSpPr>
          <p:cNvPr id="4" name="Text Box 3"/>
          <p:cNvSpPr txBox="1">
            <a:spLocks noChangeArrowheads="1"/>
          </p:cNvSpPr>
          <p:nvPr/>
        </p:nvSpPr>
        <p:spPr bwMode="auto">
          <a:xfrm>
            <a:off x="762000" y="1447800"/>
            <a:ext cx="3429000" cy="452698"/>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wrap="square" lIns="54000" tIns="10800" rIns="54000" bIns="10800">
            <a:spAutoFit/>
          </a:bodyPr>
          <a:lstStyle/>
          <a:p>
            <a:r>
              <a:rPr lang="en-GB" sz="2800" dirty="0">
                <a:solidFill>
                  <a:srgbClr val="000000"/>
                </a:solidFill>
                <a:latin typeface="+mj-lt"/>
              </a:rPr>
              <a:t>Cylinder layouts</a:t>
            </a:r>
          </a:p>
        </p:txBody>
      </p:sp>
      <p:grpSp>
        <p:nvGrpSpPr>
          <p:cNvPr id="2" name="Group 11"/>
          <p:cNvGrpSpPr>
            <a:grpSpLocks/>
          </p:cNvGrpSpPr>
          <p:nvPr/>
        </p:nvGrpSpPr>
        <p:grpSpPr bwMode="auto">
          <a:xfrm>
            <a:off x="533400" y="1981200"/>
            <a:ext cx="3657600" cy="2743200"/>
            <a:chOff x="324" y="1194"/>
            <a:chExt cx="2304" cy="1728"/>
          </a:xfrm>
        </p:grpSpPr>
        <p:pic>
          <p:nvPicPr>
            <p:cNvPr id="6" name="Picture 5" descr="engine-flat-4"/>
            <p:cNvPicPr>
              <a:picLocks noChangeAspect="1" noChangeArrowheads="1" noCrop="1"/>
            </p:cNvPicPr>
            <p:nvPr/>
          </p:nvPicPr>
          <p:blipFill>
            <a:blip r:embed="rId2"/>
            <a:srcRect/>
            <a:stretch>
              <a:fillRect/>
            </a:stretch>
          </p:blipFill>
          <p:spPr bwMode="auto">
            <a:xfrm>
              <a:off x="324" y="1194"/>
              <a:ext cx="2304" cy="1728"/>
            </a:xfrm>
            <a:prstGeom prst="rect">
              <a:avLst/>
            </a:prstGeom>
            <a:noFill/>
            <a:ln w="9525">
              <a:noFill/>
              <a:miter lim="800000"/>
              <a:headEnd/>
              <a:tailEnd/>
            </a:ln>
          </p:spPr>
        </p:pic>
        <p:sp>
          <p:nvSpPr>
            <p:cNvPr id="7" name="Text Box 8"/>
            <p:cNvSpPr txBox="1">
              <a:spLocks noChangeArrowheads="1"/>
            </p:cNvSpPr>
            <p:nvPr/>
          </p:nvSpPr>
          <p:spPr bwMode="auto">
            <a:xfrm>
              <a:off x="402" y="1194"/>
              <a:ext cx="600" cy="187"/>
            </a:xfrm>
            <a:prstGeom prst="rect">
              <a:avLst/>
            </a:prstGeom>
            <a:ln>
              <a:headEnd/>
              <a:tailEnd/>
            </a:ln>
          </p:spPr>
          <p:style>
            <a:lnRef idx="3">
              <a:schemeClr val="lt1"/>
            </a:lnRef>
            <a:fillRef idx="1">
              <a:schemeClr val="accent2"/>
            </a:fillRef>
            <a:effectRef idx="1">
              <a:schemeClr val="accent2"/>
            </a:effectRef>
            <a:fontRef idx="minor">
              <a:schemeClr val="lt1"/>
            </a:fontRef>
          </p:style>
          <p:txBody>
            <a:bodyPr lIns="54000" tIns="10800" rIns="54000" bIns="10800">
              <a:spAutoFit/>
            </a:bodyPr>
            <a:lstStyle/>
            <a:p>
              <a:r>
                <a:rPr lang="pl-PL" sz="1800" dirty="0">
                  <a:solidFill>
                    <a:srgbClr val="000000"/>
                  </a:solidFill>
                  <a:latin typeface="Comic Sans MS" pitchFamily="66" charset="0"/>
                </a:rPr>
                <a:t>flat</a:t>
              </a:r>
              <a:endParaRPr lang="en-GB" sz="1800" dirty="0">
                <a:solidFill>
                  <a:srgbClr val="000000"/>
                </a:solidFill>
                <a:latin typeface="Comic Sans MS" pitchFamily="66" charset="0"/>
              </a:endParaRPr>
            </a:p>
          </p:txBody>
        </p:sp>
      </p:grpSp>
      <p:grpSp>
        <p:nvGrpSpPr>
          <p:cNvPr id="5" name="Group 12"/>
          <p:cNvGrpSpPr>
            <a:grpSpLocks/>
          </p:cNvGrpSpPr>
          <p:nvPr/>
        </p:nvGrpSpPr>
        <p:grpSpPr bwMode="auto">
          <a:xfrm>
            <a:off x="5153025" y="1371600"/>
            <a:ext cx="3657600" cy="2743200"/>
            <a:chOff x="3246" y="864"/>
            <a:chExt cx="2304" cy="1728"/>
          </a:xfrm>
        </p:grpSpPr>
        <p:pic>
          <p:nvPicPr>
            <p:cNvPr id="9" name="Picture 6" descr="engine-inline-4"/>
            <p:cNvPicPr>
              <a:picLocks noChangeAspect="1" noChangeArrowheads="1" noCrop="1"/>
            </p:cNvPicPr>
            <p:nvPr/>
          </p:nvPicPr>
          <p:blipFill>
            <a:blip r:embed="rId3"/>
            <a:srcRect/>
            <a:stretch>
              <a:fillRect/>
            </a:stretch>
          </p:blipFill>
          <p:spPr bwMode="auto">
            <a:xfrm>
              <a:off x="3246" y="864"/>
              <a:ext cx="2304" cy="1728"/>
            </a:xfrm>
            <a:prstGeom prst="rect">
              <a:avLst/>
            </a:prstGeom>
            <a:noFill/>
            <a:ln w="9525">
              <a:noFill/>
              <a:miter lim="800000"/>
              <a:headEnd/>
              <a:tailEnd/>
            </a:ln>
          </p:spPr>
        </p:pic>
        <p:sp>
          <p:nvSpPr>
            <p:cNvPr id="10" name="Text Box 9"/>
            <p:cNvSpPr txBox="1">
              <a:spLocks noChangeArrowheads="1"/>
            </p:cNvSpPr>
            <p:nvPr/>
          </p:nvSpPr>
          <p:spPr bwMode="auto">
            <a:xfrm>
              <a:off x="3246" y="864"/>
              <a:ext cx="600" cy="187"/>
            </a:xfrm>
            <a:prstGeom prst="rect">
              <a:avLst/>
            </a:prstGeom>
            <a:ln>
              <a:headEnd/>
              <a:tailEnd/>
            </a:ln>
          </p:spPr>
          <p:style>
            <a:lnRef idx="2">
              <a:schemeClr val="accent5">
                <a:shade val="50000"/>
              </a:schemeClr>
            </a:lnRef>
            <a:fillRef idx="1">
              <a:schemeClr val="accent5"/>
            </a:fillRef>
            <a:effectRef idx="0">
              <a:schemeClr val="accent5"/>
            </a:effectRef>
            <a:fontRef idx="minor">
              <a:schemeClr val="lt1"/>
            </a:fontRef>
          </p:style>
          <p:txBody>
            <a:bodyPr lIns="54000" tIns="10800" rIns="54000" bIns="10800">
              <a:spAutoFit/>
            </a:bodyPr>
            <a:lstStyle/>
            <a:p>
              <a:r>
                <a:rPr lang="pl-PL" sz="1800" dirty="0">
                  <a:solidFill>
                    <a:srgbClr val="000000"/>
                  </a:solidFill>
                  <a:latin typeface="Comic Sans MS" pitchFamily="66" charset="0"/>
                </a:rPr>
                <a:t>inline</a:t>
              </a:r>
              <a:endParaRPr lang="en-GB" sz="1800" dirty="0">
                <a:solidFill>
                  <a:srgbClr val="000000"/>
                </a:solidFill>
                <a:latin typeface="Comic Sans MS" pitchFamily="66" charset="0"/>
              </a:endParaRPr>
            </a:p>
          </p:txBody>
        </p:sp>
      </p:grpSp>
      <p:grpSp>
        <p:nvGrpSpPr>
          <p:cNvPr id="8" name="Group 13"/>
          <p:cNvGrpSpPr>
            <a:grpSpLocks/>
          </p:cNvGrpSpPr>
          <p:nvPr/>
        </p:nvGrpSpPr>
        <p:grpSpPr bwMode="auto">
          <a:xfrm>
            <a:off x="4343400" y="3962400"/>
            <a:ext cx="3657600" cy="2743200"/>
            <a:chOff x="2358" y="2496"/>
            <a:chExt cx="2304" cy="1728"/>
          </a:xfrm>
        </p:grpSpPr>
        <p:pic>
          <p:nvPicPr>
            <p:cNvPr id="12" name="Picture 7" descr="engine-v-6"/>
            <p:cNvPicPr>
              <a:picLocks noChangeAspect="1" noChangeArrowheads="1" noCrop="1"/>
            </p:cNvPicPr>
            <p:nvPr/>
          </p:nvPicPr>
          <p:blipFill>
            <a:blip r:embed="rId4"/>
            <a:srcRect/>
            <a:stretch>
              <a:fillRect/>
            </a:stretch>
          </p:blipFill>
          <p:spPr bwMode="auto">
            <a:xfrm>
              <a:off x="2358" y="2496"/>
              <a:ext cx="2304" cy="1728"/>
            </a:xfrm>
            <a:prstGeom prst="rect">
              <a:avLst/>
            </a:prstGeom>
            <a:noFill/>
            <a:ln w="9525">
              <a:noFill/>
              <a:miter lim="800000"/>
              <a:headEnd/>
              <a:tailEnd/>
            </a:ln>
          </p:spPr>
        </p:pic>
        <p:sp>
          <p:nvSpPr>
            <p:cNvPr id="13" name="Text Box 10"/>
            <p:cNvSpPr txBox="1">
              <a:spLocks noChangeArrowheads="1"/>
            </p:cNvSpPr>
            <p:nvPr/>
          </p:nvSpPr>
          <p:spPr bwMode="auto">
            <a:xfrm>
              <a:off x="2628" y="2735"/>
              <a:ext cx="600" cy="187"/>
            </a:xfrm>
            <a:prstGeom prst="rect">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lIns="54000" tIns="10800" rIns="54000" bIns="10800">
              <a:spAutoFit/>
            </a:bodyPr>
            <a:lstStyle/>
            <a:p>
              <a:r>
                <a:rPr lang="pl-PL" sz="1800" dirty="0" smtClean="0">
                  <a:solidFill>
                    <a:srgbClr val="000000"/>
                  </a:solidFill>
                  <a:latin typeface="Comic Sans MS" pitchFamily="66" charset="0"/>
                </a:rPr>
                <a:t>V</a:t>
              </a:r>
              <a:r>
                <a:rPr lang="en-US" sz="1800" dirty="0" smtClean="0">
                  <a:solidFill>
                    <a:srgbClr val="000000"/>
                  </a:solidFill>
                  <a:latin typeface="Comic Sans MS" pitchFamily="66" charset="0"/>
                </a:rPr>
                <a:t> TYPE</a:t>
              </a:r>
              <a:endParaRPr lang="en-GB" sz="1800" dirty="0">
                <a:solidFill>
                  <a:srgbClr val="000000"/>
                </a:solidFill>
                <a:latin typeface="Comic Sans MS" pitchFamily="66" charset="0"/>
              </a:endParaRP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09600" y="381000"/>
            <a:ext cx="7772400" cy="914400"/>
          </a:xfrm>
          <a:prstGeom prst="rect">
            <a:avLst/>
          </a:prstGeom>
        </p:spPr>
        <p:style>
          <a:lnRef idx="0">
            <a:schemeClr val="accent6"/>
          </a:lnRef>
          <a:fillRef idx="3">
            <a:schemeClr val="accent6"/>
          </a:fillRef>
          <a:effectRef idx="3">
            <a:schemeClr val="accent6"/>
          </a:effectRef>
          <a:fontRef idx="minor">
            <a:schemeClr val="lt1"/>
          </a:fontRef>
        </p:style>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solidFill>
                  <a:schemeClr val="tx1"/>
                </a:solidFill>
                <a:effectLst/>
                <a:uLnTx/>
                <a:uFillTx/>
                <a:latin typeface="Tahoma" pitchFamily="34" charset="0"/>
                <a:ea typeface="+mj-ea"/>
                <a:cs typeface="+mj-cs"/>
              </a:rPr>
              <a:t>Internal Combustion Engines</a:t>
            </a:r>
            <a:br>
              <a:rPr kumimoji="0" lang="en-GB" sz="2400" b="0" i="0" u="none" strike="noStrike" kern="1200" cap="none" spc="0" normalizeH="0" baseline="0" noProof="0" dirty="0" smtClean="0">
                <a:ln>
                  <a:noFill/>
                </a:ln>
                <a:solidFill>
                  <a:schemeClr val="tx1"/>
                </a:solidFill>
                <a:effectLst/>
                <a:uLnTx/>
                <a:uFillTx/>
                <a:latin typeface="Tahoma" pitchFamily="34" charset="0"/>
                <a:ea typeface="+mj-ea"/>
                <a:cs typeface="+mj-cs"/>
              </a:rPr>
            </a:br>
            <a:r>
              <a:rPr kumimoji="0" lang="en-GB" sz="2400" b="0" i="0" u="none" strike="noStrike" kern="1200" cap="none" spc="0" normalizeH="0" baseline="0" noProof="0" dirty="0" smtClean="0">
                <a:ln>
                  <a:noFill/>
                </a:ln>
                <a:solidFill>
                  <a:schemeClr val="tx1"/>
                </a:solidFill>
                <a:effectLst/>
                <a:uLnTx/>
                <a:uFillTx/>
                <a:latin typeface="Tahoma" pitchFamily="34" charset="0"/>
                <a:ea typeface="+mj-ea"/>
                <a:cs typeface="+mj-cs"/>
              </a:rPr>
              <a:t> – multi-cylinder -</a:t>
            </a:r>
          </a:p>
        </p:txBody>
      </p:sp>
      <p:grpSp>
        <p:nvGrpSpPr>
          <p:cNvPr id="3" name="Group 19"/>
          <p:cNvGrpSpPr>
            <a:grpSpLocks/>
          </p:cNvGrpSpPr>
          <p:nvPr/>
        </p:nvGrpSpPr>
        <p:grpSpPr bwMode="auto">
          <a:xfrm>
            <a:off x="381000" y="1371600"/>
            <a:ext cx="3924300" cy="3195638"/>
            <a:chOff x="288" y="750"/>
            <a:chExt cx="2472" cy="2013"/>
          </a:xfrm>
        </p:grpSpPr>
        <p:pic>
          <p:nvPicPr>
            <p:cNvPr id="4" name="Picture 13" descr="acura_int_engine"/>
            <p:cNvPicPr>
              <a:picLocks noChangeAspect="1" noChangeArrowheads="1"/>
            </p:cNvPicPr>
            <p:nvPr/>
          </p:nvPicPr>
          <p:blipFill>
            <a:blip r:embed="rId2"/>
            <a:srcRect/>
            <a:stretch>
              <a:fillRect/>
            </a:stretch>
          </p:blipFill>
          <p:spPr bwMode="auto">
            <a:xfrm>
              <a:off x="288" y="750"/>
              <a:ext cx="2022" cy="2013"/>
            </a:xfrm>
            <a:prstGeom prst="rect">
              <a:avLst/>
            </a:prstGeom>
            <a:noFill/>
            <a:ln w="9525">
              <a:noFill/>
              <a:miter lim="800000"/>
              <a:headEnd/>
              <a:tailEnd/>
            </a:ln>
          </p:spPr>
        </p:pic>
        <p:sp>
          <p:nvSpPr>
            <p:cNvPr id="5" name="Text Box 17"/>
            <p:cNvSpPr txBox="1">
              <a:spLocks noChangeArrowheads="1"/>
            </p:cNvSpPr>
            <p:nvPr/>
          </p:nvSpPr>
          <p:spPr bwMode="auto">
            <a:xfrm>
              <a:off x="2276" y="780"/>
              <a:ext cx="484" cy="187"/>
            </a:xfrm>
            <a:prstGeom prst="rect">
              <a:avLst/>
            </a:prstGeom>
            <a:noFill/>
            <a:ln w="12700">
              <a:noFill/>
              <a:miter lim="800000"/>
              <a:headEnd/>
              <a:tailEnd/>
            </a:ln>
          </p:spPr>
          <p:txBody>
            <a:bodyPr lIns="54000" tIns="10800" rIns="54000" bIns="10800">
              <a:spAutoFit/>
            </a:bodyPr>
            <a:lstStyle/>
            <a:p>
              <a:r>
                <a:rPr lang="pl-PL" sz="1800">
                  <a:solidFill>
                    <a:srgbClr val="000000"/>
                  </a:solidFill>
                  <a:latin typeface="Comic Sans MS" pitchFamily="66" charset="0"/>
                </a:rPr>
                <a:t>inline</a:t>
              </a:r>
              <a:endParaRPr lang="en-GB" sz="1800">
                <a:solidFill>
                  <a:srgbClr val="000000"/>
                </a:solidFill>
                <a:latin typeface="Comic Sans MS" pitchFamily="66" charset="0"/>
              </a:endParaRPr>
            </a:p>
          </p:txBody>
        </p:sp>
      </p:grpSp>
      <p:grpSp>
        <p:nvGrpSpPr>
          <p:cNvPr id="6" name="Group 23"/>
          <p:cNvGrpSpPr>
            <a:grpSpLocks/>
          </p:cNvGrpSpPr>
          <p:nvPr/>
        </p:nvGrpSpPr>
        <p:grpSpPr bwMode="auto">
          <a:xfrm>
            <a:off x="4751387" y="1371600"/>
            <a:ext cx="4392613" cy="2935287"/>
            <a:chOff x="2936" y="797"/>
            <a:chExt cx="2767" cy="1849"/>
          </a:xfrm>
        </p:grpSpPr>
        <p:pic>
          <p:nvPicPr>
            <p:cNvPr id="7" name="Picture 22" descr="2003-Porsche-Boxster-Engine-Cutaway"/>
            <p:cNvPicPr>
              <a:picLocks noChangeAspect="1" noChangeArrowheads="1"/>
            </p:cNvPicPr>
            <p:nvPr/>
          </p:nvPicPr>
          <p:blipFill>
            <a:blip r:embed="rId3"/>
            <a:srcRect/>
            <a:stretch>
              <a:fillRect/>
            </a:stretch>
          </p:blipFill>
          <p:spPr bwMode="auto">
            <a:xfrm>
              <a:off x="3488" y="797"/>
              <a:ext cx="2215" cy="1849"/>
            </a:xfrm>
            <a:prstGeom prst="rect">
              <a:avLst/>
            </a:prstGeom>
            <a:noFill/>
            <a:ln w="9525">
              <a:noFill/>
              <a:miter lim="800000"/>
              <a:headEnd/>
              <a:tailEnd/>
            </a:ln>
          </p:spPr>
        </p:pic>
        <p:sp>
          <p:nvSpPr>
            <p:cNvPr id="8" name="Text Box 16"/>
            <p:cNvSpPr txBox="1">
              <a:spLocks noChangeArrowheads="1"/>
            </p:cNvSpPr>
            <p:nvPr/>
          </p:nvSpPr>
          <p:spPr bwMode="auto">
            <a:xfrm>
              <a:off x="2936" y="852"/>
              <a:ext cx="600" cy="360"/>
            </a:xfrm>
            <a:prstGeom prst="rect">
              <a:avLst/>
            </a:prstGeom>
            <a:noFill/>
            <a:ln w="12700">
              <a:noFill/>
              <a:miter lim="800000"/>
              <a:headEnd/>
              <a:tailEnd/>
            </a:ln>
          </p:spPr>
          <p:txBody>
            <a:bodyPr lIns="54000" tIns="10800" rIns="54000" bIns="10800">
              <a:spAutoFit/>
            </a:bodyPr>
            <a:lstStyle/>
            <a:p>
              <a:r>
                <a:rPr lang="pl-PL" sz="1800">
                  <a:solidFill>
                    <a:srgbClr val="000000"/>
                  </a:solidFill>
                  <a:latin typeface="Comic Sans MS" pitchFamily="66" charset="0"/>
                </a:rPr>
                <a:t>flat</a:t>
              </a:r>
            </a:p>
            <a:p>
              <a:r>
                <a:rPr lang="pl-PL" sz="1800">
                  <a:solidFill>
                    <a:srgbClr val="000000"/>
                  </a:solidFill>
                  <a:latin typeface="Comic Sans MS" pitchFamily="66" charset="0"/>
                </a:rPr>
                <a:t>„boxer”</a:t>
              </a:r>
              <a:endParaRPr lang="en-GB" sz="1800">
                <a:solidFill>
                  <a:srgbClr val="000000"/>
                </a:solidFill>
                <a:latin typeface="Comic Sans MS" pitchFamily="66" charset="0"/>
              </a:endParaRPr>
            </a:p>
          </p:txBody>
        </p:sp>
      </p:grpSp>
      <p:grpSp>
        <p:nvGrpSpPr>
          <p:cNvPr id="9" name="Group 20"/>
          <p:cNvGrpSpPr>
            <a:grpSpLocks/>
          </p:cNvGrpSpPr>
          <p:nvPr/>
        </p:nvGrpSpPr>
        <p:grpSpPr bwMode="auto">
          <a:xfrm>
            <a:off x="3276600" y="3490913"/>
            <a:ext cx="3321050" cy="3367087"/>
            <a:chOff x="2012" y="2199"/>
            <a:chExt cx="2092" cy="2121"/>
          </a:xfrm>
        </p:grpSpPr>
        <p:pic>
          <p:nvPicPr>
            <p:cNvPr id="10" name="Picture 14" descr="nsx_engine"/>
            <p:cNvPicPr>
              <a:picLocks noChangeAspect="1" noChangeArrowheads="1"/>
            </p:cNvPicPr>
            <p:nvPr/>
          </p:nvPicPr>
          <p:blipFill>
            <a:blip r:embed="rId4"/>
            <a:srcRect/>
            <a:stretch>
              <a:fillRect/>
            </a:stretch>
          </p:blipFill>
          <p:spPr bwMode="auto">
            <a:xfrm>
              <a:off x="2065" y="2199"/>
              <a:ext cx="2039" cy="2121"/>
            </a:xfrm>
            <a:prstGeom prst="rect">
              <a:avLst/>
            </a:prstGeom>
            <a:noFill/>
            <a:ln w="9525">
              <a:noFill/>
              <a:miter lim="800000"/>
              <a:headEnd/>
              <a:tailEnd/>
            </a:ln>
          </p:spPr>
        </p:pic>
        <p:sp>
          <p:nvSpPr>
            <p:cNvPr id="11" name="Text Box 18"/>
            <p:cNvSpPr txBox="1">
              <a:spLocks noChangeArrowheads="1"/>
            </p:cNvSpPr>
            <p:nvPr/>
          </p:nvSpPr>
          <p:spPr bwMode="auto">
            <a:xfrm>
              <a:off x="2012" y="2852"/>
              <a:ext cx="245" cy="187"/>
            </a:xfrm>
            <a:prstGeom prst="rect">
              <a:avLst/>
            </a:prstGeom>
            <a:noFill/>
            <a:ln w="12700">
              <a:noFill/>
              <a:miter lim="800000"/>
              <a:headEnd/>
              <a:tailEnd/>
            </a:ln>
          </p:spPr>
          <p:txBody>
            <a:bodyPr lIns="54000" tIns="10800" rIns="54000" bIns="10800">
              <a:spAutoFit/>
            </a:bodyPr>
            <a:lstStyle/>
            <a:p>
              <a:r>
                <a:rPr lang="pl-PL" sz="1800">
                  <a:solidFill>
                    <a:srgbClr val="000000"/>
                  </a:solidFill>
                  <a:latin typeface="Comic Sans MS" pitchFamily="66" charset="0"/>
                </a:rPr>
                <a:t>V</a:t>
              </a:r>
              <a:endParaRPr lang="en-GB" sz="1800">
                <a:solidFill>
                  <a:srgbClr val="000000"/>
                </a:solidFill>
                <a:latin typeface="Comic Sans MS" pitchFamily="66" charset="0"/>
              </a:endParaRP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609600" y="381000"/>
            <a:ext cx="7772400" cy="914400"/>
          </a:xfrm>
          <a:prstGeom prst="rect">
            <a:avLst/>
          </a:prstGeom>
        </p:spPr>
        <p:style>
          <a:lnRef idx="0">
            <a:schemeClr val="accent6"/>
          </a:lnRef>
          <a:fillRef idx="3">
            <a:schemeClr val="accent6"/>
          </a:fillRef>
          <a:effectRef idx="3">
            <a:schemeClr val="accent6"/>
          </a:effectRef>
          <a:fontRef idx="minor">
            <a:schemeClr val="lt1"/>
          </a:fontRef>
        </p:style>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solidFill>
                  <a:schemeClr val="tx1"/>
                </a:solidFill>
                <a:effectLst/>
                <a:uLnTx/>
                <a:uFillTx/>
                <a:latin typeface="Tahoma" pitchFamily="34" charset="0"/>
                <a:ea typeface="+mj-ea"/>
                <a:cs typeface="+mj-cs"/>
              </a:rPr>
              <a:t>Internal Combustion Engines</a:t>
            </a:r>
            <a:br>
              <a:rPr kumimoji="0" lang="en-GB" sz="2400" b="0" i="0" u="none" strike="noStrike" kern="1200" cap="none" spc="0" normalizeH="0" baseline="0" noProof="0" dirty="0" smtClean="0">
                <a:ln>
                  <a:noFill/>
                </a:ln>
                <a:solidFill>
                  <a:schemeClr val="tx1"/>
                </a:solidFill>
                <a:effectLst/>
                <a:uLnTx/>
                <a:uFillTx/>
                <a:latin typeface="Tahoma" pitchFamily="34" charset="0"/>
                <a:ea typeface="+mj-ea"/>
                <a:cs typeface="+mj-cs"/>
              </a:rPr>
            </a:br>
            <a:r>
              <a:rPr kumimoji="0" lang="en-GB" sz="2400" b="0" i="0" u="none" strike="noStrike" kern="1200" cap="none" spc="0" normalizeH="0" baseline="0" noProof="0" dirty="0" smtClean="0">
                <a:ln>
                  <a:noFill/>
                </a:ln>
                <a:solidFill>
                  <a:schemeClr val="tx1"/>
                </a:solidFill>
                <a:effectLst/>
                <a:uLnTx/>
                <a:uFillTx/>
                <a:latin typeface="Tahoma" pitchFamily="34" charset="0"/>
                <a:ea typeface="+mj-ea"/>
                <a:cs typeface="+mj-cs"/>
              </a:rPr>
              <a:t> – multi-cylinder -</a:t>
            </a:r>
          </a:p>
        </p:txBody>
      </p:sp>
      <p:sp>
        <p:nvSpPr>
          <p:cNvPr id="4" name="Text Box 13"/>
          <p:cNvSpPr txBox="1">
            <a:spLocks noChangeArrowheads="1"/>
          </p:cNvSpPr>
          <p:nvPr/>
        </p:nvSpPr>
        <p:spPr bwMode="auto">
          <a:xfrm>
            <a:off x="946150" y="1462088"/>
            <a:ext cx="6665337" cy="514253"/>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wrap="none" lIns="54000" tIns="10800" rIns="54000" bIns="10800">
            <a:spAutoFit/>
          </a:bodyPr>
          <a:lstStyle/>
          <a:p>
            <a:r>
              <a:rPr lang="pl-PL" sz="3200" dirty="0">
                <a:latin typeface="Comic Sans MS" pitchFamily="66" charset="0"/>
              </a:rPr>
              <a:t>14 cylinder Diesel engine (80 MW)</a:t>
            </a:r>
            <a:endParaRPr lang="en-GB" sz="3200" dirty="0">
              <a:latin typeface="Comic Sans MS" pitchFamily="66" charset="0"/>
            </a:endParaRPr>
          </a:p>
        </p:txBody>
      </p:sp>
      <p:pic>
        <p:nvPicPr>
          <p:cNvPr id="5" name="Picture 12" descr="G:\Dokument\Maszynoznawstwo\Maszyny\rusunki\Silniki\LargeDiesel.jpg"/>
          <p:cNvPicPr>
            <a:picLocks noChangeAspect="1" noChangeArrowheads="1"/>
          </p:cNvPicPr>
          <p:nvPr/>
        </p:nvPicPr>
        <p:blipFill>
          <a:blip r:embed="rId2"/>
          <a:srcRect/>
          <a:stretch>
            <a:fillRect/>
          </a:stretch>
        </p:blipFill>
        <p:spPr bwMode="auto">
          <a:xfrm>
            <a:off x="609600" y="2133600"/>
            <a:ext cx="7620000" cy="4419600"/>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609600" y="381000"/>
            <a:ext cx="7772400" cy="914400"/>
          </a:xfrm>
          <a:prstGeom prst="rect">
            <a:avLst/>
          </a:prstGeom>
        </p:spPr>
        <p:style>
          <a:lnRef idx="0">
            <a:schemeClr val="accent6"/>
          </a:lnRef>
          <a:fillRef idx="3">
            <a:schemeClr val="accent6"/>
          </a:fillRef>
          <a:effectRef idx="3">
            <a:schemeClr val="accent6"/>
          </a:effectRef>
          <a:fontRef idx="minor">
            <a:schemeClr val="lt1"/>
          </a:fontRef>
        </p:style>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solidFill>
                  <a:schemeClr val="tx1"/>
                </a:solidFill>
                <a:effectLst/>
                <a:uLnTx/>
                <a:uFillTx/>
                <a:latin typeface="Tahoma" pitchFamily="34" charset="0"/>
                <a:ea typeface="+mj-ea"/>
                <a:cs typeface="+mj-cs"/>
              </a:rPr>
              <a:t>Internal Combustion Engines</a:t>
            </a:r>
            <a:br>
              <a:rPr kumimoji="0" lang="en-GB" sz="2400" b="0" i="0" u="none" strike="noStrike" kern="1200" cap="none" spc="0" normalizeH="0" baseline="0" noProof="0" dirty="0" smtClean="0">
                <a:ln>
                  <a:noFill/>
                </a:ln>
                <a:solidFill>
                  <a:schemeClr val="tx1"/>
                </a:solidFill>
                <a:effectLst/>
                <a:uLnTx/>
                <a:uFillTx/>
                <a:latin typeface="Tahoma" pitchFamily="34" charset="0"/>
                <a:ea typeface="+mj-ea"/>
                <a:cs typeface="+mj-cs"/>
              </a:rPr>
            </a:br>
            <a:r>
              <a:rPr kumimoji="0" lang="en-GB" sz="2400" b="0" i="0" u="none" strike="noStrike" kern="1200" cap="none" spc="0" normalizeH="0" baseline="0" noProof="0" dirty="0" smtClean="0">
                <a:ln>
                  <a:noFill/>
                </a:ln>
                <a:solidFill>
                  <a:schemeClr val="tx1"/>
                </a:solidFill>
                <a:effectLst/>
                <a:uLnTx/>
                <a:uFillTx/>
                <a:latin typeface="Tahoma" pitchFamily="34" charset="0"/>
                <a:ea typeface="+mj-ea"/>
                <a:cs typeface="+mj-cs"/>
              </a:rPr>
              <a:t> – multi-cylinder -</a:t>
            </a:r>
          </a:p>
        </p:txBody>
      </p:sp>
      <p:sp>
        <p:nvSpPr>
          <p:cNvPr id="5" name="Text Box 3"/>
          <p:cNvSpPr txBox="1">
            <a:spLocks noChangeArrowheads="1"/>
          </p:cNvSpPr>
          <p:nvPr/>
        </p:nvSpPr>
        <p:spPr bwMode="auto">
          <a:xfrm>
            <a:off x="914400" y="1371600"/>
            <a:ext cx="2133600" cy="760475"/>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wrap="square" lIns="54000" tIns="10800" rIns="54000" bIns="10800">
            <a:spAutoFit/>
          </a:bodyPr>
          <a:lstStyle/>
          <a:p>
            <a:r>
              <a:rPr lang="en-GB" sz="2400" smtClean="0">
                <a:solidFill>
                  <a:srgbClr val="000000"/>
                </a:solidFill>
                <a:latin typeface="Comic Sans MS" pitchFamily="66" charset="0"/>
              </a:rPr>
              <a:t>Cylinder layouts</a:t>
            </a:r>
            <a:endParaRPr lang="en-GB" sz="2400" dirty="0">
              <a:solidFill>
                <a:srgbClr val="000000"/>
              </a:solidFill>
              <a:latin typeface="Comic Sans MS" pitchFamily="66" charset="0"/>
            </a:endParaRPr>
          </a:p>
        </p:txBody>
      </p:sp>
      <p:sp>
        <p:nvSpPr>
          <p:cNvPr id="6" name="Text Box 4"/>
          <p:cNvSpPr txBox="1">
            <a:spLocks noChangeArrowheads="1"/>
          </p:cNvSpPr>
          <p:nvPr/>
        </p:nvSpPr>
        <p:spPr bwMode="auto">
          <a:xfrm>
            <a:off x="838200" y="2286000"/>
            <a:ext cx="952500" cy="391143"/>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lIns="54000" tIns="10800" rIns="54000" bIns="10800">
            <a:spAutoFit/>
          </a:bodyPr>
          <a:lstStyle/>
          <a:p>
            <a:r>
              <a:rPr lang="pl-PL" sz="2400" dirty="0">
                <a:solidFill>
                  <a:srgbClr val="000000"/>
                </a:solidFill>
                <a:latin typeface="Comic Sans MS" pitchFamily="66" charset="0"/>
              </a:rPr>
              <a:t>radial</a:t>
            </a:r>
            <a:endParaRPr lang="en-GB" sz="2400" dirty="0">
              <a:solidFill>
                <a:srgbClr val="000000"/>
              </a:solidFill>
              <a:latin typeface="Comic Sans MS" pitchFamily="66" charset="0"/>
            </a:endParaRPr>
          </a:p>
        </p:txBody>
      </p:sp>
      <p:pic>
        <p:nvPicPr>
          <p:cNvPr id="7" name="Picture 5" descr="radial_engine_large"/>
          <p:cNvPicPr>
            <a:picLocks noChangeAspect="1" noChangeArrowheads="1"/>
          </p:cNvPicPr>
          <p:nvPr/>
        </p:nvPicPr>
        <p:blipFill>
          <a:blip r:embed="rId2"/>
          <a:srcRect/>
          <a:stretch>
            <a:fillRect/>
          </a:stretch>
        </p:blipFill>
        <p:spPr bwMode="auto">
          <a:xfrm>
            <a:off x="457200" y="2819400"/>
            <a:ext cx="3048000" cy="2266950"/>
          </a:xfrm>
          <a:prstGeom prst="rect">
            <a:avLst/>
          </a:prstGeom>
          <a:noFill/>
          <a:ln w="9525">
            <a:noFill/>
            <a:miter lim="800000"/>
            <a:headEnd/>
            <a:tailEnd/>
          </a:ln>
        </p:spPr>
      </p:pic>
      <p:pic>
        <p:nvPicPr>
          <p:cNvPr id="8" name="Picture 7" descr="Rotary engine"/>
          <p:cNvPicPr>
            <a:picLocks noChangeAspect="1" noChangeArrowheads="1"/>
          </p:cNvPicPr>
          <p:nvPr/>
        </p:nvPicPr>
        <p:blipFill>
          <a:blip r:embed="rId3"/>
          <a:srcRect/>
          <a:stretch>
            <a:fillRect/>
          </a:stretch>
        </p:blipFill>
        <p:spPr bwMode="auto">
          <a:xfrm>
            <a:off x="3581400" y="3886200"/>
            <a:ext cx="2571750" cy="2532062"/>
          </a:xfrm>
          <a:prstGeom prst="rect">
            <a:avLst/>
          </a:prstGeom>
          <a:noFill/>
          <a:ln w="9525">
            <a:noFill/>
            <a:miter lim="800000"/>
            <a:headEnd/>
            <a:tailEnd/>
          </a:ln>
        </p:spPr>
      </p:pic>
      <p:pic>
        <p:nvPicPr>
          <p:cNvPr id="9" name="Picture 6" descr="gnome"/>
          <p:cNvPicPr>
            <a:picLocks noChangeAspect="1" noChangeArrowheads="1" noCrop="1"/>
          </p:cNvPicPr>
          <p:nvPr/>
        </p:nvPicPr>
        <p:blipFill>
          <a:blip r:embed="rId4"/>
          <a:srcRect/>
          <a:stretch>
            <a:fillRect/>
          </a:stretch>
        </p:blipFill>
        <p:spPr bwMode="auto">
          <a:xfrm>
            <a:off x="5715000" y="1447800"/>
            <a:ext cx="2667000" cy="2667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b="1" dirty="0" smtClean="0">
                <a:solidFill>
                  <a:srgbClr val="CC3300"/>
                </a:solidFill>
                <a:latin typeface="Arial Narrow" pitchFamily="34" charset="0"/>
              </a:rPr>
              <a:t>Components of I.C. Engines</a:t>
            </a:r>
          </a:p>
        </p:txBody>
      </p:sp>
      <p:sp>
        <p:nvSpPr>
          <p:cNvPr id="33795" name="Rectangle 3"/>
          <p:cNvSpPr>
            <a:spLocks noGrp="1" noChangeArrowheads="1"/>
          </p:cNvSpPr>
          <p:nvPr>
            <p:ph sz="quarter" idx="1"/>
          </p:nvPr>
        </p:nvSpPr>
        <p:spPr>
          <a:xfrm>
            <a:off x="457200" y="1371600"/>
            <a:ext cx="8229600" cy="5181600"/>
          </a:xfrm>
        </p:spPr>
        <p:txBody>
          <a:bodyPr>
            <a:normAutofit/>
          </a:bodyPr>
          <a:lstStyle/>
          <a:p>
            <a:pPr marL="274320" indent="-274320" fontAlgn="auto">
              <a:lnSpc>
                <a:spcPct val="80000"/>
              </a:lnSpc>
              <a:spcBef>
                <a:spcPts val="580"/>
              </a:spcBef>
              <a:spcAft>
                <a:spcPts val="0"/>
              </a:spcAft>
              <a:buFontTx/>
              <a:buNone/>
              <a:defRPr/>
            </a:pPr>
            <a:r>
              <a:rPr lang="en-US" sz="2800" b="1" dirty="0" smtClean="0">
                <a:latin typeface="Arial Narrow" pitchFamily="34" charset="0"/>
              </a:rPr>
              <a:t>A</a:t>
            </a:r>
            <a:r>
              <a:rPr lang="en-US" sz="2800" b="1" dirty="0">
                <a:latin typeface="Arial Narrow" pitchFamily="34" charset="0"/>
              </a:rPr>
              <a:t>. </a:t>
            </a:r>
            <a:r>
              <a:rPr lang="en-US" sz="2800" b="1" dirty="0">
                <a:solidFill>
                  <a:srgbClr val="CC3300"/>
                </a:solidFill>
                <a:latin typeface="Arial Narrow" pitchFamily="34" charset="0"/>
              </a:rPr>
              <a:t>Parts common to both Petrol and Diesel engine</a:t>
            </a:r>
            <a:r>
              <a:rPr lang="en-US" sz="2400" b="1" dirty="0">
                <a:latin typeface="Arial Narrow" pitchFamily="34" charset="0"/>
              </a:rPr>
              <a:t>:</a:t>
            </a:r>
          </a:p>
          <a:p>
            <a:pPr marL="274320" indent="-274320" algn="just" fontAlgn="auto">
              <a:lnSpc>
                <a:spcPct val="80000"/>
              </a:lnSpc>
              <a:spcBef>
                <a:spcPts val="580"/>
              </a:spcBef>
              <a:spcAft>
                <a:spcPts val="0"/>
              </a:spcAft>
              <a:buFontTx/>
              <a:buNone/>
              <a:defRPr/>
            </a:pPr>
            <a:r>
              <a:rPr lang="en-US" sz="2400" b="1" dirty="0">
                <a:latin typeface="Arial Narrow" pitchFamily="34" charset="0"/>
              </a:rPr>
              <a:t>     1.   Cylinder,            2. Cylinder head,               3. Piston,</a:t>
            </a:r>
          </a:p>
          <a:p>
            <a:pPr marL="274320" indent="-274320" algn="just" fontAlgn="auto">
              <a:lnSpc>
                <a:spcPct val="80000"/>
              </a:lnSpc>
              <a:spcBef>
                <a:spcPts val="580"/>
              </a:spcBef>
              <a:spcAft>
                <a:spcPts val="0"/>
              </a:spcAft>
              <a:buFontTx/>
              <a:buNone/>
              <a:defRPr/>
            </a:pPr>
            <a:r>
              <a:rPr lang="en-US" sz="2400" b="1" dirty="0">
                <a:latin typeface="Arial Narrow" pitchFamily="34" charset="0"/>
              </a:rPr>
              <a:t>     4.   Piston rings,      5. Gudgeon pin,                6. Connecting rod,</a:t>
            </a:r>
          </a:p>
          <a:p>
            <a:pPr marL="274320" indent="-274320" algn="just" fontAlgn="auto">
              <a:lnSpc>
                <a:spcPct val="80000"/>
              </a:lnSpc>
              <a:spcBef>
                <a:spcPts val="580"/>
              </a:spcBef>
              <a:spcAft>
                <a:spcPts val="0"/>
              </a:spcAft>
              <a:buFontTx/>
              <a:buNone/>
              <a:defRPr/>
            </a:pPr>
            <a:r>
              <a:rPr lang="en-US" sz="2400" b="1" dirty="0">
                <a:latin typeface="Arial Narrow" pitchFamily="34" charset="0"/>
              </a:rPr>
              <a:t>     7.  Crankshaft,         8. Crank,                            9. Engine bearing,</a:t>
            </a:r>
          </a:p>
          <a:p>
            <a:pPr marL="274320" indent="-274320" algn="just" fontAlgn="auto">
              <a:lnSpc>
                <a:spcPct val="80000"/>
              </a:lnSpc>
              <a:spcBef>
                <a:spcPts val="580"/>
              </a:spcBef>
              <a:spcAft>
                <a:spcPts val="0"/>
              </a:spcAft>
              <a:buFontTx/>
              <a:buNone/>
              <a:defRPr/>
            </a:pPr>
            <a:r>
              <a:rPr lang="en-US" sz="2400" b="1" dirty="0">
                <a:latin typeface="Arial Narrow" pitchFamily="34" charset="0"/>
              </a:rPr>
              <a:t>     10. Crank case.      11. Flywheel,                       12. Governor,</a:t>
            </a:r>
          </a:p>
          <a:p>
            <a:pPr marL="274320" indent="-274320" algn="just" fontAlgn="auto">
              <a:lnSpc>
                <a:spcPct val="80000"/>
              </a:lnSpc>
              <a:spcBef>
                <a:spcPts val="580"/>
              </a:spcBef>
              <a:spcAft>
                <a:spcPts val="0"/>
              </a:spcAft>
              <a:buFontTx/>
              <a:buNone/>
              <a:defRPr/>
            </a:pPr>
            <a:r>
              <a:rPr lang="en-US" sz="2400" b="1" dirty="0">
                <a:latin typeface="Arial Narrow" pitchFamily="34" charset="0"/>
              </a:rPr>
              <a:t>     13. Valves and valve operating mechanism. </a:t>
            </a:r>
          </a:p>
          <a:p>
            <a:pPr marL="274320" indent="-274320" algn="just" fontAlgn="auto">
              <a:lnSpc>
                <a:spcPct val="80000"/>
              </a:lnSpc>
              <a:spcBef>
                <a:spcPts val="580"/>
              </a:spcBef>
              <a:spcAft>
                <a:spcPts val="0"/>
              </a:spcAft>
              <a:buFontTx/>
              <a:buNone/>
              <a:defRPr/>
            </a:pPr>
            <a:r>
              <a:rPr lang="en-US" sz="2800" b="1" dirty="0">
                <a:latin typeface="Arial Narrow" pitchFamily="34" charset="0"/>
              </a:rPr>
              <a:t>    </a:t>
            </a:r>
            <a:endParaRPr lang="en-US" sz="2800" b="1" dirty="0" smtClean="0">
              <a:latin typeface="Arial Narrow" pitchFamily="34" charset="0"/>
            </a:endParaRPr>
          </a:p>
          <a:p>
            <a:pPr marL="274320" indent="-274320" algn="just" fontAlgn="auto">
              <a:lnSpc>
                <a:spcPct val="80000"/>
              </a:lnSpc>
              <a:spcBef>
                <a:spcPts val="580"/>
              </a:spcBef>
              <a:spcAft>
                <a:spcPts val="0"/>
              </a:spcAft>
              <a:buFontTx/>
              <a:buNone/>
              <a:defRPr/>
            </a:pPr>
            <a:r>
              <a:rPr lang="en-US" sz="2800" b="1" dirty="0" smtClean="0">
                <a:latin typeface="Arial Narrow" pitchFamily="34" charset="0"/>
              </a:rPr>
              <a:t>B</a:t>
            </a:r>
            <a:r>
              <a:rPr lang="en-US" sz="2800" b="1" dirty="0">
                <a:latin typeface="Arial Narrow" pitchFamily="34" charset="0"/>
              </a:rPr>
              <a:t>. </a:t>
            </a:r>
            <a:r>
              <a:rPr lang="en-US" sz="2800" b="1" dirty="0">
                <a:solidFill>
                  <a:srgbClr val="CC3300"/>
                </a:solidFill>
                <a:latin typeface="Arial Narrow" pitchFamily="34" charset="0"/>
              </a:rPr>
              <a:t>Parts for Petrol engines only</a:t>
            </a:r>
            <a:r>
              <a:rPr lang="en-US" sz="2800" b="1" dirty="0">
                <a:latin typeface="Arial Narrow" pitchFamily="34" charset="0"/>
              </a:rPr>
              <a:t>:</a:t>
            </a:r>
          </a:p>
          <a:p>
            <a:pPr marL="274320" indent="-274320" algn="just" fontAlgn="auto">
              <a:lnSpc>
                <a:spcPct val="80000"/>
              </a:lnSpc>
              <a:spcBef>
                <a:spcPts val="580"/>
              </a:spcBef>
              <a:spcAft>
                <a:spcPts val="0"/>
              </a:spcAft>
              <a:buFontTx/>
              <a:buNone/>
              <a:defRPr/>
            </a:pPr>
            <a:r>
              <a:rPr lang="en-US" sz="2400" b="1" dirty="0">
                <a:latin typeface="Arial Narrow" pitchFamily="34" charset="0"/>
              </a:rPr>
              <a:t>     1.  Spark plug,               2. </a:t>
            </a:r>
            <a:r>
              <a:rPr lang="en-US" sz="2400" b="1" dirty="0" smtClean="0">
                <a:latin typeface="Arial Narrow" pitchFamily="34" charset="0"/>
              </a:rPr>
              <a:t>Carburetor,                    </a:t>
            </a:r>
            <a:r>
              <a:rPr lang="en-US" sz="2400" b="1" dirty="0">
                <a:latin typeface="Arial Narrow" pitchFamily="34" charset="0"/>
              </a:rPr>
              <a:t>3. Fuel pump.</a:t>
            </a:r>
          </a:p>
          <a:p>
            <a:pPr marL="274320" indent="-274320" algn="just" fontAlgn="auto">
              <a:lnSpc>
                <a:spcPct val="80000"/>
              </a:lnSpc>
              <a:spcBef>
                <a:spcPts val="580"/>
              </a:spcBef>
              <a:spcAft>
                <a:spcPts val="0"/>
              </a:spcAft>
              <a:buFontTx/>
              <a:buNone/>
              <a:defRPr/>
            </a:pPr>
            <a:r>
              <a:rPr lang="en-US" sz="2800" b="1" dirty="0">
                <a:latin typeface="Arial Narrow" pitchFamily="34" charset="0"/>
              </a:rPr>
              <a:t>    </a:t>
            </a:r>
            <a:r>
              <a:rPr lang="en-US" sz="2800" b="1" dirty="0" smtClean="0">
                <a:latin typeface="Arial Narrow" pitchFamily="34" charset="0"/>
              </a:rPr>
              <a:t> </a:t>
            </a:r>
          </a:p>
          <a:p>
            <a:pPr marL="274320" indent="-274320" algn="just" fontAlgn="auto">
              <a:lnSpc>
                <a:spcPct val="80000"/>
              </a:lnSpc>
              <a:spcBef>
                <a:spcPts val="580"/>
              </a:spcBef>
              <a:spcAft>
                <a:spcPts val="0"/>
              </a:spcAft>
              <a:buFontTx/>
              <a:buNone/>
              <a:defRPr/>
            </a:pPr>
            <a:r>
              <a:rPr lang="en-US" sz="2800" b="1" dirty="0" smtClean="0">
                <a:latin typeface="Arial Narrow" pitchFamily="34" charset="0"/>
              </a:rPr>
              <a:t>C</a:t>
            </a:r>
            <a:r>
              <a:rPr lang="en-US" sz="2800" b="1" dirty="0">
                <a:latin typeface="Arial Narrow" pitchFamily="34" charset="0"/>
              </a:rPr>
              <a:t>. </a:t>
            </a:r>
            <a:r>
              <a:rPr lang="en-US" sz="2800" b="1" dirty="0">
                <a:solidFill>
                  <a:srgbClr val="CC3300"/>
                </a:solidFill>
                <a:latin typeface="Arial Narrow" pitchFamily="34" charset="0"/>
              </a:rPr>
              <a:t>Parts for Diesel engine only</a:t>
            </a:r>
            <a:r>
              <a:rPr lang="en-US" sz="2800" b="1" dirty="0">
                <a:latin typeface="Arial Narrow" pitchFamily="34" charset="0"/>
              </a:rPr>
              <a:t> :</a:t>
            </a:r>
          </a:p>
          <a:p>
            <a:pPr marL="274320" indent="-274320" algn="just" fontAlgn="auto">
              <a:lnSpc>
                <a:spcPct val="80000"/>
              </a:lnSpc>
              <a:spcBef>
                <a:spcPts val="580"/>
              </a:spcBef>
              <a:spcAft>
                <a:spcPts val="0"/>
              </a:spcAft>
              <a:buFontTx/>
              <a:buNone/>
              <a:defRPr/>
            </a:pPr>
            <a:r>
              <a:rPr lang="en-US" sz="2400" b="1" dirty="0">
                <a:latin typeface="Arial Narrow" pitchFamily="34" charset="0"/>
              </a:rPr>
              <a:t>    </a:t>
            </a:r>
            <a:r>
              <a:rPr lang="en-US" sz="2400" b="1" dirty="0" smtClean="0">
                <a:latin typeface="Arial Narrow" pitchFamily="34" charset="0"/>
              </a:rPr>
              <a:t> 1</a:t>
            </a:r>
            <a:r>
              <a:rPr lang="en-US" sz="2400" b="1" dirty="0">
                <a:latin typeface="Arial Narrow" pitchFamily="34" charset="0"/>
              </a:rPr>
              <a:t>. Fuel pump,                              2. Injector.</a:t>
            </a:r>
          </a:p>
          <a:p>
            <a:pPr marL="274320" indent="-274320" algn="just" fontAlgn="auto">
              <a:lnSpc>
                <a:spcPct val="80000"/>
              </a:lnSpc>
              <a:spcBef>
                <a:spcPts val="580"/>
              </a:spcBef>
              <a:spcAft>
                <a:spcPts val="0"/>
              </a:spcAft>
              <a:buFontTx/>
              <a:buNone/>
              <a:defRPr/>
            </a:pPr>
            <a:endParaRPr lang="en-US" sz="2400" b="1" dirty="0">
              <a:latin typeface="Arial Narrow" pitchFamily="34" charset="0"/>
            </a:endParaRPr>
          </a:p>
          <a:p>
            <a:pPr marL="274320" indent="-274320" algn="just" fontAlgn="auto">
              <a:lnSpc>
                <a:spcPct val="80000"/>
              </a:lnSpc>
              <a:spcBef>
                <a:spcPts val="580"/>
              </a:spcBef>
              <a:spcAft>
                <a:spcPts val="0"/>
              </a:spcAft>
              <a:buFontTx/>
              <a:buNone/>
              <a:defRPr/>
            </a:pPr>
            <a:endParaRPr lang="en-US" sz="2400" b="1" dirty="0">
              <a:latin typeface="Arial Narrow" pitchFamily="34" charset="0"/>
            </a:endParaRPr>
          </a:p>
          <a:p>
            <a:pPr marL="274320" indent="-274320" fontAlgn="auto">
              <a:lnSpc>
                <a:spcPct val="80000"/>
              </a:lnSpc>
              <a:spcBef>
                <a:spcPts val="580"/>
              </a:spcBef>
              <a:spcAft>
                <a:spcPts val="0"/>
              </a:spcAft>
              <a:buFontTx/>
              <a:buNone/>
              <a:defRPr/>
            </a:pPr>
            <a:endParaRPr lang="en-US" sz="24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3600" b="1" dirty="0" smtClean="0">
                <a:solidFill>
                  <a:srgbClr val="CC3300"/>
                </a:solidFill>
                <a:latin typeface="Arial Narrow" pitchFamily="34" charset="0"/>
              </a:rPr>
              <a:t>1. </a:t>
            </a:r>
            <a:r>
              <a:rPr lang="en-US" sz="3600" b="1" dirty="0" smtClean="0">
                <a:solidFill>
                  <a:srgbClr val="CC3300"/>
                </a:solidFill>
                <a:latin typeface="Arial Narrow" pitchFamily="34" charset="0"/>
              </a:rPr>
              <a:t>Cylinder/Engine block</a:t>
            </a:r>
            <a:endParaRPr lang="en-US" sz="3600" dirty="0"/>
          </a:p>
        </p:txBody>
      </p:sp>
      <p:sp>
        <p:nvSpPr>
          <p:cNvPr id="3" name="Content Placeholder 2"/>
          <p:cNvSpPr>
            <a:spLocks noGrp="1"/>
          </p:cNvSpPr>
          <p:nvPr>
            <p:ph idx="1"/>
          </p:nvPr>
        </p:nvSpPr>
        <p:spPr>
          <a:xfrm>
            <a:off x="457200" y="1066800"/>
            <a:ext cx="8229600" cy="4525963"/>
          </a:xfrm>
        </p:spPr>
        <p:txBody>
          <a:bodyPr>
            <a:noAutofit/>
          </a:bodyPr>
          <a:lstStyle/>
          <a:p>
            <a:r>
              <a:rPr lang="en-US" dirty="0" smtClean="0">
                <a:latin typeface="Arial Narrow" pitchFamily="34" charset="0"/>
              </a:rPr>
              <a:t>It is one of the most important part of the engine, in which the piston moves </a:t>
            </a:r>
            <a:r>
              <a:rPr lang="en-US" dirty="0" smtClean="0">
                <a:solidFill>
                  <a:srgbClr val="FF0000"/>
                </a:solidFill>
                <a:latin typeface="Arial Narrow" pitchFamily="34" charset="0"/>
              </a:rPr>
              <a:t>to and fro </a:t>
            </a:r>
            <a:r>
              <a:rPr lang="en-US" dirty="0" smtClean="0">
                <a:latin typeface="Arial Narrow" pitchFamily="34" charset="0"/>
              </a:rPr>
              <a:t>in order to develop power. The engine cylinder has to withstand a </a:t>
            </a:r>
            <a:r>
              <a:rPr lang="en-US" dirty="0" smtClean="0">
                <a:solidFill>
                  <a:srgbClr val="FF0000"/>
                </a:solidFill>
                <a:latin typeface="Arial Narrow" pitchFamily="34" charset="0"/>
              </a:rPr>
              <a:t>high pressure (more than 50 bar) and temperature (more than 2000 deg C). </a:t>
            </a:r>
          </a:p>
          <a:p>
            <a:r>
              <a:rPr lang="en-US" dirty="0" smtClean="0">
                <a:latin typeface="Arial Narrow" pitchFamily="34" charset="0"/>
              </a:rPr>
              <a:t>Thus the material for the engine cylinder should be such that it can retain sufficient strength at such a high pressure and temperature. </a:t>
            </a:r>
          </a:p>
          <a:p>
            <a:r>
              <a:rPr lang="en-US" dirty="0" smtClean="0">
                <a:latin typeface="Arial Narrow" pitchFamily="34" charset="0"/>
              </a:rPr>
              <a:t>For ordinary engines, the cylinder is made of ordinary </a:t>
            </a:r>
            <a:r>
              <a:rPr lang="en-US" dirty="0" smtClean="0">
                <a:solidFill>
                  <a:srgbClr val="FF0000"/>
                </a:solidFill>
                <a:latin typeface="Arial Narrow" pitchFamily="34" charset="0"/>
              </a:rPr>
              <a:t>cast iron</a:t>
            </a:r>
            <a:r>
              <a:rPr lang="en-US" dirty="0" smtClean="0">
                <a:latin typeface="Arial Narrow" pitchFamily="34" charset="0"/>
              </a:rPr>
              <a:t>. But for heavy duty engines, it is made of </a:t>
            </a:r>
            <a:r>
              <a:rPr lang="en-US" dirty="0" smtClean="0">
                <a:solidFill>
                  <a:srgbClr val="FF0000"/>
                </a:solidFill>
                <a:latin typeface="Arial Narrow" pitchFamily="34" charset="0"/>
              </a:rPr>
              <a:t>steel alloys or aluminum alloys</a:t>
            </a:r>
            <a:r>
              <a:rPr lang="en-US" dirty="0" smtClean="0">
                <a:latin typeface="Arial Narrow" pitchFamily="34" charset="0"/>
              </a:rPr>
              <a:t>.</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sz="4000" b="1" dirty="0" smtClean="0">
                <a:solidFill>
                  <a:srgbClr val="CC3300"/>
                </a:solidFill>
                <a:latin typeface="Arial Narrow" pitchFamily="34" charset="0"/>
              </a:rPr>
              <a:t> </a:t>
            </a:r>
            <a:r>
              <a:rPr lang="en-US" sz="3600" b="1" dirty="0" smtClean="0">
                <a:solidFill>
                  <a:srgbClr val="CC3300"/>
                </a:solidFill>
                <a:latin typeface="Arial Narrow" pitchFamily="34" charset="0"/>
              </a:rPr>
              <a:t>2. Cylinder head</a:t>
            </a:r>
            <a:r>
              <a:rPr lang="en-US" sz="3600" dirty="0" smtClean="0">
                <a:latin typeface="Arial Narrow" pitchFamily="34" charset="0"/>
              </a:rPr>
              <a:t> </a:t>
            </a:r>
            <a:endParaRPr lang="en-US" sz="3600" dirty="0"/>
          </a:p>
        </p:txBody>
      </p:sp>
      <p:sp>
        <p:nvSpPr>
          <p:cNvPr id="3" name="Content Placeholder 2"/>
          <p:cNvSpPr>
            <a:spLocks noGrp="1"/>
          </p:cNvSpPr>
          <p:nvPr>
            <p:ph idx="1"/>
          </p:nvPr>
        </p:nvSpPr>
        <p:spPr>
          <a:xfrm>
            <a:off x="457200" y="990600"/>
            <a:ext cx="8229600" cy="4525963"/>
          </a:xfrm>
        </p:spPr>
        <p:txBody>
          <a:bodyPr>
            <a:noAutofit/>
          </a:bodyPr>
          <a:lstStyle/>
          <a:p>
            <a:r>
              <a:rPr lang="en-US" dirty="0" smtClean="0">
                <a:latin typeface="Arial Narrow" pitchFamily="34" charset="0"/>
              </a:rPr>
              <a:t>It is fitted on one end of the cylinder, and act as a cover to close the cylinder bore. Generally, the cylinder head contains </a:t>
            </a:r>
            <a:r>
              <a:rPr lang="en-US" dirty="0" smtClean="0">
                <a:solidFill>
                  <a:srgbClr val="FF0000"/>
                </a:solidFill>
                <a:latin typeface="Arial Narrow" pitchFamily="34" charset="0"/>
              </a:rPr>
              <a:t>inlet and exit valves </a:t>
            </a:r>
            <a:r>
              <a:rPr lang="en-US" dirty="0" smtClean="0">
                <a:latin typeface="Arial Narrow" pitchFamily="34" charset="0"/>
              </a:rPr>
              <a:t>for admitting fresh charge and exhausting the burnt gases. </a:t>
            </a:r>
          </a:p>
          <a:p>
            <a:r>
              <a:rPr lang="en-US" dirty="0" smtClean="0">
                <a:latin typeface="Arial Narrow" pitchFamily="34" charset="0"/>
              </a:rPr>
              <a:t>In </a:t>
            </a:r>
            <a:r>
              <a:rPr lang="en-US" dirty="0" smtClean="0">
                <a:solidFill>
                  <a:srgbClr val="FF0000"/>
                </a:solidFill>
                <a:latin typeface="Arial Narrow" pitchFamily="34" charset="0"/>
              </a:rPr>
              <a:t>petrol engines</a:t>
            </a:r>
            <a:r>
              <a:rPr lang="en-US" dirty="0" smtClean="0">
                <a:latin typeface="Arial Narrow" pitchFamily="34" charset="0"/>
              </a:rPr>
              <a:t>, the cylinder head also contains a </a:t>
            </a:r>
            <a:r>
              <a:rPr lang="en-US" dirty="0" smtClean="0">
                <a:solidFill>
                  <a:srgbClr val="FF0000"/>
                </a:solidFill>
                <a:latin typeface="Arial Narrow" pitchFamily="34" charset="0"/>
              </a:rPr>
              <a:t>spark plug </a:t>
            </a:r>
            <a:r>
              <a:rPr lang="en-US" dirty="0" smtClean="0">
                <a:latin typeface="Arial Narrow" pitchFamily="34" charset="0"/>
              </a:rPr>
              <a:t>for igniting the fuel-air mixture, towards the end of compression stroke. </a:t>
            </a:r>
          </a:p>
          <a:p>
            <a:r>
              <a:rPr lang="en-US" dirty="0" smtClean="0">
                <a:latin typeface="Arial Narrow" pitchFamily="34" charset="0"/>
              </a:rPr>
              <a:t>But in </a:t>
            </a:r>
            <a:r>
              <a:rPr lang="en-US" dirty="0" smtClean="0">
                <a:solidFill>
                  <a:srgbClr val="FF0000"/>
                </a:solidFill>
                <a:latin typeface="Arial Narrow" pitchFamily="34" charset="0"/>
              </a:rPr>
              <a:t>diesel engines</a:t>
            </a:r>
            <a:r>
              <a:rPr lang="en-US" dirty="0" smtClean="0">
                <a:latin typeface="Arial Narrow" pitchFamily="34" charset="0"/>
              </a:rPr>
              <a:t>, the cylinder head contain </a:t>
            </a:r>
            <a:r>
              <a:rPr lang="en-US" dirty="0" smtClean="0">
                <a:solidFill>
                  <a:srgbClr val="FF0000"/>
                </a:solidFill>
                <a:latin typeface="Arial Narrow" pitchFamily="34" charset="0"/>
              </a:rPr>
              <a:t>nozzles</a:t>
            </a:r>
            <a:r>
              <a:rPr lang="en-US" dirty="0" smtClean="0">
                <a:latin typeface="Arial Narrow" pitchFamily="34" charset="0"/>
              </a:rPr>
              <a:t>, (i.e. fuel valve) for injecting the fuel into the cylinder</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
            <a:ext cx="8229600" cy="6400800"/>
          </a:xfrm>
        </p:spPr>
        <p:txBody>
          <a:bodyPr>
            <a:noAutofit/>
          </a:bodyPr>
          <a:lstStyle/>
          <a:p>
            <a:r>
              <a:rPr lang="en-US" b="1" dirty="0" smtClean="0">
                <a:solidFill>
                  <a:srgbClr val="CC3300"/>
                </a:solidFill>
                <a:latin typeface="Arial Narrow" pitchFamily="34" charset="0"/>
              </a:rPr>
              <a:t>3. Piston</a:t>
            </a:r>
            <a:r>
              <a:rPr lang="en-US" b="1" dirty="0" smtClean="0">
                <a:latin typeface="Arial Narrow" pitchFamily="34" charset="0"/>
              </a:rPr>
              <a:t> </a:t>
            </a:r>
            <a:r>
              <a:rPr lang="en-US" dirty="0" smtClean="0">
                <a:latin typeface="Arial Narrow" pitchFamily="34" charset="0"/>
              </a:rPr>
              <a:t>– Its main function is to transmit the force to the connecting rod and is made of aluminum alloys which are light in weight. </a:t>
            </a:r>
          </a:p>
          <a:p>
            <a:r>
              <a:rPr lang="en-US" b="1" dirty="0" smtClean="0">
                <a:solidFill>
                  <a:srgbClr val="CC3300"/>
                </a:solidFill>
                <a:latin typeface="Arial Narrow" pitchFamily="34" charset="0"/>
              </a:rPr>
              <a:t>4. Piston rings</a:t>
            </a:r>
            <a:r>
              <a:rPr lang="en-US" b="1" dirty="0" smtClean="0">
                <a:latin typeface="Arial Narrow" pitchFamily="34" charset="0"/>
              </a:rPr>
              <a:t> </a:t>
            </a:r>
            <a:r>
              <a:rPr lang="en-US" dirty="0" smtClean="0">
                <a:latin typeface="Arial Narrow" pitchFamily="34" charset="0"/>
              </a:rPr>
              <a:t>– These are circular rings and made of special steel alloys which retain elastic properties even at high temperatures. The piston rings are housed in the </a:t>
            </a:r>
            <a:r>
              <a:rPr lang="en-US" dirty="0" smtClean="0">
                <a:solidFill>
                  <a:srgbClr val="FF0000"/>
                </a:solidFill>
                <a:latin typeface="Arial Narrow" pitchFamily="34" charset="0"/>
              </a:rPr>
              <a:t>circumferential grooves </a:t>
            </a:r>
            <a:r>
              <a:rPr lang="en-US" dirty="0" smtClean="0">
                <a:latin typeface="Arial Narrow" pitchFamily="34" charset="0"/>
              </a:rPr>
              <a:t>provided on the outer surface of the piston. The function of the upper rings is to provide air tight seal to prevent leakage of the burnt gases into the lower portion. Similarly, the function of the lower rings is to provide effective seal to prevent leakage of the oil into the engine cylinder.</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096000"/>
          </a:xfrm>
        </p:spPr>
        <p:txBody>
          <a:bodyPr>
            <a:normAutofit lnSpcReduction="10000"/>
          </a:bodyPr>
          <a:lstStyle/>
          <a:p>
            <a:r>
              <a:rPr lang="en-US" b="1" dirty="0" smtClean="0">
                <a:solidFill>
                  <a:srgbClr val="CC3300"/>
                </a:solidFill>
                <a:latin typeface="Arial Narrow" pitchFamily="34" charset="0"/>
              </a:rPr>
              <a:t>5. Connecting rod</a:t>
            </a:r>
            <a:r>
              <a:rPr lang="en-US" b="1" dirty="0" smtClean="0">
                <a:latin typeface="Arial Narrow" pitchFamily="34" charset="0"/>
              </a:rPr>
              <a:t> </a:t>
            </a:r>
            <a:r>
              <a:rPr lang="en-US" dirty="0" smtClean="0">
                <a:latin typeface="Arial Narrow" pitchFamily="34" charset="0"/>
              </a:rPr>
              <a:t>– It is a link between the piston and crankshaft, whose main function is </a:t>
            </a:r>
            <a:r>
              <a:rPr lang="en-US" dirty="0" smtClean="0">
                <a:solidFill>
                  <a:srgbClr val="FF0000"/>
                </a:solidFill>
                <a:latin typeface="Arial Narrow" pitchFamily="34" charset="0"/>
              </a:rPr>
              <a:t>to transmit </a:t>
            </a:r>
            <a:r>
              <a:rPr lang="en-US" dirty="0" smtClean="0">
                <a:latin typeface="Arial Narrow" pitchFamily="34" charset="0"/>
              </a:rPr>
              <a:t>force from the piston to the crankshaft. Moreover, it converts reciprocating motion of the piston into circular motion of the crankshaft, in the working stroke</a:t>
            </a:r>
            <a:r>
              <a:rPr lang="en-US" dirty="0" smtClean="0">
                <a:latin typeface="Arial Narrow" pitchFamily="34" charset="0"/>
              </a:rPr>
              <a:t>.</a:t>
            </a:r>
            <a:endParaRPr lang="en-US" dirty="0" smtClean="0">
              <a:latin typeface="Arial Narrow" pitchFamily="34" charset="0"/>
            </a:endParaRPr>
          </a:p>
          <a:p>
            <a:r>
              <a:rPr lang="en-US" b="1" dirty="0" smtClean="0">
                <a:solidFill>
                  <a:srgbClr val="CC3300"/>
                </a:solidFill>
                <a:latin typeface="Arial Narrow" pitchFamily="34" charset="0"/>
              </a:rPr>
              <a:t>6. Crankshaft </a:t>
            </a:r>
            <a:r>
              <a:rPr lang="en-US" dirty="0" smtClean="0">
                <a:latin typeface="Arial Narrow" pitchFamily="34" charset="0"/>
              </a:rPr>
              <a:t>– It is considered as the </a:t>
            </a:r>
            <a:r>
              <a:rPr lang="en-US" dirty="0" smtClean="0">
                <a:solidFill>
                  <a:srgbClr val="FF0000"/>
                </a:solidFill>
                <a:latin typeface="Arial Narrow" pitchFamily="34" charset="0"/>
              </a:rPr>
              <a:t>backbone of an I.C. engine </a:t>
            </a:r>
            <a:r>
              <a:rPr lang="en-US" dirty="0" smtClean="0">
                <a:latin typeface="Arial Narrow" pitchFamily="34" charset="0"/>
              </a:rPr>
              <a:t>whose function is to covert the reciprocating motion of the piston into the rotary motion with the help of connecting rod.</a:t>
            </a:r>
          </a:p>
          <a:p>
            <a:r>
              <a:rPr lang="en-US" b="1" dirty="0" smtClean="0">
                <a:solidFill>
                  <a:srgbClr val="CC3300"/>
                </a:solidFill>
                <a:latin typeface="Arial Narrow" pitchFamily="34" charset="0"/>
              </a:rPr>
              <a:t>7. Crank case</a:t>
            </a:r>
            <a:r>
              <a:rPr lang="en-US" b="1" dirty="0" smtClean="0">
                <a:latin typeface="Arial Narrow" pitchFamily="34" charset="0"/>
              </a:rPr>
              <a:t> </a:t>
            </a:r>
            <a:r>
              <a:rPr lang="en-US" dirty="0" smtClean="0">
                <a:latin typeface="Arial Narrow" pitchFamily="34" charset="0"/>
              </a:rPr>
              <a:t>– It is a cast iron case, which </a:t>
            </a:r>
            <a:r>
              <a:rPr lang="en-US" dirty="0" smtClean="0">
                <a:solidFill>
                  <a:srgbClr val="FF0000"/>
                </a:solidFill>
                <a:latin typeface="Arial Narrow" pitchFamily="34" charset="0"/>
              </a:rPr>
              <a:t>holds</a:t>
            </a:r>
            <a:r>
              <a:rPr lang="en-US" dirty="0" smtClean="0">
                <a:latin typeface="Arial Narrow" pitchFamily="34" charset="0"/>
              </a:rPr>
              <a:t> the cylinder and crankshaft of an I.C. engine. It also serves as a sump for the lubricating oil.</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b="1" dirty="0" smtClean="0">
                <a:solidFill>
                  <a:srgbClr val="CC3300"/>
                </a:solidFill>
                <a:latin typeface="Arial Narrow" pitchFamily="34" charset="0"/>
              </a:rPr>
              <a:t>8. Flywheel </a:t>
            </a:r>
            <a:r>
              <a:rPr lang="en-US" b="1" dirty="0" smtClean="0">
                <a:latin typeface="Arial Narrow" pitchFamily="34" charset="0"/>
              </a:rPr>
              <a:t>– </a:t>
            </a:r>
            <a:r>
              <a:rPr lang="en-US" dirty="0" smtClean="0">
                <a:latin typeface="Arial Narrow" pitchFamily="34" charset="0"/>
              </a:rPr>
              <a:t>It is a big wheel, mounted on the crankshaft, whose function is to maintain its speed constant. It is done by </a:t>
            </a:r>
            <a:r>
              <a:rPr lang="en-US" dirty="0" smtClean="0">
                <a:solidFill>
                  <a:srgbClr val="FF0000"/>
                </a:solidFill>
                <a:latin typeface="Arial Narrow" pitchFamily="34" charset="0"/>
              </a:rPr>
              <a:t>storing excess energy </a:t>
            </a:r>
            <a:r>
              <a:rPr lang="en-US" dirty="0" smtClean="0">
                <a:latin typeface="Arial Narrow" pitchFamily="34" charset="0"/>
              </a:rPr>
              <a:t>during power stroke, which, is returned during other stroke.</a:t>
            </a:r>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CC3300"/>
                </a:solidFill>
                <a:latin typeface="Arial Narrow" pitchFamily="34" charset="0"/>
              </a:rPr>
              <a:t>Introduction of I.C. Engine</a:t>
            </a:r>
            <a:endParaRPr lang="en-US" dirty="0"/>
          </a:p>
        </p:txBody>
      </p:sp>
      <p:sp>
        <p:nvSpPr>
          <p:cNvPr id="3" name="Content Placeholder 2"/>
          <p:cNvSpPr>
            <a:spLocks noGrp="1"/>
          </p:cNvSpPr>
          <p:nvPr>
            <p:ph idx="1"/>
          </p:nvPr>
        </p:nvSpPr>
        <p:spPr>
          <a:xfrm>
            <a:off x="457200" y="1295400"/>
            <a:ext cx="8229600" cy="5257800"/>
          </a:xfrm>
        </p:spPr>
        <p:txBody>
          <a:bodyPr>
            <a:normAutofit/>
          </a:bodyPr>
          <a:lstStyle/>
          <a:p>
            <a:pPr>
              <a:buNone/>
            </a:pPr>
            <a:r>
              <a:rPr lang="en-US" b="1" dirty="0" smtClean="0">
                <a:solidFill>
                  <a:srgbClr val="CC3300"/>
                </a:solidFill>
                <a:latin typeface="Arial Narrow" pitchFamily="34" charset="0"/>
              </a:rPr>
              <a:t>Heat Engines – </a:t>
            </a:r>
          </a:p>
          <a:p>
            <a:pPr>
              <a:buNone/>
            </a:pPr>
            <a:r>
              <a:rPr lang="en-US" b="1" dirty="0" smtClean="0">
                <a:solidFill>
                  <a:srgbClr val="CC3300"/>
                </a:solidFill>
                <a:latin typeface="Arial Narrow" pitchFamily="34" charset="0"/>
              </a:rPr>
              <a:t>	</a:t>
            </a:r>
            <a:r>
              <a:rPr lang="en-US" b="1" dirty="0" smtClean="0">
                <a:latin typeface="Arial Narrow" pitchFamily="34" charset="0"/>
              </a:rPr>
              <a:t>A machine or device which derives heat from the combustion of fuel and converts it into mechanical work is called a </a:t>
            </a:r>
            <a:r>
              <a:rPr lang="en-US" b="1" dirty="0" smtClean="0">
                <a:solidFill>
                  <a:srgbClr val="CC3300"/>
                </a:solidFill>
                <a:latin typeface="Arial Narrow" pitchFamily="34" charset="0"/>
              </a:rPr>
              <a:t>heat engine</a:t>
            </a:r>
          </a:p>
          <a:p>
            <a:pPr>
              <a:buNone/>
            </a:pPr>
            <a:endParaRPr lang="en-US" b="1" i="1" dirty="0" smtClean="0">
              <a:solidFill>
                <a:srgbClr val="CC3300"/>
              </a:solidFill>
              <a:latin typeface="Arial Narrow" pitchFamily="34" charset="0"/>
            </a:endParaRPr>
          </a:p>
          <a:p>
            <a:pPr>
              <a:buNone/>
            </a:pP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838200" y="0"/>
            <a:ext cx="7772400" cy="1143000"/>
          </a:xfrm>
        </p:spPr>
        <p:txBody>
          <a:bodyPr/>
          <a:lstStyle/>
          <a:p>
            <a:pPr algn="ctr"/>
            <a:r>
              <a:rPr lang="en-US" dirty="0" smtClean="0">
                <a:solidFill>
                  <a:srgbClr val="FF0000"/>
                </a:solidFill>
              </a:rPr>
              <a:t>COMPONENTS </a:t>
            </a:r>
          </a:p>
        </p:txBody>
      </p:sp>
      <p:grpSp>
        <p:nvGrpSpPr>
          <p:cNvPr id="2" name="Group 8"/>
          <p:cNvGrpSpPr>
            <a:grpSpLocks/>
          </p:cNvGrpSpPr>
          <p:nvPr/>
        </p:nvGrpSpPr>
        <p:grpSpPr bwMode="auto">
          <a:xfrm>
            <a:off x="1219200" y="1295400"/>
            <a:ext cx="2384425" cy="5157787"/>
            <a:chOff x="2523" y="1118"/>
            <a:chExt cx="1256" cy="2733"/>
          </a:xfrm>
        </p:grpSpPr>
        <p:grpSp>
          <p:nvGrpSpPr>
            <p:cNvPr id="3" name="Group 4"/>
            <p:cNvGrpSpPr>
              <a:grpSpLocks/>
            </p:cNvGrpSpPr>
            <p:nvPr/>
          </p:nvGrpSpPr>
          <p:grpSpPr bwMode="auto">
            <a:xfrm>
              <a:off x="2523" y="1127"/>
              <a:ext cx="1256" cy="2687"/>
              <a:chOff x="2519" y="1093"/>
              <a:chExt cx="1256" cy="2687"/>
            </a:xfrm>
          </p:grpSpPr>
          <p:pic>
            <p:nvPicPr>
              <p:cNvPr id="7175" name="Picture 5" descr="Engine Work"/>
              <p:cNvPicPr>
                <a:picLocks noChangeAspect="1" noChangeArrowheads="1"/>
              </p:cNvPicPr>
              <p:nvPr/>
            </p:nvPicPr>
            <p:blipFill>
              <a:blip r:embed="rId3"/>
              <a:srcRect/>
              <a:stretch>
                <a:fillRect/>
              </a:stretch>
            </p:blipFill>
            <p:spPr bwMode="auto">
              <a:xfrm>
                <a:off x="2537" y="1093"/>
                <a:ext cx="1226" cy="2581"/>
              </a:xfrm>
              <a:prstGeom prst="rect">
                <a:avLst/>
              </a:prstGeom>
              <a:noFill/>
              <a:ln w="9525">
                <a:noFill/>
                <a:miter lim="800000"/>
                <a:headEnd/>
                <a:tailEnd/>
              </a:ln>
            </p:spPr>
          </p:pic>
          <p:sp>
            <p:nvSpPr>
              <p:cNvPr id="7176" name="Rectangle 6"/>
              <p:cNvSpPr>
                <a:spLocks noChangeArrowheads="1"/>
              </p:cNvSpPr>
              <p:nvPr/>
            </p:nvSpPr>
            <p:spPr bwMode="auto">
              <a:xfrm>
                <a:off x="2519" y="3618"/>
                <a:ext cx="1256" cy="162"/>
              </a:xfrm>
              <a:prstGeom prst="rect">
                <a:avLst/>
              </a:prstGeom>
              <a:solidFill>
                <a:schemeClr val="bg1"/>
              </a:solidFill>
              <a:ln w="9525">
                <a:noFill/>
                <a:miter lim="800000"/>
                <a:headEnd/>
                <a:tailEnd/>
              </a:ln>
            </p:spPr>
            <p:txBody>
              <a:bodyPr wrap="none" anchor="ctr"/>
              <a:lstStyle/>
              <a:p>
                <a:endParaRPr lang="en-IN"/>
              </a:p>
            </p:txBody>
          </p:sp>
        </p:grpSp>
        <p:sp>
          <p:nvSpPr>
            <p:cNvPr id="7174" name="Rectangle 7"/>
            <p:cNvSpPr>
              <a:spLocks noChangeArrowheads="1"/>
            </p:cNvSpPr>
            <p:nvPr/>
          </p:nvSpPr>
          <p:spPr bwMode="auto">
            <a:xfrm>
              <a:off x="2528" y="1118"/>
              <a:ext cx="1246" cy="2733"/>
            </a:xfrm>
            <a:prstGeom prst="rect">
              <a:avLst/>
            </a:prstGeom>
            <a:noFill/>
            <a:ln w="57150" cmpd="thinThick">
              <a:solidFill>
                <a:schemeClr val="tx1"/>
              </a:solidFill>
              <a:miter lim="800000"/>
              <a:headEnd/>
              <a:tailEnd/>
            </a:ln>
          </p:spPr>
          <p:txBody>
            <a:bodyPr wrap="none" anchor="ctr"/>
            <a:lstStyle/>
            <a:p>
              <a:endParaRPr lang="en-IN"/>
            </a:p>
          </p:txBody>
        </p:sp>
      </p:grpSp>
      <p:pic>
        <p:nvPicPr>
          <p:cNvPr id="7172" name="Picture 22" descr="engine1"/>
          <p:cNvPicPr>
            <a:picLocks noChangeAspect="1" noChangeArrowheads="1"/>
          </p:cNvPicPr>
          <p:nvPr/>
        </p:nvPicPr>
        <p:blipFill>
          <a:blip r:embed="rId4"/>
          <a:srcRect/>
          <a:stretch>
            <a:fillRect/>
          </a:stretch>
        </p:blipFill>
        <p:spPr bwMode="auto">
          <a:xfrm>
            <a:off x="4064000" y="1784350"/>
            <a:ext cx="4368800" cy="3652838"/>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100013"/>
            <a:ext cx="8229600" cy="990600"/>
          </a:xfrm>
        </p:spPr>
        <p:txBody>
          <a:bodyPr/>
          <a:lstStyle/>
          <a:p>
            <a:r>
              <a:rPr lang="en-US" smtClean="0"/>
              <a:t>Parts Of An Engine.</a:t>
            </a:r>
          </a:p>
        </p:txBody>
      </p:sp>
      <p:pic>
        <p:nvPicPr>
          <p:cNvPr id="8195" name="Picture 7" descr="Cylinder block"/>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2628900" y="974725"/>
            <a:ext cx="3390900" cy="2624138"/>
          </a:xfrm>
          <a:prstGeom prst="rect">
            <a:avLst/>
          </a:prstGeom>
          <a:noFill/>
          <a:ln w="9525">
            <a:noFill/>
            <a:miter lim="800000"/>
            <a:headEnd/>
            <a:tailEnd/>
          </a:ln>
        </p:spPr>
      </p:pic>
      <p:grpSp>
        <p:nvGrpSpPr>
          <p:cNvPr id="2" name="Group 21"/>
          <p:cNvGrpSpPr>
            <a:grpSpLocks/>
          </p:cNvGrpSpPr>
          <p:nvPr/>
        </p:nvGrpSpPr>
        <p:grpSpPr bwMode="auto">
          <a:xfrm>
            <a:off x="1395413" y="4062413"/>
            <a:ext cx="2185987" cy="2127250"/>
            <a:chOff x="772" y="2558"/>
            <a:chExt cx="1377" cy="1340"/>
          </a:xfrm>
        </p:grpSpPr>
        <p:pic>
          <p:nvPicPr>
            <p:cNvPr id="8210" name="Picture 8" descr="spark_plug"/>
            <p:cNvPicPr>
              <a:picLocks noChangeAspect="1" noChangeArrowheads="1" noCrop="1"/>
            </p:cNvPicPr>
            <p:nvPr/>
          </p:nvPicPr>
          <p:blipFill>
            <a:blip r:embed="rId4"/>
            <a:srcRect/>
            <a:stretch>
              <a:fillRect/>
            </a:stretch>
          </p:blipFill>
          <p:spPr bwMode="auto">
            <a:xfrm>
              <a:off x="787" y="2570"/>
              <a:ext cx="1356" cy="1322"/>
            </a:xfrm>
            <a:prstGeom prst="rect">
              <a:avLst/>
            </a:prstGeom>
            <a:noFill/>
            <a:ln w="9525">
              <a:noFill/>
              <a:miter lim="800000"/>
              <a:headEnd/>
              <a:tailEnd/>
            </a:ln>
          </p:spPr>
        </p:pic>
        <p:sp>
          <p:nvSpPr>
            <p:cNvPr id="8211" name="Rectangle 9"/>
            <p:cNvSpPr>
              <a:spLocks noChangeArrowheads="1"/>
            </p:cNvSpPr>
            <p:nvPr/>
          </p:nvSpPr>
          <p:spPr bwMode="auto">
            <a:xfrm>
              <a:off x="772" y="2558"/>
              <a:ext cx="1377" cy="1340"/>
            </a:xfrm>
            <a:prstGeom prst="rect">
              <a:avLst/>
            </a:prstGeom>
            <a:noFill/>
            <a:ln w="57150" cmpd="thinThick">
              <a:solidFill>
                <a:schemeClr val="tx1"/>
              </a:solidFill>
              <a:miter lim="800000"/>
              <a:headEnd/>
              <a:tailEnd/>
            </a:ln>
          </p:spPr>
          <p:txBody>
            <a:bodyPr wrap="none" anchor="ctr"/>
            <a:lstStyle/>
            <a:p>
              <a:endParaRPr lang="en-IN"/>
            </a:p>
          </p:txBody>
        </p:sp>
      </p:grpSp>
      <p:grpSp>
        <p:nvGrpSpPr>
          <p:cNvPr id="3" name="Group 12"/>
          <p:cNvGrpSpPr>
            <a:grpSpLocks/>
          </p:cNvGrpSpPr>
          <p:nvPr/>
        </p:nvGrpSpPr>
        <p:grpSpPr bwMode="auto">
          <a:xfrm>
            <a:off x="4103688" y="4019550"/>
            <a:ext cx="2894012" cy="2184400"/>
            <a:chOff x="2691" y="2209"/>
            <a:chExt cx="1823" cy="1376"/>
          </a:xfrm>
        </p:grpSpPr>
        <p:pic>
          <p:nvPicPr>
            <p:cNvPr id="8208" name="Picture 10" descr="Nockenwelle_ani"/>
            <p:cNvPicPr>
              <a:picLocks noChangeAspect="1" noChangeArrowheads="1"/>
            </p:cNvPicPr>
            <p:nvPr/>
          </p:nvPicPr>
          <p:blipFill>
            <a:blip r:embed="rId5"/>
            <a:srcRect/>
            <a:stretch>
              <a:fillRect/>
            </a:stretch>
          </p:blipFill>
          <p:spPr bwMode="auto">
            <a:xfrm>
              <a:off x="2703" y="2223"/>
              <a:ext cx="1811" cy="1358"/>
            </a:xfrm>
            <a:prstGeom prst="rect">
              <a:avLst/>
            </a:prstGeom>
            <a:noFill/>
            <a:ln w="9525">
              <a:noFill/>
              <a:miter lim="800000"/>
              <a:headEnd/>
              <a:tailEnd/>
            </a:ln>
          </p:spPr>
        </p:pic>
        <p:sp>
          <p:nvSpPr>
            <p:cNvPr id="8209" name="Rectangle 11"/>
            <p:cNvSpPr>
              <a:spLocks noChangeArrowheads="1"/>
            </p:cNvSpPr>
            <p:nvPr/>
          </p:nvSpPr>
          <p:spPr bwMode="auto">
            <a:xfrm>
              <a:off x="2691" y="2209"/>
              <a:ext cx="1822" cy="1376"/>
            </a:xfrm>
            <a:prstGeom prst="rect">
              <a:avLst/>
            </a:prstGeom>
            <a:noFill/>
            <a:ln w="57150" cmpd="thinThick">
              <a:solidFill>
                <a:schemeClr val="tx1"/>
              </a:solidFill>
              <a:miter lim="800000"/>
              <a:headEnd/>
              <a:tailEnd/>
            </a:ln>
          </p:spPr>
          <p:txBody>
            <a:bodyPr wrap="none" anchor="ctr"/>
            <a:lstStyle/>
            <a:p>
              <a:endParaRPr lang="en-IN"/>
            </a:p>
          </p:txBody>
        </p:sp>
      </p:grpSp>
      <p:grpSp>
        <p:nvGrpSpPr>
          <p:cNvPr id="4" name="Group 26"/>
          <p:cNvGrpSpPr>
            <a:grpSpLocks/>
          </p:cNvGrpSpPr>
          <p:nvPr/>
        </p:nvGrpSpPr>
        <p:grpSpPr bwMode="auto">
          <a:xfrm>
            <a:off x="211138" y="1216025"/>
            <a:ext cx="1541462" cy="2511425"/>
            <a:chOff x="112" y="894"/>
            <a:chExt cx="971" cy="1582"/>
          </a:xfrm>
        </p:grpSpPr>
        <p:sp>
          <p:nvSpPr>
            <p:cNvPr id="8205" name="Rectangle 4"/>
            <p:cNvSpPr>
              <a:spLocks noChangeArrowheads="1"/>
            </p:cNvSpPr>
            <p:nvPr/>
          </p:nvSpPr>
          <p:spPr bwMode="auto">
            <a:xfrm rot="5400000">
              <a:off x="-77" y="1320"/>
              <a:ext cx="1350" cy="962"/>
            </a:xfrm>
            <a:prstGeom prst="rect">
              <a:avLst/>
            </a:prstGeom>
            <a:noFill/>
            <a:ln w="57150" cmpd="thinThick">
              <a:solidFill>
                <a:schemeClr val="tx1"/>
              </a:solidFill>
              <a:miter lim="800000"/>
              <a:headEnd/>
              <a:tailEnd/>
            </a:ln>
          </p:spPr>
          <p:txBody>
            <a:bodyPr wrap="none" anchor="ctr"/>
            <a:lstStyle/>
            <a:p>
              <a:endParaRPr lang="en-IN"/>
            </a:p>
          </p:txBody>
        </p:sp>
        <p:pic>
          <p:nvPicPr>
            <p:cNvPr id="8206" name="Picture 5" descr="cc"/>
            <p:cNvPicPr>
              <a:picLocks noChangeAspect="1" noChangeArrowheads="1" noCrop="1"/>
            </p:cNvPicPr>
            <p:nvPr/>
          </p:nvPicPr>
          <p:blipFill>
            <a:blip r:embed="rId6"/>
            <a:srcRect/>
            <a:stretch>
              <a:fillRect/>
            </a:stretch>
          </p:blipFill>
          <p:spPr bwMode="auto">
            <a:xfrm rot="5400000">
              <a:off x="-55" y="1346"/>
              <a:ext cx="1306" cy="902"/>
            </a:xfrm>
            <a:prstGeom prst="rect">
              <a:avLst/>
            </a:prstGeom>
            <a:noFill/>
            <a:ln w="9525">
              <a:noFill/>
              <a:miter lim="800000"/>
              <a:headEnd/>
              <a:tailEnd/>
            </a:ln>
          </p:spPr>
        </p:pic>
        <p:sp>
          <p:nvSpPr>
            <p:cNvPr id="8207" name="Text Box 14"/>
            <p:cNvSpPr txBox="1">
              <a:spLocks noChangeArrowheads="1"/>
            </p:cNvSpPr>
            <p:nvPr/>
          </p:nvSpPr>
          <p:spPr bwMode="auto">
            <a:xfrm>
              <a:off x="112" y="894"/>
              <a:ext cx="971" cy="231"/>
            </a:xfrm>
            <a:prstGeom prst="rect">
              <a:avLst/>
            </a:prstGeom>
            <a:noFill/>
            <a:ln w="9525">
              <a:noFill/>
              <a:miter lim="800000"/>
              <a:headEnd/>
              <a:tailEnd/>
            </a:ln>
          </p:spPr>
          <p:txBody>
            <a:bodyPr>
              <a:spAutoFit/>
            </a:bodyPr>
            <a:lstStyle/>
            <a:p>
              <a:pPr algn="ctr">
                <a:spcBef>
                  <a:spcPct val="50000"/>
                </a:spcBef>
              </a:pPr>
              <a:r>
                <a:rPr lang="en-US">
                  <a:latin typeface="Tahoma" pitchFamily="34" charset="0"/>
                </a:rPr>
                <a:t>PISTON</a:t>
              </a:r>
            </a:p>
          </p:txBody>
        </p:sp>
      </p:grpSp>
      <p:sp>
        <p:nvSpPr>
          <p:cNvPr id="8199" name="Text Box 15"/>
          <p:cNvSpPr txBox="1">
            <a:spLocks noChangeArrowheads="1"/>
          </p:cNvSpPr>
          <p:nvPr/>
        </p:nvSpPr>
        <p:spPr bwMode="auto">
          <a:xfrm>
            <a:off x="1897063" y="3567113"/>
            <a:ext cx="1733550" cy="366712"/>
          </a:xfrm>
          <a:prstGeom prst="rect">
            <a:avLst/>
          </a:prstGeom>
          <a:noFill/>
          <a:ln w="9525">
            <a:noFill/>
            <a:miter lim="800000"/>
            <a:headEnd/>
            <a:tailEnd/>
          </a:ln>
        </p:spPr>
        <p:txBody>
          <a:bodyPr>
            <a:spAutoFit/>
          </a:bodyPr>
          <a:lstStyle/>
          <a:p>
            <a:pPr>
              <a:spcBef>
                <a:spcPct val="50000"/>
              </a:spcBef>
            </a:pPr>
            <a:r>
              <a:rPr lang="en-US">
                <a:latin typeface="Tahoma" pitchFamily="34" charset="0"/>
              </a:rPr>
              <a:t>SPARK PLUG</a:t>
            </a:r>
          </a:p>
        </p:txBody>
      </p:sp>
      <p:sp>
        <p:nvSpPr>
          <p:cNvPr id="8200" name="Text Box 16"/>
          <p:cNvSpPr txBox="1">
            <a:spLocks noChangeArrowheads="1"/>
          </p:cNvSpPr>
          <p:nvPr/>
        </p:nvSpPr>
        <p:spPr bwMode="auto">
          <a:xfrm>
            <a:off x="4689475" y="3611563"/>
            <a:ext cx="1638300" cy="366712"/>
          </a:xfrm>
          <a:prstGeom prst="rect">
            <a:avLst/>
          </a:prstGeom>
          <a:noFill/>
          <a:ln w="9525">
            <a:noFill/>
            <a:miter lim="800000"/>
            <a:headEnd/>
            <a:tailEnd/>
          </a:ln>
        </p:spPr>
        <p:txBody>
          <a:bodyPr>
            <a:spAutoFit/>
          </a:bodyPr>
          <a:lstStyle/>
          <a:p>
            <a:pPr>
              <a:spcBef>
                <a:spcPct val="50000"/>
              </a:spcBef>
            </a:pPr>
            <a:r>
              <a:rPr lang="en-US">
                <a:latin typeface="Tahoma" pitchFamily="34" charset="0"/>
              </a:rPr>
              <a:t>CAM SHAFT</a:t>
            </a:r>
          </a:p>
        </p:txBody>
      </p:sp>
      <p:grpSp>
        <p:nvGrpSpPr>
          <p:cNvPr id="5" name="Group 25"/>
          <p:cNvGrpSpPr>
            <a:grpSpLocks/>
          </p:cNvGrpSpPr>
          <p:nvPr/>
        </p:nvGrpSpPr>
        <p:grpSpPr bwMode="auto">
          <a:xfrm>
            <a:off x="7010400" y="1296988"/>
            <a:ext cx="1828800" cy="2436812"/>
            <a:chOff x="4464" y="945"/>
            <a:chExt cx="1248" cy="1607"/>
          </a:xfrm>
        </p:grpSpPr>
        <p:sp>
          <p:nvSpPr>
            <p:cNvPr id="8202" name="Text Box 22"/>
            <p:cNvSpPr txBox="1">
              <a:spLocks noChangeArrowheads="1"/>
            </p:cNvSpPr>
            <p:nvPr/>
          </p:nvSpPr>
          <p:spPr bwMode="auto">
            <a:xfrm>
              <a:off x="4728" y="945"/>
              <a:ext cx="748" cy="231"/>
            </a:xfrm>
            <a:prstGeom prst="rect">
              <a:avLst/>
            </a:prstGeom>
            <a:noFill/>
            <a:ln w="9525">
              <a:noFill/>
              <a:miter lim="800000"/>
              <a:headEnd/>
              <a:tailEnd/>
            </a:ln>
          </p:spPr>
          <p:txBody>
            <a:bodyPr>
              <a:spAutoFit/>
            </a:bodyPr>
            <a:lstStyle/>
            <a:p>
              <a:pPr>
                <a:spcBef>
                  <a:spcPct val="50000"/>
                </a:spcBef>
              </a:pPr>
              <a:r>
                <a:rPr lang="en-US"/>
                <a:t> VALVE</a:t>
              </a:r>
            </a:p>
          </p:txBody>
        </p:sp>
        <p:pic>
          <p:nvPicPr>
            <p:cNvPr id="8203" name="Picture 23" descr="Valve"/>
            <p:cNvPicPr>
              <a:picLocks noChangeAspect="1" noChangeArrowheads="1" noCrop="1"/>
            </p:cNvPicPr>
            <p:nvPr/>
          </p:nvPicPr>
          <p:blipFill>
            <a:blip r:embed="rId7"/>
            <a:srcRect/>
            <a:stretch>
              <a:fillRect/>
            </a:stretch>
          </p:blipFill>
          <p:spPr bwMode="auto">
            <a:xfrm>
              <a:off x="4467" y="1214"/>
              <a:ext cx="1236" cy="1326"/>
            </a:xfrm>
            <a:prstGeom prst="rect">
              <a:avLst/>
            </a:prstGeom>
            <a:noFill/>
            <a:ln w="9525">
              <a:noFill/>
              <a:miter lim="800000"/>
              <a:headEnd/>
              <a:tailEnd/>
            </a:ln>
          </p:spPr>
        </p:pic>
        <p:sp>
          <p:nvSpPr>
            <p:cNvPr id="8204" name="Rectangle 24"/>
            <p:cNvSpPr>
              <a:spLocks noChangeArrowheads="1"/>
            </p:cNvSpPr>
            <p:nvPr/>
          </p:nvSpPr>
          <p:spPr bwMode="auto">
            <a:xfrm>
              <a:off x="4464" y="1200"/>
              <a:ext cx="1248" cy="1352"/>
            </a:xfrm>
            <a:prstGeom prst="rect">
              <a:avLst/>
            </a:prstGeom>
            <a:noFill/>
            <a:ln w="57150" cmpd="thinThick">
              <a:solidFill>
                <a:schemeClr val="tx1"/>
              </a:solidFill>
              <a:miter lim="800000"/>
              <a:headEnd/>
              <a:tailEnd/>
            </a:ln>
          </p:spPr>
          <p:txBody>
            <a:bodyPr wrap="none" anchor="ctr"/>
            <a:lstStyle/>
            <a:p>
              <a:endParaRPr lang="en-IN"/>
            </a:p>
          </p:txBody>
        </p:sp>
      </p:grpSp>
    </p:spTree>
  </p:cSld>
  <p:clrMapOvr>
    <a:masterClrMapping/>
  </p:clrMapOvr>
  <p:transition advClick="0">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0" y="228600"/>
            <a:ext cx="7010400" cy="1077218"/>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pPr algn="ctr"/>
            <a:r>
              <a:rPr lang="en-GB" sz="3200" dirty="0" smtClean="0">
                <a:latin typeface="Perpetua Titling MT" pitchFamily="18" charset="0"/>
              </a:rPr>
              <a:t>Internal Combustion Engines </a:t>
            </a:r>
            <a:br>
              <a:rPr lang="en-GB" sz="3200" dirty="0" smtClean="0">
                <a:latin typeface="Perpetua Titling MT" pitchFamily="18" charset="0"/>
              </a:rPr>
            </a:br>
            <a:r>
              <a:rPr lang="en-GB" sz="3200" dirty="0" smtClean="0">
                <a:latin typeface="Perpetua Titling MT" pitchFamily="18" charset="0"/>
              </a:rPr>
              <a:t>– two stroke -</a:t>
            </a:r>
            <a:endParaRPr lang="en-US" sz="3200" dirty="0">
              <a:latin typeface="Perpetua Titling MT" pitchFamily="18" charset="0"/>
            </a:endParaRPr>
          </a:p>
        </p:txBody>
      </p:sp>
      <p:sp>
        <p:nvSpPr>
          <p:cNvPr id="3" name="Rectangle 2"/>
          <p:cNvSpPr/>
          <p:nvPr/>
        </p:nvSpPr>
        <p:spPr>
          <a:xfrm>
            <a:off x="685800" y="1600200"/>
            <a:ext cx="2362200" cy="369332"/>
          </a:xfrm>
          <a:prstGeom prst="rect">
            <a:avLst/>
          </a:prstGeom>
        </p:spPr>
        <p:txBody>
          <a:bodyPr wrap="square">
            <a:spAutoFit/>
          </a:bodyPr>
          <a:lstStyle/>
          <a:p>
            <a:r>
              <a:rPr lang="en-GB" dirty="0" smtClean="0">
                <a:latin typeface="Comic Sans MS" pitchFamily="66" charset="0"/>
              </a:rPr>
              <a:t>1. Power / Exhaust</a:t>
            </a:r>
            <a:endParaRPr lang="en-GB" dirty="0">
              <a:latin typeface="Comic Sans MS" pitchFamily="66" charset="0"/>
            </a:endParaRPr>
          </a:p>
        </p:txBody>
      </p:sp>
      <p:sp>
        <p:nvSpPr>
          <p:cNvPr id="4" name="Text Box 13"/>
          <p:cNvSpPr txBox="1">
            <a:spLocks noChangeArrowheads="1"/>
          </p:cNvSpPr>
          <p:nvPr/>
        </p:nvSpPr>
        <p:spPr bwMode="auto">
          <a:xfrm>
            <a:off x="685800" y="2057400"/>
            <a:ext cx="3886200" cy="1395413"/>
          </a:xfrm>
          <a:prstGeom prst="rect">
            <a:avLst/>
          </a:prstGeom>
          <a:noFill/>
          <a:ln w="12700">
            <a:noFill/>
            <a:miter lim="800000"/>
            <a:headEnd/>
            <a:tailEnd/>
          </a:ln>
        </p:spPr>
        <p:txBody>
          <a:bodyPr lIns="54000" tIns="10800" rIns="54000" bIns="10800">
            <a:spAutoFit/>
          </a:bodyPr>
          <a:lstStyle/>
          <a:p>
            <a:pPr marL="457200" indent="-457200">
              <a:buFontTx/>
              <a:buAutoNum type="alphaLcPeriod"/>
            </a:pPr>
            <a:r>
              <a:rPr lang="en-GB" sz="1800" dirty="0">
                <a:latin typeface="Comic Sans MS" pitchFamily="66" charset="0"/>
              </a:rPr>
              <a:t>ignition</a:t>
            </a:r>
          </a:p>
          <a:p>
            <a:pPr marL="457200" indent="-457200">
              <a:buFontTx/>
              <a:buAutoNum type="alphaLcPeriod"/>
            </a:pPr>
            <a:r>
              <a:rPr lang="en-GB" sz="1800" dirty="0">
                <a:latin typeface="Comic Sans MS" pitchFamily="66" charset="0"/>
              </a:rPr>
              <a:t>piston moves downward compressing fuel-air mixture in the crankcase</a:t>
            </a:r>
          </a:p>
          <a:p>
            <a:pPr marL="457200" indent="-457200">
              <a:buFontTx/>
              <a:buAutoNum type="alphaLcPeriod"/>
            </a:pPr>
            <a:r>
              <a:rPr lang="en-GB" sz="1800" dirty="0">
                <a:latin typeface="Comic Sans MS" pitchFamily="66" charset="0"/>
              </a:rPr>
              <a:t>exhaust port opens</a:t>
            </a:r>
          </a:p>
        </p:txBody>
      </p:sp>
      <p:sp>
        <p:nvSpPr>
          <p:cNvPr id="5" name="Text Box 9"/>
          <p:cNvSpPr txBox="1">
            <a:spLocks noChangeArrowheads="1"/>
          </p:cNvSpPr>
          <p:nvPr/>
        </p:nvSpPr>
        <p:spPr bwMode="auto">
          <a:xfrm>
            <a:off x="5486400" y="1524000"/>
            <a:ext cx="2949575" cy="327025"/>
          </a:xfrm>
          <a:prstGeom prst="rect">
            <a:avLst/>
          </a:prstGeom>
          <a:noFill/>
          <a:ln w="12700">
            <a:noFill/>
            <a:miter lim="800000"/>
            <a:headEnd/>
            <a:tailEnd/>
          </a:ln>
        </p:spPr>
        <p:txBody>
          <a:bodyPr wrap="none" lIns="54000" tIns="10800" rIns="54000" bIns="10800">
            <a:spAutoFit/>
          </a:bodyPr>
          <a:lstStyle/>
          <a:p>
            <a:r>
              <a:rPr lang="en-GB" sz="2000" dirty="0">
                <a:latin typeface="Comic Sans MS" pitchFamily="66" charset="0"/>
              </a:rPr>
              <a:t>2. Intake / Compression</a:t>
            </a:r>
          </a:p>
        </p:txBody>
      </p:sp>
      <p:sp>
        <p:nvSpPr>
          <p:cNvPr id="6" name="Text Box 14"/>
          <p:cNvSpPr txBox="1">
            <a:spLocks noChangeArrowheads="1"/>
          </p:cNvSpPr>
          <p:nvPr/>
        </p:nvSpPr>
        <p:spPr bwMode="auto">
          <a:xfrm>
            <a:off x="5257800" y="2057400"/>
            <a:ext cx="3733800" cy="1395413"/>
          </a:xfrm>
          <a:prstGeom prst="rect">
            <a:avLst/>
          </a:prstGeom>
          <a:noFill/>
          <a:ln w="12700">
            <a:noFill/>
            <a:miter lim="800000"/>
            <a:headEnd/>
            <a:tailEnd/>
          </a:ln>
        </p:spPr>
        <p:txBody>
          <a:bodyPr wrap="square" lIns="54000" tIns="10800" rIns="54000" bIns="10800">
            <a:spAutoFit/>
          </a:bodyPr>
          <a:lstStyle/>
          <a:p>
            <a:pPr marL="457200" indent="-457200">
              <a:buFontTx/>
              <a:buAutoNum type="alphaLcPeriod"/>
            </a:pPr>
            <a:r>
              <a:rPr lang="en-GB" sz="1800" dirty="0">
                <a:latin typeface="Comic Sans MS" pitchFamily="66" charset="0"/>
              </a:rPr>
              <a:t>inlet port opens</a:t>
            </a:r>
          </a:p>
          <a:p>
            <a:pPr marL="457200" indent="-457200">
              <a:buFontTx/>
              <a:buAutoNum type="alphaLcPeriod"/>
            </a:pPr>
            <a:r>
              <a:rPr lang="en-GB" sz="1800" dirty="0">
                <a:latin typeface="Comic Sans MS" pitchFamily="66" charset="0"/>
              </a:rPr>
              <a:t>compressed fuel-air mixture rushes into the cylinder</a:t>
            </a:r>
          </a:p>
          <a:p>
            <a:pPr marL="457200" indent="-457200">
              <a:buFontTx/>
              <a:buAutoNum type="alphaLcPeriod"/>
            </a:pPr>
            <a:r>
              <a:rPr lang="en-GB" sz="1800" dirty="0">
                <a:latin typeface="Comic Sans MS" pitchFamily="66" charset="0"/>
              </a:rPr>
              <a:t>piston upward movement provides further compression</a:t>
            </a:r>
          </a:p>
        </p:txBody>
      </p:sp>
      <p:pic>
        <p:nvPicPr>
          <p:cNvPr id="7" name="Picture 11" descr="two-stroke-intake"/>
          <p:cNvPicPr>
            <a:picLocks noChangeAspect="1" noChangeArrowheads="1"/>
          </p:cNvPicPr>
          <p:nvPr/>
        </p:nvPicPr>
        <p:blipFill>
          <a:blip r:embed="rId2"/>
          <a:srcRect l="1579" t="3802" r="1579" b="1268"/>
          <a:stretch>
            <a:fillRect/>
          </a:stretch>
        </p:blipFill>
        <p:spPr bwMode="auto">
          <a:xfrm>
            <a:off x="811213" y="3505199"/>
            <a:ext cx="2741612" cy="3300413"/>
          </a:xfrm>
          <a:prstGeom prst="rect">
            <a:avLst/>
          </a:prstGeom>
          <a:noFill/>
          <a:ln w="9525">
            <a:noFill/>
            <a:miter lim="800000"/>
            <a:headEnd/>
            <a:tailEnd/>
          </a:ln>
        </p:spPr>
      </p:pic>
      <p:pic>
        <p:nvPicPr>
          <p:cNvPr id="8" name="Picture 12" descr="two-stroke-compress"/>
          <p:cNvPicPr>
            <a:picLocks noChangeAspect="1" noChangeArrowheads="1"/>
          </p:cNvPicPr>
          <p:nvPr/>
        </p:nvPicPr>
        <p:blipFill>
          <a:blip r:embed="rId3"/>
          <a:srcRect l="1575" t="3802" r="1575" b="1268"/>
          <a:stretch>
            <a:fillRect/>
          </a:stretch>
        </p:blipFill>
        <p:spPr bwMode="auto">
          <a:xfrm>
            <a:off x="5867400" y="3581400"/>
            <a:ext cx="2674938" cy="321627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solidFill>
                  <a:srgbClr val="FF0000"/>
                </a:solidFill>
                <a:latin typeface="Arial Narrow" pitchFamily="34" charset="0"/>
              </a:rPr>
              <a:t>Cycle of operation in two stroke engine </a:t>
            </a:r>
            <a:endParaRPr lang="en-US" sz="3200" b="1" dirty="0">
              <a:solidFill>
                <a:srgbClr val="FF0000"/>
              </a:solidFill>
              <a:latin typeface="Arial Narrow" pitchFamily="34" charset="0"/>
            </a:endParaRPr>
          </a:p>
        </p:txBody>
      </p:sp>
      <p:pic>
        <p:nvPicPr>
          <p:cNvPr id="6146" name="Picture 2"/>
          <p:cNvPicPr>
            <a:picLocks noGrp="1" noChangeAspect="1" noChangeArrowheads="1"/>
          </p:cNvPicPr>
          <p:nvPr>
            <p:ph idx="1"/>
          </p:nvPr>
        </p:nvPicPr>
        <p:blipFill>
          <a:blip r:embed="rId2"/>
          <a:srcRect/>
          <a:stretch>
            <a:fillRect/>
          </a:stretch>
        </p:blipFill>
        <p:spPr bwMode="auto">
          <a:xfrm>
            <a:off x="1004887" y="1786731"/>
            <a:ext cx="7134225" cy="41529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38175" y="228600"/>
            <a:ext cx="77724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3200" b="0" i="0" u="none" strike="noStrike" kern="1200" cap="none" spc="0" normalizeH="0" baseline="0" noProof="0" dirty="0" smtClean="0">
                <a:ln>
                  <a:noFill/>
                </a:ln>
                <a:solidFill>
                  <a:srgbClr val="FF0000"/>
                </a:solidFill>
                <a:effectLst/>
                <a:uLnTx/>
                <a:uFillTx/>
                <a:latin typeface="Tahoma" pitchFamily="34" charset="0"/>
                <a:ea typeface="+mj-ea"/>
                <a:cs typeface="+mj-cs"/>
              </a:rPr>
              <a:t>Internal Combustion Engines</a:t>
            </a:r>
            <a:br>
              <a:rPr kumimoji="0" lang="en-GB" sz="3200" b="0" i="0" u="none" strike="noStrike" kern="1200" cap="none" spc="0" normalizeH="0" baseline="0" noProof="0" dirty="0" smtClean="0">
                <a:ln>
                  <a:noFill/>
                </a:ln>
                <a:solidFill>
                  <a:srgbClr val="FF0000"/>
                </a:solidFill>
                <a:effectLst/>
                <a:uLnTx/>
                <a:uFillTx/>
                <a:latin typeface="Tahoma" pitchFamily="34" charset="0"/>
                <a:ea typeface="+mj-ea"/>
                <a:cs typeface="+mj-cs"/>
              </a:rPr>
            </a:br>
            <a:r>
              <a:rPr kumimoji="0" lang="en-GB" sz="3200" b="0" i="0" u="none" strike="noStrike" kern="1200" cap="none" spc="0" normalizeH="0" baseline="0" noProof="0" dirty="0" smtClean="0">
                <a:ln>
                  <a:noFill/>
                </a:ln>
                <a:solidFill>
                  <a:srgbClr val="FF0000"/>
                </a:solidFill>
                <a:effectLst/>
                <a:uLnTx/>
                <a:uFillTx/>
                <a:latin typeface="Tahoma" pitchFamily="34" charset="0"/>
                <a:ea typeface="+mj-ea"/>
                <a:cs typeface="+mj-cs"/>
              </a:rPr>
              <a:t> – two stroke -</a:t>
            </a:r>
          </a:p>
        </p:txBody>
      </p:sp>
      <p:sp>
        <p:nvSpPr>
          <p:cNvPr id="3" name="Text Box 13"/>
          <p:cNvSpPr txBox="1">
            <a:spLocks noChangeArrowheads="1"/>
          </p:cNvSpPr>
          <p:nvPr/>
        </p:nvSpPr>
        <p:spPr bwMode="auto">
          <a:xfrm>
            <a:off x="457200" y="1371599"/>
            <a:ext cx="5334000" cy="2237802"/>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wrap="square" lIns="54000" tIns="10800" rIns="54000" bIns="10800">
            <a:spAutoFit/>
          </a:bodyPr>
          <a:lstStyle/>
          <a:p>
            <a:r>
              <a:rPr lang="en-US" sz="2400" dirty="0">
                <a:solidFill>
                  <a:srgbClr val="000000"/>
                </a:solidFill>
                <a:latin typeface="Algerian" pitchFamily="82" charset="0"/>
              </a:rPr>
              <a:t>Advantages:</a:t>
            </a:r>
          </a:p>
          <a:p>
            <a:pPr>
              <a:buFont typeface="Wingdings" pitchFamily="2" charset="2"/>
              <a:buChar char="Ø"/>
            </a:pPr>
            <a:r>
              <a:rPr lang="pl-PL" sz="2000" dirty="0">
                <a:solidFill>
                  <a:srgbClr val="000000"/>
                </a:solidFill>
                <a:latin typeface="Californian FB" pitchFamily="18" charset="0"/>
              </a:rPr>
              <a:t>l</a:t>
            </a:r>
            <a:r>
              <a:rPr lang="en-US" sz="2000" dirty="0">
                <a:solidFill>
                  <a:srgbClr val="000000"/>
                </a:solidFill>
                <a:latin typeface="Californian FB" pitchFamily="18" charset="0"/>
              </a:rPr>
              <a:t>ack of valves, which simplifies construction and lowers weight</a:t>
            </a:r>
          </a:p>
          <a:p>
            <a:pPr>
              <a:buFont typeface="Wingdings" pitchFamily="2" charset="2"/>
              <a:buChar char="Ø"/>
            </a:pPr>
            <a:r>
              <a:rPr lang="en-US" sz="2000" dirty="0">
                <a:solidFill>
                  <a:srgbClr val="000000"/>
                </a:solidFill>
                <a:latin typeface="Californian FB" pitchFamily="18" charset="0"/>
              </a:rPr>
              <a:t>fire once every revolution, which gives a significant power boost </a:t>
            </a:r>
          </a:p>
          <a:p>
            <a:pPr>
              <a:buFont typeface="Wingdings" pitchFamily="2" charset="2"/>
              <a:buChar char="Ø"/>
            </a:pPr>
            <a:r>
              <a:rPr lang="en-US" sz="2000" dirty="0">
                <a:solidFill>
                  <a:srgbClr val="000000"/>
                </a:solidFill>
                <a:latin typeface="Californian FB" pitchFamily="18" charset="0"/>
              </a:rPr>
              <a:t>can work in any orientation</a:t>
            </a:r>
          </a:p>
          <a:p>
            <a:pPr>
              <a:buFont typeface="Wingdings" pitchFamily="2" charset="2"/>
              <a:buChar char="Ø"/>
            </a:pPr>
            <a:r>
              <a:rPr lang="en-US" sz="2000" dirty="0">
                <a:solidFill>
                  <a:srgbClr val="000000"/>
                </a:solidFill>
                <a:latin typeface="Californian FB" pitchFamily="18" charset="0"/>
              </a:rPr>
              <a:t>good power to weight ratio</a:t>
            </a:r>
            <a:endParaRPr lang="en-US" sz="2000" dirty="0">
              <a:latin typeface="Californian FB" pitchFamily="18" charset="0"/>
            </a:endParaRPr>
          </a:p>
        </p:txBody>
      </p:sp>
      <p:sp>
        <p:nvSpPr>
          <p:cNvPr id="4" name="Text Box 14"/>
          <p:cNvSpPr txBox="1">
            <a:spLocks noChangeArrowheads="1"/>
          </p:cNvSpPr>
          <p:nvPr/>
        </p:nvSpPr>
        <p:spPr bwMode="auto">
          <a:xfrm>
            <a:off x="457200" y="3733800"/>
            <a:ext cx="5334000" cy="1930026"/>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wrap="square" lIns="54000" tIns="10800" rIns="54000" bIns="10800">
            <a:spAutoFit/>
          </a:bodyPr>
          <a:lstStyle/>
          <a:p>
            <a:r>
              <a:rPr lang="en-GB" sz="2400" dirty="0">
                <a:solidFill>
                  <a:srgbClr val="000000"/>
                </a:solidFill>
                <a:latin typeface="Algerian" pitchFamily="82" charset="0"/>
              </a:rPr>
              <a:t>Drawbacks:</a:t>
            </a:r>
          </a:p>
          <a:p>
            <a:pPr marL="457200" indent="-457200">
              <a:buFont typeface="Wingdings" pitchFamily="2" charset="2"/>
              <a:buChar char="Ø"/>
            </a:pPr>
            <a:r>
              <a:rPr lang="en-GB" sz="2000" dirty="0">
                <a:solidFill>
                  <a:srgbClr val="000000"/>
                </a:solidFill>
                <a:latin typeface="Californian FB" pitchFamily="18" charset="0"/>
              </a:rPr>
              <a:t>lack of a dedicated lubrication system makes the engine to wear faster. </a:t>
            </a:r>
          </a:p>
          <a:p>
            <a:pPr marL="457200" indent="-457200">
              <a:buFont typeface="Wingdings" pitchFamily="2" charset="2"/>
              <a:buChar char="Ø"/>
            </a:pPr>
            <a:r>
              <a:rPr lang="en-GB" sz="2000" dirty="0">
                <a:solidFill>
                  <a:srgbClr val="000000"/>
                </a:solidFill>
                <a:latin typeface="Californian FB" pitchFamily="18" charset="0"/>
              </a:rPr>
              <a:t>necessity of oil addition into the fuel </a:t>
            </a:r>
          </a:p>
          <a:p>
            <a:pPr marL="457200" indent="-457200">
              <a:buFont typeface="Wingdings" pitchFamily="2" charset="2"/>
              <a:buChar char="Ø"/>
            </a:pPr>
            <a:r>
              <a:rPr lang="en-GB" sz="2000" dirty="0">
                <a:solidFill>
                  <a:srgbClr val="000000"/>
                </a:solidFill>
                <a:latin typeface="Californian FB" pitchFamily="18" charset="0"/>
              </a:rPr>
              <a:t>low efficiency </a:t>
            </a:r>
          </a:p>
          <a:p>
            <a:pPr marL="457200" indent="-457200">
              <a:buFont typeface="Wingdings" pitchFamily="2" charset="2"/>
              <a:buChar char="Ø"/>
            </a:pPr>
            <a:r>
              <a:rPr lang="en-GB" sz="2000" dirty="0">
                <a:solidFill>
                  <a:srgbClr val="000000"/>
                </a:solidFill>
                <a:latin typeface="Californian FB" pitchFamily="18" charset="0"/>
              </a:rPr>
              <a:t>produce a lot of pollution</a:t>
            </a:r>
          </a:p>
        </p:txBody>
      </p:sp>
      <p:grpSp>
        <p:nvGrpSpPr>
          <p:cNvPr id="5" name="Group 15"/>
          <p:cNvGrpSpPr>
            <a:grpSpLocks/>
          </p:cNvGrpSpPr>
          <p:nvPr/>
        </p:nvGrpSpPr>
        <p:grpSpPr bwMode="auto">
          <a:xfrm>
            <a:off x="5876925" y="1219200"/>
            <a:ext cx="3114675" cy="5438775"/>
            <a:chOff x="3702" y="768"/>
            <a:chExt cx="1650" cy="3426"/>
          </a:xfrm>
        </p:grpSpPr>
        <p:pic>
          <p:nvPicPr>
            <p:cNvPr id="6" name="Picture 3" descr="2-strokes"/>
            <p:cNvPicPr>
              <a:picLocks noChangeAspect="1" noChangeArrowheads="1" noCrop="1"/>
            </p:cNvPicPr>
            <p:nvPr/>
          </p:nvPicPr>
          <p:blipFill>
            <a:blip r:embed="rId2"/>
            <a:srcRect/>
            <a:stretch>
              <a:fillRect/>
            </a:stretch>
          </p:blipFill>
          <p:spPr bwMode="auto">
            <a:xfrm>
              <a:off x="3702" y="768"/>
              <a:ext cx="1650" cy="3426"/>
            </a:xfrm>
            <a:prstGeom prst="rect">
              <a:avLst/>
            </a:prstGeom>
            <a:noFill/>
            <a:ln w="9525">
              <a:noFill/>
              <a:miter lim="800000"/>
              <a:headEnd/>
              <a:tailEnd/>
            </a:ln>
          </p:spPr>
        </p:pic>
        <p:sp>
          <p:nvSpPr>
            <p:cNvPr id="7" name="Rectangle 4"/>
            <p:cNvSpPr>
              <a:spLocks noChangeArrowheads="1"/>
            </p:cNvSpPr>
            <p:nvPr/>
          </p:nvSpPr>
          <p:spPr bwMode="auto">
            <a:xfrm>
              <a:off x="3714" y="3978"/>
              <a:ext cx="1638" cy="216"/>
            </a:xfrm>
            <a:prstGeom prst="rect">
              <a:avLst/>
            </a:prstGeom>
            <a:solidFill>
              <a:schemeClr val="bg1"/>
            </a:solidFill>
            <a:ln w="12700">
              <a:noFill/>
              <a:miter lim="800000"/>
              <a:headEnd/>
              <a:tailEnd/>
            </a:ln>
          </p:spPr>
          <p:txBody>
            <a:bodyPr lIns="54000" tIns="10800" rIns="54000" bIns="10800" anchor="ctr">
              <a:spAutoFit/>
            </a:bodyPr>
            <a:lstStyle/>
            <a:p>
              <a:endParaRPr lang="en-US"/>
            </a:p>
          </p:txBody>
        </p: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38175" y="228600"/>
            <a:ext cx="7772400" cy="1143000"/>
          </a:xfrm>
          <a:prstGeom prst="rect">
            <a:avLst/>
          </a:prstGeom>
        </p:spPr>
        <p:style>
          <a:lnRef idx="1">
            <a:schemeClr val="accent1"/>
          </a:lnRef>
          <a:fillRef idx="2">
            <a:schemeClr val="accent1"/>
          </a:fillRef>
          <a:effectRef idx="1">
            <a:schemeClr val="accent1"/>
          </a:effectRef>
          <a:fontRef idx="minor">
            <a:schemeClr val="dk1"/>
          </a:fontRef>
        </p:style>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3200" b="0" i="0" u="none" strike="noStrike" kern="1200" cap="none" spc="0" normalizeH="0" baseline="0" noProof="0" dirty="0" smtClean="0">
                <a:ln>
                  <a:noFill/>
                </a:ln>
                <a:solidFill>
                  <a:schemeClr val="tx1"/>
                </a:solidFill>
                <a:effectLst/>
                <a:uLnTx/>
                <a:uFillTx/>
                <a:latin typeface="Sylfaen" pitchFamily="18" charset="0"/>
                <a:ea typeface="+mj-ea"/>
                <a:cs typeface="+mj-cs"/>
              </a:rPr>
              <a:t>Internal Combustion Engines</a:t>
            </a:r>
            <a:br>
              <a:rPr kumimoji="0" lang="en-GB" sz="3200" b="0" i="0" u="none" strike="noStrike" kern="1200" cap="none" spc="0" normalizeH="0" baseline="0" noProof="0" dirty="0" smtClean="0">
                <a:ln>
                  <a:noFill/>
                </a:ln>
                <a:solidFill>
                  <a:schemeClr val="tx1"/>
                </a:solidFill>
                <a:effectLst/>
                <a:uLnTx/>
                <a:uFillTx/>
                <a:latin typeface="Sylfaen" pitchFamily="18" charset="0"/>
                <a:ea typeface="+mj-ea"/>
                <a:cs typeface="+mj-cs"/>
              </a:rPr>
            </a:br>
            <a:r>
              <a:rPr kumimoji="0" lang="en-GB" sz="3200" b="0" i="0" u="none" strike="noStrike" kern="1200" cap="none" spc="0" normalizeH="0" baseline="0" noProof="0" dirty="0" smtClean="0">
                <a:ln>
                  <a:noFill/>
                </a:ln>
                <a:solidFill>
                  <a:schemeClr val="tx1"/>
                </a:solidFill>
                <a:effectLst/>
                <a:uLnTx/>
                <a:uFillTx/>
                <a:latin typeface="Sylfaen" pitchFamily="18" charset="0"/>
                <a:ea typeface="+mj-ea"/>
                <a:cs typeface="+mj-cs"/>
              </a:rPr>
              <a:t> – four stroke -</a:t>
            </a:r>
          </a:p>
        </p:txBody>
      </p:sp>
      <p:grpSp>
        <p:nvGrpSpPr>
          <p:cNvPr id="3" name="Group 28"/>
          <p:cNvGrpSpPr>
            <a:grpSpLocks/>
          </p:cNvGrpSpPr>
          <p:nvPr/>
        </p:nvGrpSpPr>
        <p:grpSpPr bwMode="auto">
          <a:xfrm>
            <a:off x="533400" y="1752600"/>
            <a:ext cx="2744787" cy="3962400"/>
            <a:chOff x="335" y="864"/>
            <a:chExt cx="1585" cy="2414"/>
          </a:xfrm>
        </p:grpSpPr>
        <p:pic>
          <p:nvPicPr>
            <p:cNvPr id="4" name="Picture 20" descr="Four_stroke_cycle_start"/>
            <p:cNvPicPr>
              <a:picLocks noChangeAspect="1" noChangeArrowheads="1"/>
            </p:cNvPicPr>
            <p:nvPr/>
          </p:nvPicPr>
          <p:blipFill>
            <a:blip r:embed="rId2"/>
            <a:srcRect/>
            <a:stretch>
              <a:fillRect/>
            </a:stretch>
          </p:blipFill>
          <p:spPr bwMode="auto">
            <a:xfrm>
              <a:off x="335" y="864"/>
              <a:ext cx="1585" cy="2162"/>
            </a:xfrm>
            <a:prstGeom prst="rect">
              <a:avLst/>
            </a:prstGeom>
            <a:noFill/>
            <a:ln w="9525">
              <a:noFill/>
              <a:miter lim="800000"/>
              <a:headEnd/>
              <a:tailEnd/>
            </a:ln>
          </p:spPr>
        </p:pic>
        <p:sp>
          <p:nvSpPr>
            <p:cNvPr id="5" name="Text Box 25"/>
            <p:cNvSpPr txBox="1">
              <a:spLocks noChangeArrowheads="1"/>
            </p:cNvSpPr>
            <p:nvPr/>
          </p:nvSpPr>
          <p:spPr bwMode="auto">
            <a:xfrm>
              <a:off x="482" y="3072"/>
              <a:ext cx="1298" cy="206"/>
            </a:xfrm>
            <a:prstGeom prst="rect">
              <a:avLst/>
            </a:prstGeom>
            <a:noFill/>
            <a:ln w="12700">
              <a:noFill/>
              <a:miter lim="800000"/>
              <a:headEnd/>
              <a:tailEnd/>
            </a:ln>
          </p:spPr>
          <p:txBody>
            <a:bodyPr wrap="none" lIns="54000" tIns="10800" rIns="54000" bIns="10800">
              <a:spAutoFit/>
            </a:bodyPr>
            <a:lstStyle/>
            <a:p>
              <a:r>
                <a:rPr lang="en-GB" sz="2000">
                  <a:latin typeface="Comic Sans MS" pitchFamily="66" charset="0"/>
                </a:rPr>
                <a:t>starting position</a:t>
              </a:r>
            </a:p>
          </p:txBody>
        </p:sp>
      </p:grpSp>
      <p:grpSp>
        <p:nvGrpSpPr>
          <p:cNvPr id="6" name="Group 29"/>
          <p:cNvGrpSpPr>
            <a:grpSpLocks/>
          </p:cNvGrpSpPr>
          <p:nvPr/>
        </p:nvGrpSpPr>
        <p:grpSpPr bwMode="auto">
          <a:xfrm>
            <a:off x="3276600" y="1447800"/>
            <a:ext cx="2886075" cy="5162397"/>
            <a:chOff x="2070" y="865"/>
            <a:chExt cx="1585" cy="3226"/>
          </a:xfrm>
        </p:grpSpPr>
        <p:sp>
          <p:nvSpPr>
            <p:cNvPr id="7" name="Text Box 13"/>
            <p:cNvSpPr txBox="1">
              <a:spLocks noChangeArrowheads="1"/>
            </p:cNvSpPr>
            <p:nvPr/>
          </p:nvSpPr>
          <p:spPr bwMode="auto">
            <a:xfrm>
              <a:off x="2270" y="3539"/>
              <a:ext cx="1247" cy="552"/>
            </a:xfrm>
            <a:prstGeom prst="rect">
              <a:avLst/>
            </a:prstGeom>
            <a:noFill/>
            <a:ln w="12700">
              <a:noFill/>
              <a:miter lim="800000"/>
              <a:headEnd/>
              <a:tailEnd/>
            </a:ln>
          </p:spPr>
          <p:txBody>
            <a:bodyPr lIns="54000" tIns="10800" rIns="54000" bIns="10800">
              <a:spAutoFit/>
            </a:bodyPr>
            <a:lstStyle/>
            <a:p>
              <a:r>
                <a:rPr lang="en-GB" sz="1400" dirty="0">
                  <a:solidFill>
                    <a:srgbClr val="000000"/>
                  </a:solidFill>
                  <a:latin typeface="Comic Sans MS" pitchFamily="66" charset="0"/>
                </a:rPr>
                <a:t>a. piston starts moving down</a:t>
              </a:r>
            </a:p>
            <a:p>
              <a:r>
                <a:rPr lang="en-GB" sz="1400" dirty="0">
                  <a:solidFill>
                    <a:srgbClr val="000000"/>
                  </a:solidFill>
                  <a:latin typeface="Comic Sans MS" pitchFamily="66" charset="0"/>
                </a:rPr>
                <a:t>b. intake valve opens</a:t>
              </a:r>
            </a:p>
            <a:p>
              <a:r>
                <a:rPr lang="en-GB" sz="1400" dirty="0">
                  <a:solidFill>
                    <a:srgbClr val="000000"/>
                  </a:solidFill>
                  <a:latin typeface="Comic Sans MS" pitchFamily="66" charset="0"/>
                </a:rPr>
                <a:t>c. air-fuel mixture gets in</a:t>
              </a:r>
            </a:p>
          </p:txBody>
        </p:sp>
        <p:pic>
          <p:nvPicPr>
            <p:cNvPr id="8" name="Picture 22" descr="Image:Four stroke cycle intake.png">
              <a:hlinkClick r:id="rId3"/>
            </p:cNvPr>
            <p:cNvPicPr>
              <a:picLocks noChangeAspect="1" noChangeArrowheads="1"/>
            </p:cNvPicPr>
            <p:nvPr/>
          </p:nvPicPr>
          <p:blipFill>
            <a:blip r:embed="rId4"/>
            <a:srcRect/>
            <a:stretch>
              <a:fillRect/>
            </a:stretch>
          </p:blipFill>
          <p:spPr bwMode="auto">
            <a:xfrm>
              <a:off x="2070" y="865"/>
              <a:ext cx="1585" cy="2160"/>
            </a:xfrm>
            <a:prstGeom prst="rect">
              <a:avLst/>
            </a:prstGeom>
            <a:noFill/>
            <a:ln w="9525">
              <a:noFill/>
              <a:miter lim="800000"/>
              <a:headEnd/>
              <a:tailEnd/>
            </a:ln>
          </p:spPr>
        </p:pic>
        <p:sp>
          <p:nvSpPr>
            <p:cNvPr id="9" name="Text Box 26"/>
            <p:cNvSpPr txBox="1">
              <a:spLocks noChangeArrowheads="1"/>
            </p:cNvSpPr>
            <p:nvPr/>
          </p:nvSpPr>
          <p:spPr bwMode="auto">
            <a:xfrm>
              <a:off x="2531" y="3071"/>
              <a:ext cx="688" cy="206"/>
            </a:xfrm>
            <a:prstGeom prst="rect">
              <a:avLst/>
            </a:prstGeom>
            <a:noFill/>
            <a:ln w="12700">
              <a:noFill/>
              <a:miter lim="800000"/>
              <a:headEnd/>
              <a:tailEnd/>
            </a:ln>
          </p:spPr>
          <p:txBody>
            <a:bodyPr wrap="none" lIns="54000" tIns="10800" rIns="54000" bIns="10800">
              <a:spAutoFit/>
            </a:bodyPr>
            <a:lstStyle/>
            <a:p>
              <a:r>
                <a:rPr lang="en-GB" sz="2000">
                  <a:latin typeface="Comic Sans MS" pitchFamily="66" charset="0"/>
                </a:rPr>
                <a:t>1. intake</a:t>
              </a:r>
            </a:p>
          </p:txBody>
        </p:sp>
      </p:grpSp>
      <p:grpSp>
        <p:nvGrpSpPr>
          <p:cNvPr id="10" name="Group 31"/>
          <p:cNvGrpSpPr>
            <a:grpSpLocks/>
          </p:cNvGrpSpPr>
          <p:nvPr/>
        </p:nvGrpSpPr>
        <p:grpSpPr bwMode="auto">
          <a:xfrm>
            <a:off x="6019800" y="1524000"/>
            <a:ext cx="2516187" cy="5181601"/>
            <a:chOff x="3805" y="864"/>
            <a:chExt cx="1585" cy="3225"/>
          </a:xfrm>
        </p:grpSpPr>
        <p:sp>
          <p:nvSpPr>
            <p:cNvPr id="11" name="Text Box 14"/>
            <p:cNvSpPr txBox="1">
              <a:spLocks noChangeArrowheads="1"/>
            </p:cNvSpPr>
            <p:nvPr/>
          </p:nvSpPr>
          <p:spPr bwMode="auto">
            <a:xfrm>
              <a:off x="4076" y="3539"/>
              <a:ext cx="1247" cy="550"/>
            </a:xfrm>
            <a:prstGeom prst="rect">
              <a:avLst/>
            </a:prstGeom>
            <a:noFill/>
            <a:ln w="12700">
              <a:noFill/>
              <a:miter lim="800000"/>
              <a:headEnd/>
              <a:tailEnd/>
            </a:ln>
          </p:spPr>
          <p:txBody>
            <a:bodyPr lIns="54000" tIns="10800" rIns="54000" bIns="10800">
              <a:spAutoFit/>
            </a:bodyPr>
            <a:lstStyle/>
            <a:p>
              <a:r>
                <a:rPr lang="en-GB" sz="1400" dirty="0">
                  <a:solidFill>
                    <a:srgbClr val="000000"/>
                  </a:solidFill>
                  <a:latin typeface="Comic Sans MS" pitchFamily="66" charset="0"/>
                </a:rPr>
                <a:t>a. piston moves up</a:t>
              </a:r>
            </a:p>
            <a:p>
              <a:r>
                <a:rPr lang="en-GB" sz="1400" dirty="0">
                  <a:solidFill>
                    <a:srgbClr val="000000"/>
                  </a:solidFill>
                  <a:latin typeface="Comic Sans MS" pitchFamily="66" charset="0"/>
                </a:rPr>
                <a:t>b. both valves closed</a:t>
              </a:r>
            </a:p>
            <a:p>
              <a:r>
                <a:rPr lang="en-GB" sz="1400" dirty="0">
                  <a:solidFill>
                    <a:srgbClr val="000000"/>
                  </a:solidFill>
                  <a:latin typeface="Comic Sans MS" pitchFamily="66" charset="0"/>
                </a:rPr>
                <a:t>c. air-fuel mixture gets compressed</a:t>
              </a:r>
            </a:p>
          </p:txBody>
        </p:sp>
        <p:pic>
          <p:nvPicPr>
            <p:cNvPr id="12" name="Picture 24" descr="Image:Four stroke cycle compression.png">
              <a:hlinkClick r:id="rId5"/>
            </p:cNvPr>
            <p:cNvPicPr>
              <a:picLocks noChangeAspect="1" noChangeArrowheads="1"/>
            </p:cNvPicPr>
            <p:nvPr/>
          </p:nvPicPr>
          <p:blipFill>
            <a:blip r:embed="rId6"/>
            <a:srcRect/>
            <a:stretch>
              <a:fillRect/>
            </a:stretch>
          </p:blipFill>
          <p:spPr bwMode="auto">
            <a:xfrm>
              <a:off x="3805" y="864"/>
              <a:ext cx="1585" cy="2162"/>
            </a:xfrm>
            <a:prstGeom prst="rect">
              <a:avLst/>
            </a:prstGeom>
            <a:noFill/>
            <a:ln w="9525">
              <a:noFill/>
              <a:miter lim="800000"/>
              <a:headEnd/>
              <a:tailEnd/>
            </a:ln>
          </p:spPr>
        </p:pic>
        <p:sp>
          <p:nvSpPr>
            <p:cNvPr id="13" name="Text Box 27"/>
            <p:cNvSpPr txBox="1">
              <a:spLocks noChangeArrowheads="1"/>
            </p:cNvSpPr>
            <p:nvPr/>
          </p:nvSpPr>
          <p:spPr bwMode="auto">
            <a:xfrm>
              <a:off x="4037" y="3071"/>
              <a:ext cx="1164" cy="206"/>
            </a:xfrm>
            <a:prstGeom prst="rect">
              <a:avLst/>
            </a:prstGeom>
            <a:noFill/>
            <a:ln w="12700">
              <a:noFill/>
              <a:miter lim="800000"/>
              <a:headEnd/>
              <a:tailEnd/>
            </a:ln>
          </p:spPr>
          <p:txBody>
            <a:bodyPr wrap="none" lIns="54000" tIns="10800" rIns="54000" bIns="10800">
              <a:spAutoFit/>
            </a:bodyPr>
            <a:lstStyle/>
            <a:p>
              <a:r>
                <a:rPr lang="en-GB" sz="2000" dirty="0">
                  <a:latin typeface="Comic Sans MS" pitchFamily="66" charset="0"/>
                </a:rPr>
                <a:t>2. compression</a:t>
              </a:r>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838200" y="228600"/>
            <a:ext cx="7772400" cy="1143000"/>
          </a:xfrm>
          <a:prstGeom prst="rect">
            <a:avLst/>
          </a:prstGeom>
        </p:spPr>
        <p:style>
          <a:lnRef idx="1">
            <a:schemeClr val="accent1"/>
          </a:lnRef>
          <a:fillRef idx="2">
            <a:schemeClr val="accent1"/>
          </a:fillRef>
          <a:effectRef idx="1">
            <a:schemeClr val="accent1"/>
          </a:effectRef>
          <a:fontRef idx="minor">
            <a:schemeClr val="dk1"/>
          </a:fontRef>
        </p:style>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3200" b="0" i="0" u="none" strike="noStrike" kern="1200" cap="none" spc="0" normalizeH="0" baseline="0" noProof="0" dirty="0" smtClean="0">
                <a:ln>
                  <a:noFill/>
                </a:ln>
                <a:solidFill>
                  <a:schemeClr val="tx1"/>
                </a:solidFill>
                <a:effectLst/>
                <a:uLnTx/>
                <a:uFillTx/>
                <a:latin typeface="Sylfaen" pitchFamily="18" charset="0"/>
                <a:ea typeface="+mj-ea"/>
                <a:cs typeface="+mj-cs"/>
              </a:rPr>
              <a:t>Internal Combustion Engines</a:t>
            </a:r>
            <a:br>
              <a:rPr kumimoji="0" lang="en-GB" sz="3200" b="0" i="0" u="none" strike="noStrike" kern="1200" cap="none" spc="0" normalizeH="0" baseline="0" noProof="0" dirty="0" smtClean="0">
                <a:ln>
                  <a:noFill/>
                </a:ln>
                <a:solidFill>
                  <a:schemeClr val="tx1"/>
                </a:solidFill>
                <a:effectLst/>
                <a:uLnTx/>
                <a:uFillTx/>
                <a:latin typeface="Sylfaen" pitchFamily="18" charset="0"/>
                <a:ea typeface="+mj-ea"/>
                <a:cs typeface="+mj-cs"/>
              </a:rPr>
            </a:br>
            <a:r>
              <a:rPr kumimoji="0" lang="en-GB" sz="3200" b="0" i="0" u="none" strike="noStrike" kern="1200" cap="none" spc="0" normalizeH="0" baseline="0" noProof="0" dirty="0" smtClean="0">
                <a:ln>
                  <a:noFill/>
                </a:ln>
                <a:solidFill>
                  <a:schemeClr val="tx1"/>
                </a:solidFill>
                <a:effectLst/>
                <a:uLnTx/>
                <a:uFillTx/>
                <a:latin typeface="Sylfaen" pitchFamily="18" charset="0"/>
                <a:ea typeface="+mj-ea"/>
                <a:cs typeface="+mj-cs"/>
              </a:rPr>
              <a:t> – four stroke -</a:t>
            </a:r>
          </a:p>
        </p:txBody>
      </p:sp>
      <p:grpSp>
        <p:nvGrpSpPr>
          <p:cNvPr id="4" name="Group 17"/>
          <p:cNvGrpSpPr>
            <a:grpSpLocks/>
          </p:cNvGrpSpPr>
          <p:nvPr/>
        </p:nvGrpSpPr>
        <p:grpSpPr bwMode="auto">
          <a:xfrm>
            <a:off x="638175" y="1536700"/>
            <a:ext cx="2493963" cy="3829050"/>
            <a:chOff x="402" y="968"/>
            <a:chExt cx="1571" cy="2412"/>
          </a:xfrm>
        </p:grpSpPr>
        <p:sp>
          <p:nvSpPr>
            <p:cNvPr id="5" name="Rectangle 8"/>
            <p:cNvSpPr>
              <a:spLocks noChangeArrowheads="1"/>
            </p:cNvSpPr>
            <p:nvPr/>
          </p:nvSpPr>
          <p:spPr bwMode="auto">
            <a:xfrm>
              <a:off x="812" y="3174"/>
              <a:ext cx="615" cy="206"/>
            </a:xfrm>
            <a:prstGeom prst="rect">
              <a:avLst/>
            </a:prstGeom>
            <a:noFill/>
            <a:ln w="12700">
              <a:noFill/>
              <a:miter lim="800000"/>
              <a:headEnd/>
              <a:tailEnd/>
            </a:ln>
          </p:spPr>
          <p:txBody>
            <a:bodyPr wrap="none" lIns="54000" tIns="10800" rIns="54000" bIns="10800">
              <a:spAutoFit/>
            </a:bodyPr>
            <a:lstStyle/>
            <a:p>
              <a:r>
                <a:rPr lang="en-GB" sz="2000">
                  <a:latin typeface="Comic Sans MS" pitchFamily="66" charset="0"/>
                </a:rPr>
                <a:t>ignition</a:t>
              </a:r>
            </a:p>
          </p:txBody>
        </p:sp>
        <p:pic>
          <p:nvPicPr>
            <p:cNvPr id="6" name="Picture 10" descr="Image:Four stroke cycle spark.png">
              <a:hlinkClick r:id="rId2"/>
            </p:cNvPr>
            <p:cNvPicPr>
              <a:picLocks noChangeAspect="1" noChangeArrowheads="1"/>
            </p:cNvPicPr>
            <p:nvPr/>
          </p:nvPicPr>
          <p:blipFill>
            <a:blip r:embed="rId3"/>
            <a:srcRect/>
            <a:stretch>
              <a:fillRect/>
            </a:stretch>
          </p:blipFill>
          <p:spPr bwMode="auto">
            <a:xfrm>
              <a:off x="402" y="968"/>
              <a:ext cx="1571" cy="2142"/>
            </a:xfrm>
            <a:prstGeom prst="rect">
              <a:avLst/>
            </a:prstGeom>
            <a:noFill/>
            <a:ln w="9525">
              <a:noFill/>
              <a:miter lim="800000"/>
              <a:headEnd/>
              <a:tailEnd/>
            </a:ln>
          </p:spPr>
        </p:pic>
      </p:grpSp>
      <p:grpSp>
        <p:nvGrpSpPr>
          <p:cNvPr id="7" name="Group 18"/>
          <p:cNvGrpSpPr>
            <a:grpSpLocks/>
          </p:cNvGrpSpPr>
          <p:nvPr/>
        </p:nvGrpSpPr>
        <p:grpSpPr bwMode="auto">
          <a:xfrm>
            <a:off x="3490913" y="1536700"/>
            <a:ext cx="2493962" cy="4848225"/>
            <a:chOff x="2199" y="968"/>
            <a:chExt cx="1571" cy="3054"/>
          </a:xfrm>
        </p:grpSpPr>
        <p:sp>
          <p:nvSpPr>
            <p:cNvPr id="8" name="Text Box 5"/>
            <p:cNvSpPr txBox="1">
              <a:spLocks noChangeArrowheads="1"/>
            </p:cNvSpPr>
            <p:nvPr/>
          </p:nvSpPr>
          <p:spPr bwMode="auto">
            <a:xfrm>
              <a:off x="2523" y="3606"/>
              <a:ext cx="1247" cy="416"/>
            </a:xfrm>
            <a:prstGeom prst="rect">
              <a:avLst/>
            </a:prstGeom>
            <a:noFill/>
            <a:ln w="12700">
              <a:noFill/>
              <a:miter lim="800000"/>
              <a:headEnd/>
              <a:tailEnd/>
            </a:ln>
          </p:spPr>
          <p:txBody>
            <a:bodyPr lIns="54000" tIns="10800" rIns="54000" bIns="10800">
              <a:spAutoFit/>
            </a:bodyPr>
            <a:lstStyle/>
            <a:p>
              <a:r>
                <a:rPr lang="en-GB" sz="1400">
                  <a:solidFill>
                    <a:srgbClr val="000000"/>
                  </a:solidFill>
                  <a:latin typeface="Comic Sans MS" pitchFamily="66" charset="0"/>
                </a:rPr>
                <a:t>a. air-fuel mixture explodes driving the piston down</a:t>
              </a:r>
            </a:p>
          </p:txBody>
        </p:sp>
        <p:pic>
          <p:nvPicPr>
            <p:cNvPr id="9" name="Picture 12" descr="Image:Four stroke cycle power.png">
              <a:hlinkClick r:id="rId4"/>
            </p:cNvPr>
            <p:cNvPicPr>
              <a:picLocks noChangeAspect="1" noChangeArrowheads="1"/>
            </p:cNvPicPr>
            <p:nvPr/>
          </p:nvPicPr>
          <p:blipFill>
            <a:blip r:embed="rId5"/>
            <a:srcRect/>
            <a:stretch>
              <a:fillRect/>
            </a:stretch>
          </p:blipFill>
          <p:spPr bwMode="auto">
            <a:xfrm>
              <a:off x="2199" y="968"/>
              <a:ext cx="1571" cy="2142"/>
            </a:xfrm>
            <a:prstGeom prst="rect">
              <a:avLst/>
            </a:prstGeom>
            <a:noFill/>
            <a:ln w="9525">
              <a:noFill/>
              <a:miter lim="800000"/>
              <a:headEnd/>
              <a:tailEnd/>
            </a:ln>
          </p:spPr>
        </p:pic>
        <p:sp>
          <p:nvSpPr>
            <p:cNvPr id="10" name="Rectangle 15"/>
            <p:cNvSpPr>
              <a:spLocks noChangeArrowheads="1"/>
            </p:cNvSpPr>
            <p:nvPr/>
          </p:nvSpPr>
          <p:spPr bwMode="auto">
            <a:xfrm>
              <a:off x="2648" y="3174"/>
              <a:ext cx="698" cy="206"/>
            </a:xfrm>
            <a:prstGeom prst="rect">
              <a:avLst/>
            </a:prstGeom>
            <a:noFill/>
            <a:ln w="12700">
              <a:noFill/>
              <a:miter lim="800000"/>
              <a:headEnd/>
              <a:tailEnd/>
            </a:ln>
          </p:spPr>
          <p:txBody>
            <a:bodyPr wrap="none" lIns="54000" tIns="10800" rIns="54000" bIns="10800">
              <a:spAutoFit/>
            </a:bodyPr>
            <a:lstStyle/>
            <a:p>
              <a:r>
                <a:rPr lang="en-GB" sz="2000">
                  <a:latin typeface="Comic Sans MS" pitchFamily="66" charset="0"/>
                </a:rPr>
                <a:t>3. power</a:t>
              </a:r>
            </a:p>
          </p:txBody>
        </p:sp>
      </p:grpSp>
      <p:grpSp>
        <p:nvGrpSpPr>
          <p:cNvPr id="11" name="Group 19"/>
          <p:cNvGrpSpPr>
            <a:grpSpLocks/>
          </p:cNvGrpSpPr>
          <p:nvPr/>
        </p:nvGrpSpPr>
        <p:grpSpPr bwMode="auto">
          <a:xfrm>
            <a:off x="6343650" y="1536700"/>
            <a:ext cx="2493963" cy="5060950"/>
            <a:chOff x="3996" y="968"/>
            <a:chExt cx="1571" cy="3188"/>
          </a:xfrm>
        </p:grpSpPr>
        <p:sp>
          <p:nvSpPr>
            <p:cNvPr id="12" name="Text Box 6"/>
            <p:cNvSpPr txBox="1">
              <a:spLocks noChangeArrowheads="1"/>
            </p:cNvSpPr>
            <p:nvPr/>
          </p:nvSpPr>
          <p:spPr bwMode="auto">
            <a:xfrm>
              <a:off x="4320" y="3606"/>
              <a:ext cx="1247" cy="550"/>
            </a:xfrm>
            <a:prstGeom prst="rect">
              <a:avLst/>
            </a:prstGeom>
            <a:noFill/>
            <a:ln w="12700">
              <a:noFill/>
              <a:miter lim="800000"/>
              <a:headEnd/>
              <a:tailEnd/>
            </a:ln>
          </p:spPr>
          <p:txBody>
            <a:bodyPr lIns="54000" tIns="10800" rIns="54000" bIns="10800">
              <a:spAutoFit/>
            </a:bodyPr>
            <a:lstStyle/>
            <a:p>
              <a:r>
                <a:rPr lang="en-GB" sz="1400">
                  <a:solidFill>
                    <a:srgbClr val="000000"/>
                  </a:solidFill>
                  <a:latin typeface="Comic Sans MS" pitchFamily="66" charset="0"/>
                </a:rPr>
                <a:t>a. piston moves up </a:t>
              </a:r>
            </a:p>
            <a:p>
              <a:r>
                <a:rPr lang="en-GB" sz="1400">
                  <a:solidFill>
                    <a:srgbClr val="000000"/>
                  </a:solidFill>
                  <a:latin typeface="Comic Sans MS" pitchFamily="66" charset="0"/>
                </a:rPr>
                <a:t>b. exhaust valve opens c. exhaust leaves the cylinder</a:t>
              </a:r>
            </a:p>
          </p:txBody>
        </p:sp>
        <p:pic>
          <p:nvPicPr>
            <p:cNvPr id="13" name="Picture 14" descr="Image:Four stroke cycle exhaust.png">
              <a:hlinkClick r:id="rId6"/>
            </p:cNvPr>
            <p:cNvPicPr>
              <a:picLocks noChangeAspect="1" noChangeArrowheads="1"/>
            </p:cNvPicPr>
            <p:nvPr/>
          </p:nvPicPr>
          <p:blipFill>
            <a:blip r:embed="rId7"/>
            <a:srcRect/>
            <a:stretch>
              <a:fillRect/>
            </a:stretch>
          </p:blipFill>
          <p:spPr bwMode="auto">
            <a:xfrm>
              <a:off x="3996" y="968"/>
              <a:ext cx="1571" cy="2142"/>
            </a:xfrm>
            <a:prstGeom prst="rect">
              <a:avLst/>
            </a:prstGeom>
            <a:noFill/>
            <a:ln w="9525">
              <a:noFill/>
              <a:miter lim="800000"/>
              <a:headEnd/>
              <a:tailEnd/>
            </a:ln>
          </p:spPr>
        </p:pic>
        <p:sp>
          <p:nvSpPr>
            <p:cNvPr id="14" name="Rectangle 16"/>
            <p:cNvSpPr>
              <a:spLocks noChangeArrowheads="1"/>
            </p:cNvSpPr>
            <p:nvPr/>
          </p:nvSpPr>
          <p:spPr bwMode="auto">
            <a:xfrm>
              <a:off x="4436" y="3174"/>
              <a:ext cx="846" cy="206"/>
            </a:xfrm>
            <a:prstGeom prst="rect">
              <a:avLst/>
            </a:prstGeom>
            <a:noFill/>
            <a:ln w="12700">
              <a:noFill/>
              <a:miter lim="800000"/>
              <a:headEnd/>
              <a:tailEnd/>
            </a:ln>
          </p:spPr>
          <p:txBody>
            <a:bodyPr wrap="none" lIns="54000" tIns="10800" rIns="54000" bIns="10800">
              <a:spAutoFit/>
            </a:bodyPr>
            <a:lstStyle/>
            <a:p>
              <a:r>
                <a:rPr lang="en-GB" sz="2000">
                  <a:latin typeface="Comic Sans MS" pitchFamily="66" charset="0"/>
                </a:rPr>
                <a:t>4. exhaust</a:t>
              </a:r>
            </a:p>
          </p:txBody>
        </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solidFill>
                  <a:srgbClr val="FF0000"/>
                </a:solidFill>
              </a:rPr>
              <a:t>Cycle of operation in four stroke engine </a:t>
            </a:r>
            <a:endParaRPr lang="en-US" sz="4000" b="1" dirty="0">
              <a:solidFill>
                <a:srgbClr val="FF0000"/>
              </a:solidFill>
            </a:endParaRPr>
          </a:p>
        </p:txBody>
      </p:sp>
      <p:pic>
        <p:nvPicPr>
          <p:cNvPr id="5122" name="Picture 2"/>
          <p:cNvPicPr>
            <a:picLocks noGrp="1" noChangeAspect="1" noChangeArrowheads="1"/>
          </p:cNvPicPr>
          <p:nvPr>
            <p:ph idx="1"/>
          </p:nvPr>
        </p:nvPicPr>
        <p:blipFill>
          <a:blip r:embed="rId2"/>
          <a:srcRect/>
          <a:stretch>
            <a:fillRect/>
          </a:stretch>
        </p:blipFill>
        <p:spPr bwMode="auto">
          <a:xfrm>
            <a:off x="1438275" y="2315369"/>
            <a:ext cx="6267450" cy="30956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838200" y="228600"/>
            <a:ext cx="7772400" cy="1143000"/>
          </a:xfrm>
          <a:prstGeom prst="rect">
            <a:avLst/>
          </a:prstGeom>
        </p:spPr>
        <p:style>
          <a:lnRef idx="1">
            <a:schemeClr val="accent1"/>
          </a:lnRef>
          <a:fillRef idx="2">
            <a:schemeClr val="accent1"/>
          </a:fillRef>
          <a:effectRef idx="1">
            <a:schemeClr val="accent1"/>
          </a:effectRef>
          <a:fontRef idx="minor">
            <a:schemeClr val="dk1"/>
          </a:fontRef>
        </p:style>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3200" b="0" i="0" u="none" strike="noStrike" kern="1200" cap="none" spc="0" normalizeH="0" baseline="0" noProof="0" dirty="0" smtClean="0">
                <a:ln>
                  <a:noFill/>
                </a:ln>
                <a:solidFill>
                  <a:schemeClr val="tx1"/>
                </a:solidFill>
                <a:effectLst/>
                <a:uLnTx/>
                <a:uFillTx/>
                <a:latin typeface="Sylfaen" pitchFamily="18" charset="0"/>
                <a:ea typeface="+mj-ea"/>
                <a:cs typeface="+mj-cs"/>
              </a:rPr>
              <a:t>Internal Combustion Engines</a:t>
            </a:r>
            <a:br>
              <a:rPr kumimoji="0" lang="en-GB" sz="3200" b="0" i="0" u="none" strike="noStrike" kern="1200" cap="none" spc="0" normalizeH="0" baseline="0" noProof="0" dirty="0" smtClean="0">
                <a:ln>
                  <a:noFill/>
                </a:ln>
                <a:solidFill>
                  <a:schemeClr val="tx1"/>
                </a:solidFill>
                <a:effectLst/>
                <a:uLnTx/>
                <a:uFillTx/>
                <a:latin typeface="Sylfaen" pitchFamily="18" charset="0"/>
                <a:ea typeface="+mj-ea"/>
                <a:cs typeface="+mj-cs"/>
              </a:rPr>
            </a:br>
            <a:r>
              <a:rPr kumimoji="0" lang="en-GB" sz="3200" b="0" i="0" u="none" strike="noStrike" kern="1200" cap="none" spc="0" normalizeH="0" baseline="0" noProof="0" dirty="0" smtClean="0">
                <a:ln>
                  <a:noFill/>
                </a:ln>
                <a:solidFill>
                  <a:schemeClr val="tx1"/>
                </a:solidFill>
                <a:effectLst/>
                <a:uLnTx/>
                <a:uFillTx/>
                <a:latin typeface="Sylfaen" pitchFamily="18" charset="0"/>
                <a:ea typeface="+mj-ea"/>
                <a:cs typeface="+mj-cs"/>
              </a:rPr>
              <a:t> – four stroke -</a:t>
            </a:r>
          </a:p>
        </p:txBody>
      </p:sp>
      <p:pic>
        <p:nvPicPr>
          <p:cNvPr id="4" name="Picture 7" descr="4-Stroke-Engine"/>
          <p:cNvPicPr>
            <a:picLocks noChangeAspect="1" noChangeArrowheads="1" noCrop="1"/>
          </p:cNvPicPr>
          <p:nvPr/>
        </p:nvPicPr>
        <p:blipFill>
          <a:blip r:embed="rId2"/>
          <a:srcRect/>
          <a:stretch>
            <a:fillRect/>
          </a:stretch>
        </p:blipFill>
        <p:spPr bwMode="auto">
          <a:xfrm>
            <a:off x="6376988" y="1608138"/>
            <a:ext cx="2084387" cy="4519612"/>
          </a:xfrm>
          <a:prstGeom prst="rect">
            <a:avLst/>
          </a:prstGeom>
          <a:noFill/>
          <a:ln w="9525">
            <a:noFill/>
            <a:miter lim="800000"/>
            <a:headEnd/>
            <a:tailEnd/>
          </a:ln>
        </p:spPr>
      </p:pic>
      <p:sp>
        <p:nvSpPr>
          <p:cNvPr id="5" name="Text Box 5"/>
          <p:cNvSpPr txBox="1">
            <a:spLocks noChangeArrowheads="1"/>
          </p:cNvSpPr>
          <p:nvPr/>
        </p:nvSpPr>
        <p:spPr bwMode="auto">
          <a:xfrm>
            <a:off x="508000" y="1876425"/>
            <a:ext cx="5292725" cy="1560694"/>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square" lIns="54000" tIns="10800" rIns="54000" bIns="10800">
            <a:spAutoFit/>
          </a:bodyPr>
          <a:lstStyle/>
          <a:p>
            <a:r>
              <a:rPr lang="en-GB" sz="2000" b="1" dirty="0">
                <a:solidFill>
                  <a:srgbClr val="000000"/>
                </a:solidFill>
                <a:latin typeface="Comic Sans MS" pitchFamily="66" charset="0"/>
              </a:rPr>
              <a:t>Advantages</a:t>
            </a:r>
            <a:r>
              <a:rPr lang="en-GB" sz="2000" dirty="0">
                <a:solidFill>
                  <a:srgbClr val="000000"/>
                </a:solidFill>
                <a:latin typeface="Comic Sans MS" pitchFamily="66" charset="0"/>
              </a:rPr>
              <a:t>:</a:t>
            </a:r>
          </a:p>
          <a:p>
            <a:pPr>
              <a:buFontTx/>
              <a:buChar char="•"/>
            </a:pPr>
            <a:r>
              <a:rPr lang="en-GB" sz="2000" dirty="0">
                <a:solidFill>
                  <a:srgbClr val="000000"/>
                </a:solidFill>
                <a:latin typeface="Comic Sans MS" pitchFamily="66" charset="0"/>
              </a:rPr>
              <a:t>dedicated lubrication system makes to engine more wear resistant</a:t>
            </a:r>
          </a:p>
          <a:p>
            <a:pPr>
              <a:buFontTx/>
              <a:buChar char="•"/>
            </a:pPr>
            <a:r>
              <a:rPr lang="en-GB" sz="2000" dirty="0">
                <a:solidFill>
                  <a:srgbClr val="000000"/>
                </a:solidFill>
                <a:latin typeface="Comic Sans MS" pitchFamily="66" charset="0"/>
              </a:rPr>
              <a:t>better efficiency that 2-stroke engine </a:t>
            </a:r>
          </a:p>
          <a:p>
            <a:pPr>
              <a:buFontTx/>
              <a:buChar char="•"/>
            </a:pPr>
            <a:r>
              <a:rPr lang="en-GB" sz="2000" dirty="0">
                <a:solidFill>
                  <a:srgbClr val="000000"/>
                </a:solidFill>
                <a:latin typeface="Comic Sans MS" pitchFamily="66" charset="0"/>
              </a:rPr>
              <a:t>no oil in the fuel – less pollution</a:t>
            </a:r>
            <a:endParaRPr lang="en-GB" sz="2000" dirty="0">
              <a:latin typeface="Comic Sans MS" pitchFamily="66" charset="0"/>
            </a:endParaRPr>
          </a:p>
        </p:txBody>
      </p:sp>
      <p:sp>
        <p:nvSpPr>
          <p:cNvPr id="6" name="Text Box 6"/>
          <p:cNvSpPr txBox="1">
            <a:spLocks noChangeArrowheads="1"/>
          </p:cNvSpPr>
          <p:nvPr/>
        </p:nvSpPr>
        <p:spPr bwMode="auto">
          <a:xfrm>
            <a:off x="565150" y="4095750"/>
            <a:ext cx="5292725" cy="1499138"/>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lIns="54000" tIns="10800" rIns="54000" bIns="10800">
            <a:spAutoFit/>
          </a:bodyPr>
          <a:lstStyle/>
          <a:p>
            <a:r>
              <a:rPr lang="en-GB" sz="2400" b="1" dirty="0">
                <a:solidFill>
                  <a:srgbClr val="000000"/>
                </a:solidFill>
                <a:latin typeface="Comic Sans MS" pitchFamily="66" charset="0"/>
              </a:rPr>
              <a:t>Drawbacks:</a:t>
            </a:r>
          </a:p>
          <a:p>
            <a:pPr>
              <a:buFontTx/>
              <a:buChar char="•"/>
            </a:pPr>
            <a:r>
              <a:rPr lang="en-GB" sz="2400" dirty="0">
                <a:solidFill>
                  <a:srgbClr val="000000"/>
                </a:solidFill>
                <a:latin typeface="Comic Sans MS" pitchFamily="66" charset="0"/>
              </a:rPr>
              <a:t>complicated constriction </a:t>
            </a:r>
          </a:p>
          <a:p>
            <a:pPr>
              <a:buFontTx/>
              <a:buChar char="•"/>
            </a:pPr>
            <a:r>
              <a:rPr lang="en-GB" sz="2400" dirty="0">
                <a:solidFill>
                  <a:srgbClr val="000000"/>
                </a:solidFill>
                <a:latin typeface="Comic Sans MS" pitchFamily="66" charset="0"/>
              </a:rPr>
              <a:t>should work in horizontal position due to lubrication</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838200" y="228600"/>
            <a:ext cx="7772400" cy="1143000"/>
          </a:xfrm>
          <a:prstGeom prst="rect">
            <a:avLst/>
          </a:prstGeom>
        </p:spPr>
        <p:style>
          <a:lnRef idx="2">
            <a:schemeClr val="accent1"/>
          </a:lnRef>
          <a:fillRef idx="1">
            <a:schemeClr val="lt1"/>
          </a:fillRef>
          <a:effectRef idx="0">
            <a:schemeClr val="accent1"/>
          </a:effectRef>
          <a:fontRef idx="minor">
            <a:schemeClr val="dk1"/>
          </a:fontRef>
        </p:style>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3200" b="0" i="0" u="none" strike="noStrike" kern="1200" cap="none" spc="0" normalizeH="0" baseline="0" noProof="0" dirty="0" smtClean="0">
                <a:ln>
                  <a:noFill/>
                </a:ln>
                <a:solidFill>
                  <a:schemeClr val="tx1"/>
                </a:solidFill>
                <a:effectLst/>
                <a:uLnTx/>
                <a:uFillTx/>
                <a:latin typeface="Sylfaen" pitchFamily="18" charset="0"/>
                <a:ea typeface="+mj-ea"/>
                <a:cs typeface="+mj-cs"/>
              </a:rPr>
              <a:t>Internal Combustion Engines</a:t>
            </a:r>
            <a:br>
              <a:rPr kumimoji="0" lang="en-GB" sz="3200" b="0" i="0" u="none" strike="noStrike" kern="1200" cap="none" spc="0" normalizeH="0" baseline="0" noProof="0" dirty="0" smtClean="0">
                <a:ln>
                  <a:noFill/>
                </a:ln>
                <a:solidFill>
                  <a:schemeClr val="tx1"/>
                </a:solidFill>
                <a:effectLst/>
                <a:uLnTx/>
                <a:uFillTx/>
                <a:latin typeface="Sylfaen" pitchFamily="18" charset="0"/>
                <a:ea typeface="+mj-ea"/>
                <a:cs typeface="+mj-cs"/>
              </a:rPr>
            </a:br>
            <a:r>
              <a:rPr kumimoji="0" lang="en-GB" sz="3200" b="0" i="0" u="none" strike="noStrike" kern="1200" cap="none" spc="0" normalizeH="0" baseline="0" noProof="0" dirty="0" smtClean="0">
                <a:ln>
                  <a:noFill/>
                </a:ln>
                <a:solidFill>
                  <a:schemeClr val="tx1"/>
                </a:solidFill>
                <a:effectLst/>
                <a:uLnTx/>
                <a:uFillTx/>
                <a:latin typeface="Sylfaen" pitchFamily="18" charset="0"/>
                <a:ea typeface="+mj-ea"/>
                <a:cs typeface="+mj-cs"/>
              </a:rPr>
              <a:t> – four stroke -</a:t>
            </a:r>
          </a:p>
        </p:txBody>
      </p:sp>
      <p:grpSp>
        <p:nvGrpSpPr>
          <p:cNvPr id="3" name="Group 28"/>
          <p:cNvGrpSpPr>
            <a:grpSpLocks/>
          </p:cNvGrpSpPr>
          <p:nvPr/>
        </p:nvGrpSpPr>
        <p:grpSpPr bwMode="auto">
          <a:xfrm>
            <a:off x="19050" y="298450"/>
            <a:ext cx="1689100" cy="3113088"/>
            <a:chOff x="12" y="188"/>
            <a:chExt cx="1064" cy="1961"/>
          </a:xfrm>
        </p:grpSpPr>
        <p:pic>
          <p:nvPicPr>
            <p:cNvPr id="4" name="Picture 7" descr="G:\Dokument\Maszynoznawstwo\Maszyny\rusunki\Silniki\diesel_induction_50.jpg"/>
            <p:cNvPicPr>
              <a:picLocks noChangeAspect="1" noChangeArrowheads="1"/>
            </p:cNvPicPr>
            <p:nvPr/>
          </p:nvPicPr>
          <p:blipFill>
            <a:blip r:embed="rId2"/>
            <a:srcRect l="5157" t="8971" r="5157" b="5980"/>
            <a:stretch>
              <a:fillRect/>
            </a:stretch>
          </p:blipFill>
          <p:spPr bwMode="auto">
            <a:xfrm>
              <a:off x="12" y="188"/>
              <a:ext cx="1064" cy="1739"/>
            </a:xfrm>
            <a:prstGeom prst="rect">
              <a:avLst/>
            </a:prstGeom>
            <a:noFill/>
            <a:ln w="9525">
              <a:noFill/>
              <a:miter lim="800000"/>
              <a:headEnd/>
              <a:tailEnd/>
            </a:ln>
          </p:spPr>
        </p:pic>
        <p:sp>
          <p:nvSpPr>
            <p:cNvPr id="5" name="Text Box 13"/>
            <p:cNvSpPr txBox="1">
              <a:spLocks noChangeArrowheads="1"/>
            </p:cNvSpPr>
            <p:nvPr/>
          </p:nvSpPr>
          <p:spPr bwMode="auto">
            <a:xfrm>
              <a:off x="104" y="1962"/>
              <a:ext cx="708" cy="187"/>
            </a:xfrm>
            <a:prstGeom prst="rect">
              <a:avLst/>
            </a:prstGeom>
            <a:noFill/>
            <a:ln w="12700">
              <a:noFill/>
              <a:miter lim="800000"/>
              <a:headEnd/>
              <a:tailEnd/>
            </a:ln>
          </p:spPr>
          <p:txBody>
            <a:bodyPr wrap="none" lIns="54000" tIns="10800" rIns="54000" bIns="10800">
              <a:spAutoFit/>
            </a:bodyPr>
            <a:lstStyle/>
            <a:p>
              <a:r>
                <a:rPr lang="en-GB" sz="1800">
                  <a:latin typeface="Comic Sans MS" pitchFamily="66" charset="0"/>
                </a:rPr>
                <a:t>air intake</a:t>
              </a:r>
            </a:p>
          </p:txBody>
        </p:sp>
      </p:grpSp>
      <p:grpSp>
        <p:nvGrpSpPr>
          <p:cNvPr id="6" name="Group 29"/>
          <p:cNvGrpSpPr>
            <a:grpSpLocks/>
          </p:cNvGrpSpPr>
          <p:nvPr/>
        </p:nvGrpSpPr>
        <p:grpSpPr bwMode="auto">
          <a:xfrm>
            <a:off x="1500188" y="638175"/>
            <a:ext cx="1692275" cy="3716338"/>
            <a:chOff x="945" y="402"/>
            <a:chExt cx="1066" cy="2341"/>
          </a:xfrm>
        </p:grpSpPr>
        <p:pic>
          <p:nvPicPr>
            <p:cNvPr id="7" name="Picture 8" descr="G:\Dokument\Maszynoznawstwo\Maszyny\rusunki\Silniki\diesel_compression_50.jpg"/>
            <p:cNvPicPr>
              <a:picLocks noChangeAspect="1" noChangeArrowheads="1"/>
            </p:cNvPicPr>
            <p:nvPr/>
          </p:nvPicPr>
          <p:blipFill>
            <a:blip r:embed="rId3"/>
            <a:srcRect l="5157" t="8971" r="5157" b="5980"/>
            <a:stretch>
              <a:fillRect/>
            </a:stretch>
          </p:blipFill>
          <p:spPr bwMode="auto">
            <a:xfrm>
              <a:off x="945" y="793"/>
              <a:ext cx="1066" cy="1740"/>
            </a:xfrm>
            <a:prstGeom prst="rect">
              <a:avLst/>
            </a:prstGeom>
            <a:noFill/>
            <a:ln w="9525">
              <a:noFill/>
              <a:miter lim="800000"/>
              <a:headEnd/>
              <a:tailEnd/>
            </a:ln>
          </p:spPr>
        </p:pic>
        <p:sp>
          <p:nvSpPr>
            <p:cNvPr id="8" name="Text Box 14"/>
            <p:cNvSpPr txBox="1">
              <a:spLocks noChangeArrowheads="1"/>
            </p:cNvSpPr>
            <p:nvPr/>
          </p:nvSpPr>
          <p:spPr bwMode="auto">
            <a:xfrm>
              <a:off x="1010" y="2556"/>
              <a:ext cx="886" cy="187"/>
            </a:xfrm>
            <a:prstGeom prst="rect">
              <a:avLst/>
            </a:prstGeom>
            <a:noFill/>
            <a:ln w="12700">
              <a:noFill/>
              <a:miter lim="800000"/>
              <a:headEnd/>
              <a:tailEnd/>
            </a:ln>
          </p:spPr>
          <p:txBody>
            <a:bodyPr wrap="none" lIns="54000" tIns="10800" rIns="54000" bIns="10800">
              <a:spAutoFit/>
            </a:bodyPr>
            <a:lstStyle/>
            <a:p>
              <a:r>
                <a:rPr lang="en-GB" sz="1800">
                  <a:solidFill>
                    <a:srgbClr val="0033CC"/>
                  </a:solidFill>
                  <a:latin typeface="Comic Sans MS" pitchFamily="66" charset="0"/>
                </a:rPr>
                <a:t>compression</a:t>
              </a:r>
            </a:p>
          </p:txBody>
        </p:sp>
        <p:sp>
          <p:nvSpPr>
            <p:cNvPr id="9" name="Freeform 22"/>
            <p:cNvSpPr>
              <a:spLocks/>
            </p:cNvSpPr>
            <p:nvPr/>
          </p:nvSpPr>
          <p:spPr bwMode="auto">
            <a:xfrm>
              <a:off x="1074" y="402"/>
              <a:ext cx="462" cy="402"/>
            </a:xfrm>
            <a:custGeom>
              <a:avLst/>
              <a:gdLst>
                <a:gd name="T0" fmla="*/ 0 w 462"/>
                <a:gd name="T1" fmla="*/ 0 h 402"/>
                <a:gd name="T2" fmla="*/ 198 w 462"/>
                <a:gd name="T3" fmla="*/ 72 h 402"/>
                <a:gd name="T4" fmla="*/ 336 w 462"/>
                <a:gd name="T5" fmla="*/ 192 h 402"/>
                <a:gd name="T6" fmla="*/ 462 w 462"/>
                <a:gd name="T7" fmla="*/ 402 h 402"/>
                <a:gd name="T8" fmla="*/ 0 60000 65536"/>
                <a:gd name="T9" fmla="*/ 0 60000 65536"/>
                <a:gd name="T10" fmla="*/ 0 60000 65536"/>
                <a:gd name="T11" fmla="*/ 0 60000 65536"/>
                <a:gd name="T12" fmla="*/ 0 w 462"/>
                <a:gd name="T13" fmla="*/ 0 h 402"/>
                <a:gd name="T14" fmla="*/ 462 w 462"/>
                <a:gd name="T15" fmla="*/ 402 h 402"/>
              </a:gdLst>
              <a:ahLst/>
              <a:cxnLst>
                <a:cxn ang="T8">
                  <a:pos x="T0" y="T1"/>
                </a:cxn>
                <a:cxn ang="T9">
                  <a:pos x="T2" y="T3"/>
                </a:cxn>
                <a:cxn ang="T10">
                  <a:pos x="T4" y="T5"/>
                </a:cxn>
                <a:cxn ang="T11">
                  <a:pos x="T6" y="T7"/>
                </a:cxn>
              </a:cxnLst>
              <a:rect l="T12" t="T13" r="T14" b="T15"/>
              <a:pathLst>
                <a:path w="462" h="402">
                  <a:moveTo>
                    <a:pt x="0" y="0"/>
                  </a:moveTo>
                  <a:cubicBezTo>
                    <a:pt x="65" y="10"/>
                    <a:pt x="142" y="40"/>
                    <a:pt x="198" y="72"/>
                  </a:cubicBezTo>
                  <a:cubicBezTo>
                    <a:pt x="254" y="104"/>
                    <a:pt x="292" y="137"/>
                    <a:pt x="336" y="192"/>
                  </a:cubicBezTo>
                  <a:cubicBezTo>
                    <a:pt x="380" y="247"/>
                    <a:pt x="436" y="358"/>
                    <a:pt x="462" y="402"/>
                  </a:cubicBezTo>
                </a:path>
              </a:pathLst>
            </a:custGeom>
            <a:noFill/>
            <a:ln w="25400">
              <a:solidFill>
                <a:schemeClr val="tx1"/>
              </a:solidFill>
              <a:round/>
              <a:headEnd/>
              <a:tailEnd type="stealth" w="med" len="med"/>
            </a:ln>
          </p:spPr>
          <p:txBody>
            <a:bodyPr wrap="none" lIns="54000" tIns="10800" rIns="54000" bIns="10800">
              <a:spAutoFit/>
            </a:bodyPr>
            <a:lstStyle/>
            <a:p>
              <a:endParaRPr lang="en-US"/>
            </a:p>
          </p:txBody>
        </p:sp>
      </p:grpSp>
      <p:grpSp>
        <p:nvGrpSpPr>
          <p:cNvPr id="10" name="Group 30"/>
          <p:cNvGrpSpPr>
            <a:grpSpLocks/>
          </p:cNvGrpSpPr>
          <p:nvPr/>
        </p:nvGrpSpPr>
        <p:grpSpPr bwMode="auto">
          <a:xfrm>
            <a:off x="3013075" y="1905000"/>
            <a:ext cx="1692275" cy="3783013"/>
            <a:chOff x="1898" y="1200"/>
            <a:chExt cx="1066" cy="2383"/>
          </a:xfrm>
        </p:grpSpPr>
        <p:pic>
          <p:nvPicPr>
            <p:cNvPr id="11" name="Picture 9" descr="G:\Dokument\Maszynoznawstwo\Maszyny\rusunki\Silniki\diesel_ignition_50.jpg"/>
            <p:cNvPicPr>
              <a:picLocks noChangeAspect="1" noChangeArrowheads="1"/>
            </p:cNvPicPr>
            <p:nvPr/>
          </p:nvPicPr>
          <p:blipFill>
            <a:blip r:embed="rId4"/>
            <a:srcRect l="5157" t="8971" r="5157" b="5980"/>
            <a:stretch>
              <a:fillRect/>
            </a:stretch>
          </p:blipFill>
          <p:spPr bwMode="auto">
            <a:xfrm>
              <a:off x="1898" y="1609"/>
              <a:ext cx="1066" cy="1741"/>
            </a:xfrm>
            <a:prstGeom prst="rect">
              <a:avLst/>
            </a:prstGeom>
            <a:noFill/>
            <a:ln w="9525">
              <a:noFill/>
              <a:miter lim="800000"/>
              <a:headEnd/>
              <a:tailEnd/>
            </a:ln>
          </p:spPr>
        </p:pic>
        <p:sp>
          <p:nvSpPr>
            <p:cNvPr id="12" name="Text Box 15"/>
            <p:cNvSpPr txBox="1">
              <a:spLocks noChangeArrowheads="1"/>
            </p:cNvSpPr>
            <p:nvPr/>
          </p:nvSpPr>
          <p:spPr bwMode="auto">
            <a:xfrm>
              <a:off x="1898" y="3396"/>
              <a:ext cx="962" cy="187"/>
            </a:xfrm>
            <a:prstGeom prst="rect">
              <a:avLst/>
            </a:prstGeom>
            <a:noFill/>
            <a:ln w="12700">
              <a:noFill/>
              <a:miter lim="800000"/>
              <a:headEnd/>
              <a:tailEnd/>
            </a:ln>
          </p:spPr>
          <p:txBody>
            <a:bodyPr wrap="none" lIns="54000" tIns="10800" rIns="54000" bIns="10800">
              <a:spAutoFit/>
            </a:bodyPr>
            <a:lstStyle/>
            <a:p>
              <a:r>
                <a:rPr lang="en-GB" sz="1800">
                  <a:solidFill>
                    <a:srgbClr val="FF0000"/>
                  </a:solidFill>
                  <a:latin typeface="Comic Sans MS" pitchFamily="66" charset="0"/>
                </a:rPr>
                <a:t>fuel injection</a:t>
              </a:r>
            </a:p>
          </p:txBody>
        </p:sp>
        <p:sp>
          <p:nvSpPr>
            <p:cNvPr id="13" name="Freeform 23"/>
            <p:cNvSpPr>
              <a:spLocks/>
            </p:cNvSpPr>
            <p:nvPr/>
          </p:nvSpPr>
          <p:spPr bwMode="auto">
            <a:xfrm>
              <a:off x="2004" y="1200"/>
              <a:ext cx="462" cy="402"/>
            </a:xfrm>
            <a:custGeom>
              <a:avLst/>
              <a:gdLst>
                <a:gd name="T0" fmla="*/ 0 w 462"/>
                <a:gd name="T1" fmla="*/ 0 h 402"/>
                <a:gd name="T2" fmla="*/ 198 w 462"/>
                <a:gd name="T3" fmla="*/ 72 h 402"/>
                <a:gd name="T4" fmla="*/ 336 w 462"/>
                <a:gd name="T5" fmla="*/ 192 h 402"/>
                <a:gd name="T6" fmla="*/ 462 w 462"/>
                <a:gd name="T7" fmla="*/ 402 h 402"/>
                <a:gd name="T8" fmla="*/ 0 60000 65536"/>
                <a:gd name="T9" fmla="*/ 0 60000 65536"/>
                <a:gd name="T10" fmla="*/ 0 60000 65536"/>
                <a:gd name="T11" fmla="*/ 0 60000 65536"/>
                <a:gd name="T12" fmla="*/ 0 w 462"/>
                <a:gd name="T13" fmla="*/ 0 h 402"/>
                <a:gd name="T14" fmla="*/ 462 w 462"/>
                <a:gd name="T15" fmla="*/ 402 h 402"/>
              </a:gdLst>
              <a:ahLst/>
              <a:cxnLst>
                <a:cxn ang="T8">
                  <a:pos x="T0" y="T1"/>
                </a:cxn>
                <a:cxn ang="T9">
                  <a:pos x="T2" y="T3"/>
                </a:cxn>
                <a:cxn ang="T10">
                  <a:pos x="T4" y="T5"/>
                </a:cxn>
                <a:cxn ang="T11">
                  <a:pos x="T6" y="T7"/>
                </a:cxn>
              </a:cxnLst>
              <a:rect l="T12" t="T13" r="T14" b="T15"/>
              <a:pathLst>
                <a:path w="462" h="402">
                  <a:moveTo>
                    <a:pt x="0" y="0"/>
                  </a:moveTo>
                  <a:cubicBezTo>
                    <a:pt x="65" y="10"/>
                    <a:pt x="142" y="40"/>
                    <a:pt x="198" y="72"/>
                  </a:cubicBezTo>
                  <a:cubicBezTo>
                    <a:pt x="254" y="104"/>
                    <a:pt x="292" y="137"/>
                    <a:pt x="336" y="192"/>
                  </a:cubicBezTo>
                  <a:cubicBezTo>
                    <a:pt x="380" y="247"/>
                    <a:pt x="436" y="358"/>
                    <a:pt x="462" y="402"/>
                  </a:cubicBezTo>
                </a:path>
              </a:pathLst>
            </a:custGeom>
            <a:noFill/>
            <a:ln w="25400">
              <a:solidFill>
                <a:schemeClr val="tx1"/>
              </a:solidFill>
              <a:round/>
              <a:headEnd/>
              <a:tailEnd type="stealth" w="med" len="med"/>
            </a:ln>
          </p:spPr>
          <p:txBody>
            <a:bodyPr wrap="none" lIns="54000" tIns="10800" rIns="54000" bIns="10800">
              <a:spAutoFit/>
            </a:bodyPr>
            <a:lstStyle/>
            <a:p>
              <a:endParaRPr lang="en-US"/>
            </a:p>
          </p:txBody>
        </p:sp>
      </p:grpSp>
      <p:grpSp>
        <p:nvGrpSpPr>
          <p:cNvPr id="14" name="Group 31"/>
          <p:cNvGrpSpPr>
            <a:grpSpLocks/>
          </p:cNvGrpSpPr>
          <p:nvPr/>
        </p:nvGrpSpPr>
        <p:grpSpPr bwMode="auto">
          <a:xfrm>
            <a:off x="4513263" y="2819400"/>
            <a:ext cx="1692275" cy="3840163"/>
            <a:chOff x="2843" y="1776"/>
            <a:chExt cx="1066" cy="2419"/>
          </a:xfrm>
        </p:grpSpPr>
        <p:pic>
          <p:nvPicPr>
            <p:cNvPr id="15" name="Picture 10" descr="G:\Dokument\Maszynoznawstwo\Maszyny\rusunki\Silniki\diesel_power_50.jpg"/>
            <p:cNvPicPr>
              <a:picLocks noChangeAspect="1" noChangeArrowheads="1"/>
            </p:cNvPicPr>
            <p:nvPr/>
          </p:nvPicPr>
          <p:blipFill>
            <a:blip r:embed="rId5"/>
            <a:srcRect l="5157" t="8971" r="5157" b="5980"/>
            <a:stretch>
              <a:fillRect/>
            </a:stretch>
          </p:blipFill>
          <p:spPr bwMode="auto">
            <a:xfrm>
              <a:off x="2843" y="2251"/>
              <a:ext cx="1066" cy="1741"/>
            </a:xfrm>
            <a:prstGeom prst="rect">
              <a:avLst/>
            </a:prstGeom>
            <a:noFill/>
            <a:ln w="9525">
              <a:noFill/>
              <a:miter lim="800000"/>
              <a:headEnd/>
              <a:tailEnd/>
            </a:ln>
          </p:spPr>
        </p:pic>
        <p:sp>
          <p:nvSpPr>
            <p:cNvPr id="16" name="Text Box 16"/>
            <p:cNvSpPr txBox="1">
              <a:spLocks noChangeArrowheads="1"/>
            </p:cNvSpPr>
            <p:nvPr/>
          </p:nvSpPr>
          <p:spPr bwMode="auto">
            <a:xfrm>
              <a:off x="2972" y="4008"/>
              <a:ext cx="819" cy="187"/>
            </a:xfrm>
            <a:prstGeom prst="rect">
              <a:avLst/>
            </a:prstGeom>
            <a:noFill/>
            <a:ln w="12700">
              <a:noFill/>
              <a:miter lim="800000"/>
              <a:headEnd/>
              <a:tailEnd/>
            </a:ln>
          </p:spPr>
          <p:txBody>
            <a:bodyPr wrap="none" lIns="54000" tIns="10800" rIns="54000" bIns="10800">
              <a:spAutoFit/>
            </a:bodyPr>
            <a:lstStyle/>
            <a:p>
              <a:r>
                <a:rPr lang="en-GB" sz="1800">
                  <a:solidFill>
                    <a:srgbClr val="FF0000"/>
                  </a:solidFill>
                  <a:latin typeface="Comic Sans MS" pitchFamily="66" charset="0"/>
                </a:rPr>
                <a:t>combustion</a:t>
              </a:r>
            </a:p>
          </p:txBody>
        </p:sp>
        <p:sp>
          <p:nvSpPr>
            <p:cNvPr id="17" name="Freeform 24"/>
            <p:cNvSpPr>
              <a:spLocks/>
            </p:cNvSpPr>
            <p:nvPr/>
          </p:nvSpPr>
          <p:spPr bwMode="auto">
            <a:xfrm>
              <a:off x="2964" y="1776"/>
              <a:ext cx="426" cy="474"/>
            </a:xfrm>
            <a:custGeom>
              <a:avLst/>
              <a:gdLst>
                <a:gd name="T0" fmla="*/ 0 w 462"/>
                <a:gd name="T1" fmla="*/ 0 h 402"/>
                <a:gd name="T2" fmla="*/ 198 w 462"/>
                <a:gd name="T3" fmla="*/ 72 h 402"/>
                <a:gd name="T4" fmla="*/ 336 w 462"/>
                <a:gd name="T5" fmla="*/ 192 h 402"/>
                <a:gd name="T6" fmla="*/ 462 w 462"/>
                <a:gd name="T7" fmla="*/ 402 h 402"/>
                <a:gd name="T8" fmla="*/ 0 60000 65536"/>
                <a:gd name="T9" fmla="*/ 0 60000 65536"/>
                <a:gd name="T10" fmla="*/ 0 60000 65536"/>
                <a:gd name="T11" fmla="*/ 0 60000 65536"/>
                <a:gd name="T12" fmla="*/ 0 w 462"/>
                <a:gd name="T13" fmla="*/ 0 h 402"/>
                <a:gd name="T14" fmla="*/ 462 w 462"/>
                <a:gd name="T15" fmla="*/ 402 h 402"/>
              </a:gdLst>
              <a:ahLst/>
              <a:cxnLst>
                <a:cxn ang="T8">
                  <a:pos x="T0" y="T1"/>
                </a:cxn>
                <a:cxn ang="T9">
                  <a:pos x="T2" y="T3"/>
                </a:cxn>
                <a:cxn ang="T10">
                  <a:pos x="T4" y="T5"/>
                </a:cxn>
                <a:cxn ang="T11">
                  <a:pos x="T6" y="T7"/>
                </a:cxn>
              </a:cxnLst>
              <a:rect l="T12" t="T13" r="T14" b="T15"/>
              <a:pathLst>
                <a:path w="462" h="402">
                  <a:moveTo>
                    <a:pt x="0" y="0"/>
                  </a:moveTo>
                  <a:cubicBezTo>
                    <a:pt x="65" y="10"/>
                    <a:pt x="142" y="40"/>
                    <a:pt x="198" y="72"/>
                  </a:cubicBezTo>
                  <a:cubicBezTo>
                    <a:pt x="254" y="104"/>
                    <a:pt x="292" y="137"/>
                    <a:pt x="336" y="192"/>
                  </a:cubicBezTo>
                  <a:cubicBezTo>
                    <a:pt x="380" y="247"/>
                    <a:pt x="436" y="358"/>
                    <a:pt x="462" y="402"/>
                  </a:cubicBezTo>
                </a:path>
              </a:pathLst>
            </a:custGeom>
            <a:noFill/>
            <a:ln w="25400">
              <a:solidFill>
                <a:schemeClr val="tx1"/>
              </a:solidFill>
              <a:round/>
              <a:headEnd/>
              <a:tailEnd type="stealth" w="med" len="med"/>
            </a:ln>
          </p:spPr>
          <p:txBody>
            <a:bodyPr lIns="54000" tIns="10800" rIns="54000" bIns="10800">
              <a:spAutoFit/>
            </a:bodyPr>
            <a:lstStyle/>
            <a:p>
              <a:endParaRPr lang="en-US"/>
            </a:p>
          </p:txBody>
        </p:sp>
      </p:grpSp>
      <p:grpSp>
        <p:nvGrpSpPr>
          <p:cNvPr id="18" name="Group 32"/>
          <p:cNvGrpSpPr>
            <a:grpSpLocks/>
          </p:cNvGrpSpPr>
          <p:nvPr/>
        </p:nvGrpSpPr>
        <p:grpSpPr bwMode="auto">
          <a:xfrm>
            <a:off x="5381626" y="2819400"/>
            <a:ext cx="2478088" cy="3448050"/>
            <a:chOff x="3438" y="1747"/>
            <a:chExt cx="1561" cy="2172"/>
          </a:xfrm>
        </p:grpSpPr>
        <p:pic>
          <p:nvPicPr>
            <p:cNvPr id="19" name="Picture 12" descr="F:\Dokument\Maszynoznawstwo\Maszyny\rusunki\Silniki\diesel_exhaust_50.jpg"/>
            <p:cNvPicPr>
              <a:picLocks noChangeAspect="1" noChangeArrowheads="1"/>
            </p:cNvPicPr>
            <p:nvPr/>
          </p:nvPicPr>
          <p:blipFill>
            <a:blip r:embed="rId6"/>
            <a:srcRect l="5157" t="8971" r="5157" b="5980"/>
            <a:stretch>
              <a:fillRect/>
            </a:stretch>
          </p:blipFill>
          <p:spPr bwMode="auto">
            <a:xfrm>
              <a:off x="3811" y="1747"/>
              <a:ext cx="1188" cy="1945"/>
            </a:xfrm>
            <a:prstGeom prst="rect">
              <a:avLst/>
            </a:prstGeom>
            <a:noFill/>
            <a:ln w="9525">
              <a:noFill/>
              <a:miter lim="800000"/>
              <a:headEnd/>
              <a:tailEnd/>
            </a:ln>
          </p:spPr>
        </p:pic>
        <p:sp>
          <p:nvSpPr>
            <p:cNvPr id="20" name="Text Box 17"/>
            <p:cNvSpPr txBox="1">
              <a:spLocks noChangeArrowheads="1"/>
            </p:cNvSpPr>
            <p:nvPr/>
          </p:nvSpPr>
          <p:spPr bwMode="auto">
            <a:xfrm>
              <a:off x="4076" y="3732"/>
              <a:ext cx="602" cy="187"/>
            </a:xfrm>
            <a:prstGeom prst="rect">
              <a:avLst/>
            </a:prstGeom>
            <a:noFill/>
            <a:ln w="12700">
              <a:noFill/>
              <a:miter lim="800000"/>
              <a:headEnd/>
              <a:tailEnd/>
            </a:ln>
          </p:spPr>
          <p:txBody>
            <a:bodyPr wrap="none" lIns="54000" tIns="10800" rIns="54000" bIns="10800">
              <a:spAutoFit/>
            </a:bodyPr>
            <a:lstStyle/>
            <a:p>
              <a:r>
                <a:rPr lang="en-GB" sz="1800" dirty="0">
                  <a:solidFill>
                    <a:srgbClr val="33CC33"/>
                  </a:solidFill>
                  <a:latin typeface="Comic Sans MS" pitchFamily="66" charset="0"/>
                </a:rPr>
                <a:t>exhaust</a:t>
              </a:r>
            </a:p>
          </p:txBody>
        </p:sp>
        <p:sp>
          <p:nvSpPr>
            <p:cNvPr id="21" name="Freeform 25"/>
            <p:cNvSpPr>
              <a:spLocks/>
            </p:cNvSpPr>
            <p:nvPr/>
          </p:nvSpPr>
          <p:spPr bwMode="auto">
            <a:xfrm>
              <a:off x="3438" y="1860"/>
              <a:ext cx="366" cy="384"/>
            </a:xfrm>
            <a:custGeom>
              <a:avLst/>
              <a:gdLst>
                <a:gd name="T0" fmla="*/ 0 w 366"/>
                <a:gd name="T1" fmla="*/ 384 h 384"/>
                <a:gd name="T2" fmla="*/ 36 w 366"/>
                <a:gd name="T3" fmla="*/ 210 h 384"/>
                <a:gd name="T4" fmla="*/ 204 w 366"/>
                <a:gd name="T5" fmla="*/ 54 h 384"/>
                <a:gd name="T6" fmla="*/ 366 w 366"/>
                <a:gd name="T7" fmla="*/ 0 h 384"/>
                <a:gd name="T8" fmla="*/ 0 60000 65536"/>
                <a:gd name="T9" fmla="*/ 0 60000 65536"/>
                <a:gd name="T10" fmla="*/ 0 60000 65536"/>
                <a:gd name="T11" fmla="*/ 0 60000 65536"/>
                <a:gd name="T12" fmla="*/ 0 w 366"/>
                <a:gd name="T13" fmla="*/ 0 h 384"/>
                <a:gd name="T14" fmla="*/ 366 w 366"/>
                <a:gd name="T15" fmla="*/ 384 h 384"/>
              </a:gdLst>
              <a:ahLst/>
              <a:cxnLst>
                <a:cxn ang="T8">
                  <a:pos x="T0" y="T1"/>
                </a:cxn>
                <a:cxn ang="T9">
                  <a:pos x="T2" y="T3"/>
                </a:cxn>
                <a:cxn ang="T10">
                  <a:pos x="T4" y="T5"/>
                </a:cxn>
                <a:cxn ang="T11">
                  <a:pos x="T6" y="T7"/>
                </a:cxn>
              </a:cxnLst>
              <a:rect l="T12" t="T13" r="T14" b="T15"/>
              <a:pathLst>
                <a:path w="366" h="384">
                  <a:moveTo>
                    <a:pt x="0" y="384"/>
                  </a:moveTo>
                  <a:cubicBezTo>
                    <a:pt x="1" y="324"/>
                    <a:pt x="2" y="265"/>
                    <a:pt x="36" y="210"/>
                  </a:cubicBezTo>
                  <a:cubicBezTo>
                    <a:pt x="70" y="155"/>
                    <a:pt x="149" y="89"/>
                    <a:pt x="204" y="54"/>
                  </a:cubicBezTo>
                  <a:cubicBezTo>
                    <a:pt x="259" y="19"/>
                    <a:pt x="312" y="9"/>
                    <a:pt x="366" y="0"/>
                  </a:cubicBezTo>
                </a:path>
              </a:pathLst>
            </a:custGeom>
            <a:noFill/>
            <a:ln w="25400">
              <a:solidFill>
                <a:schemeClr val="tx1"/>
              </a:solidFill>
              <a:round/>
              <a:headEnd/>
              <a:tailEnd type="stealth" w="med" len="med"/>
            </a:ln>
          </p:spPr>
          <p:txBody>
            <a:bodyPr wrap="none" lIns="54000" tIns="10800" rIns="54000" bIns="10800">
              <a:spAutoFit/>
            </a:bodyPr>
            <a:lstStyle/>
            <a:p>
              <a:endParaRPr lang="en-US"/>
            </a:p>
          </p:txBody>
        </p:sp>
      </p:grpSp>
      <p:grpSp>
        <p:nvGrpSpPr>
          <p:cNvPr id="22" name="Group 33"/>
          <p:cNvGrpSpPr>
            <a:grpSpLocks/>
          </p:cNvGrpSpPr>
          <p:nvPr/>
        </p:nvGrpSpPr>
        <p:grpSpPr bwMode="auto">
          <a:xfrm>
            <a:off x="6772275" y="423863"/>
            <a:ext cx="2295525" cy="3424237"/>
            <a:chOff x="4266" y="267"/>
            <a:chExt cx="1446" cy="2157"/>
          </a:xfrm>
        </p:grpSpPr>
        <p:pic>
          <p:nvPicPr>
            <p:cNvPr id="23" name="Picture 11" descr="F:\Dokument\Maszynoznawstwo\Maszyny\rusunki\Silniki\diesel_overlap_50.jpg"/>
            <p:cNvPicPr>
              <a:picLocks noChangeAspect="1" noChangeArrowheads="1"/>
            </p:cNvPicPr>
            <p:nvPr/>
          </p:nvPicPr>
          <p:blipFill>
            <a:blip r:embed="rId7"/>
            <a:srcRect l="5157" t="8971" r="5157" b="5980"/>
            <a:stretch>
              <a:fillRect/>
            </a:stretch>
          </p:blipFill>
          <p:spPr bwMode="auto">
            <a:xfrm>
              <a:off x="4644" y="267"/>
              <a:ext cx="1068" cy="1743"/>
            </a:xfrm>
            <a:prstGeom prst="rect">
              <a:avLst/>
            </a:prstGeom>
            <a:noFill/>
            <a:ln w="9525">
              <a:noFill/>
              <a:miter lim="800000"/>
              <a:headEnd/>
              <a:tailEnd/>
            </a:ln>
          </p:spPr>
        </p:pic>
        <p:sp>
          <p:nvSpPr>
            <p:cNvPr id="24" name="Text Box 18"/>
            <p:cNvSpPr txBox="1">
              <a:spLocks noChangeArrowheads="1"/>
            </p:cNvSpPr>
            <p:nvPr/>
          </p:nvSpPr>
          <p:spPr bwMode="auto">
            <a:xfrm>
              <a:off x="5042" y="2064"/>
              <a:ext cx="670" cy="360"/>
            </a:xfrm>
            <a:prstGeom prst="rect">
              <a:avLst/>
            </a:prstGeom>
            <a:noFill/>
            <a:ln w="12700">
              <a:noFill/>
              <a:miter lim="800000"/>
              <a:headEnd/>
              <a:tailEnd/>
            </a:ln>
          </p:spPr>
          <p:txBody>
            <a:bodyPr lIns="54000" tIns="10800" rIns="54000" bIns="10800">
              <a:spAutoFit/>
            </a:bodyPr>
            <a:lstStyle/>
            <a:p>
              <a:r>
                <a:rPr lang="en-GB" sz="1800" dirty="0">
                  <a:solidFill>
                    <a:srgbClr val="33CC33"/>
                  </a:solidFill>
                  <a:latin typeface="Comic Sans MS" pitchFamily="66" charset="0"/>
                </a:rPr>
                <a:t>exhaust</a:t>
              </a:r>
              <a:r>
                <a:rPr lang="en-GB" sz="1800" dirty="0">
                  <a:latin typeface="Comic Sans MS" pitchFamily="66" charset="0"/>
                </a:rPr>
                <a:t> /intake</a:t>
              </a:r>
            </a:p>
          </p:txBody>
        </p:sp>
        <p:sp>
          <p:nvSpPr>
            <p:cNvPr id="25" name="Freeform 26"/>
            <p:cNvSpPr>
              <a:spLocks/>
            </p:cNvSpPr>
            <p:nvPr/>
          </p:nvSpPr>
          <p:spPr bwMode="auto">
            <a:xfrm>
              <a:off x="4266" y="1362"/>
              <a:ext cx="366" cy="384"/>
            </a:xfrm>
            <a:custGeom>
              <a:avLst/>
              <a:gdLst>
                <a:gd name="T0" fmla="*/ 0 w 366"/>
                <a:gd name="T1" fmla="*/ 384 h 384"/>
                <a:gd name="T2" fmla="*/ 36 w 366"/>
                <a:gd name="T3" fmla="*/ 210 h 384"/>
                <a:gd name="T4" fmla="*/ 204 w 366"/>
                <a:gd name="T5" fmla="*/ 54 h 384"/>
                <a:gd name="T6" fmla="*/ 366 w 366"/>
                <a:gd name="T7" fmla="*/ 0 h 384"/>
                <a:gd name="T8" fmla="*/ 0 60000 65536"/>
                <a:gd name="T9" fmla="*/ 0 60000 65536"/>
                <a:gd name="T10" fmla="*/ 0 60000 65536"/>
                <a:gd name="T11" fmla="*/ 0 60000 65536"/>
                <a:gd name="T12" fmla="*/ 0 w 366"/>
                <a:gd name="T13" fmla="*/ 0 h 384"/>
                <a:gd name="T14" fmla="*/ 366 w 366"/>
                <a:gd name="T15" fmla="*/ 384 h 384"/>
              </a:gdLst>
              <a:ahLst/>
              <a:cxnLst>
                <a:cxn ang="T8">
                  <a:pos x="T0" y="T1"/>
                </a:cxn>
                <a:cxn ang="T9">
                  <a:pos x="T2" y="T3"/>
                </a:cxn>
                <a:cxn ang="T10">
                  <a:pos x="T4" y="T5"/>
                </a:cxn>
                <a:cxn ang="T11">
                  <a:pos x="T6" y="T7"/>
                </a:cxn>
              </a:cxnLst>
              <a:rect l="T12" t="T13" r="T14" b="T15"/>
              <a:pathLst>
                <a:path w="366" h="384">
                  <a:moveTo>
                    <a:pt x="0" y="384"/>
                  </a:moveTo>
                  <a:cubicBezTo>
                    <a:pt x="1" y="324"/>
                    <a:pt x="2" y="265"/>
                    <a:pt x="36" y="210"/>
                  </a:cubicBezTo>
                  <a:cubicBezTo>
                    <a:pt x="70" y="155"/>
                    <a:pt x="149" y="89"/>
                    <a:pt x="204" y="54"/>
                  </a:cubicBezTo>
                  <a:cubicBezTo>
                    <a:pt x="259" y="19"/>
                    <a:pt x="312" y="9"/>
                    <a:pt x="366" y="0"/>
                  </a:cubicBezTo>
                </a:path>
              </a:pathLst>
            </a:custGeom>
            <a:noFill/>
            <a:ln w="25400">
              <a:solidFill>
                <a:schemeClr val="tx1"/>
              </a:solidFill>
              <a:round/>
              <a:headEnd/>
              <a:tailEnd type="stealth" w="med" len="med"/>
            </a:ln>
          </p:spPr>
          <p:txBody>
            <a:bodyPr wrap="none" lIns="54000" tIns="10800" rIns="54000" bIns="10800">
              <a:spAutoFit/>
            </a:bodyPr>
            <a:lstStyle/>
            <a:p>
              <a:endParaRPr lang="en-US"/>
            </a:p>
          </p:txBody>
        </p:sp>
      </p:grpSp>
      <p:sp>
        <p:nvSpPr>
          <p:cNvPr id="30" name="Freeform 27"/>
          <p:cNvSpPr>
            <a:spLocks/>
          </p:cNvSpPr>
          <p:nvPr/>
        </p:nvSpPr>
        <p:spPr bwMode="auto">
          <a:xfrm>
            <a:off x="1695450" y="285750"/>
            <a:ext cx="5667375" cy="352425"/>
          </a:xfrm>
          <a:custGeom>
            <a:avLst/>
            <a:gdLst>
              <a:gd name="T0" fmla="*/ 3570 w 3570"/>
              <a:gd name="T1" fmla="*/ 222 h 222"/>
              <a:gd name="T2" fmla="*/ 3258 w 3570"/>
              <a:gd name="T3" fmla="*/ 90 h 222"/>
              <a:gd name="T4" fmla="*/ 2232 w 3570"/>
              <a:gd name="T5" fmla="*/ 12 h 222"/>
              <a:gd name="T6" fmla="*/ 414 w 3570"/>
              <a:gd name="T7" fmla="*/ 18 h 222"/>
              <a:gd name="T8" fmla="*/ 0 w 3570"/>
              <a:gd name="T9" fmla="*/ 72 h 222"/>
              <a:gd name="T10" fmla="*/ 0 60000 65536"/>
              <a:gd name="T11" fmla="*/ 0 60000 65536"/>
              <a:gd name="T12" fmla="*/ 0 60000 65536"/>
              <a:gd name="T13" fmla="*/ 0 60000 65536"/>
              <a:gd name="T14" fmla="*/ 0 60000 65536"/>
              <a:gd name="T15" fmla="*/ 0 w 3570"/>
              <a:gd name="T16" fmla="*/ 0 h 222"/>
              <a:gd name="T17" fmla="*/ 3570 w 3570"/>
              <a:gd name="T18" fmla="*/ 222 h 222"/>
            </a:gdLst>
            <a:ahLst/>
            <a:cxnLst>
              <a:cxn ang="T10">
                <a:pos x="T0" y="T1"/>
              </a:cxn>
              <a:cxn ang="T11">
                <a:pos x="T2" y="T3"/>
              </a:cxn>
              <a:cxn ang="T12">
                <a:pos x="T4" y="T5"/>
              </a:cxn>
              <a:cxn ang="T13">
                <a:pos x="T6" y="T7"/>
              </a:cxn>
              <a:cxn ang="T14">
                <a:pos x="T8" y="T9"/>
              </a:cxn>
            </a:cxnLst>
            <a:rect l="T15" t="T16" r="T17" b="T18"/>
            <a:pathLst>
              <a:path w="3570" h="222">
                <a:moveTo>
                  <a:pt x="3570" y="222"/>
                </a:moveTo>
                <a:cubicBezTo>
                  <a:pt x="3525" y="173"/>
                  <a:pt x="3481" y="125"/>
                  <a:pt x="3258" y="90"/>
                </a:cubicBezTo>
                <a:cubicBezTo>
                  <a:pt x="3035" y="55"/>
                  <a:pt x="2706" y="24"/>
                  <a:pt x="2232" y="12"/>
                </a:cubicBezTo>
                <a:cubicBezTo>
                  <a:pt x="1758" y="0"/>
                  <a:pt x="786" y="8"/>
                  <a:pt x="414" y="18"/>
                </a:cubicBezTo>
                <a:cubicBezTo>
                  <a:pt x="42" y="28"/>
                  <a:pt x="21" y="50"/>
                  <a:pt x="0" y="72"/>
                </a:cubicBezTo>
              </a:path>
            </a:pathLst>
          </a:custGeom>
          <a:noFill/>
          <a:ln w="25400">
            <a:solidFill>
              <a:schemeClr val="tx1"/>
            </a:solidFill>
            <a:round/>
            <a:headEnd/>
            <a:tailEnd type="stealth" w="med" len="med"/>
          </a:ln>
        </p:spPr>
        <p:txBody>
          <a:bodyPr wrap="none" lIns="54000" tIns="10800" rIns="54000" bIns="10800">
            <a:sp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right)">
                                      <p:cBhvr>
                                        <p:cTn id="3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AutoShape 28"/>
          <p:cNvCxnSpPr>
            <a:cxnSpLocks noChangeShapeType="1"/>
          </p:cNvCxnSpPr>
          <p:nvPr/>
        </p:nvCxnSpPr>
        <p:spPr bwMode="auto">
          <a:xfrm rot="10800000" flipH="1" flipV="1">
            <a:off x="1031875" y="1482725"/>
            <a:ext cx="533400" cy="3519488"/>
          </a:xfrm>
          <a:prstGeom prst="bentConnector3">
            <a:avLst>
              <a:gd name="adj1" fmla="val -42856"/>
            </a:avLst>
          </a:prstGeom>
          <a:ln>
            <a:headEnd/>
            <a:tailEnd type="stealth" w="med" len="med"/>
          </a:ln>
        </p:spPr>
        <p:style>
          <a:lnRef idx="3">
            <a:schemeClr val="accent2"/>
          </a:lnRef>
          <a:fillRef idx="0">
            <a:schemeClr val="accent2"/>
          </a:fillRef>
          <a:effectRef idx="2">
            <a:schemeClr val="accent2"/>
          </a:effectRef>
          <a:fontRef idx="minor">
            <a:schemeClr val="tx1"/>
          </a:fontRef>
        </p:style>
      </p:cxnSp>
      <p:sp>
        <p:nvSpPr>
          <p:cNvPr id="3" name="Text Box 8"/>
          <p:cNvSpPr txBox="1">
            <a:spLocks noChangeArrowheads="1"/>
          </p:cNvSpPr>
          <p:nvPr/>
        </p:nvSpPr>
        <p:spPr bwMode="auto">
          <a:xfrm>
            <a:off x="1031874" y="1219200"/>
            <a:ext cx="3082925" cy="329588"/>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wrap="square" lIns="54000" tIns="10800" rIns="54000" bIns="10800">
            <a:spAutoFit/>
          </a:bodyPr>
          <a:lstStyle/>
          <a:p>
            <a:r>
              <a:rPr lang="en-GB" sz="2000" dirty="0">
                <a:solidFill>
                  <a:schemeClr val="bg2">
                    <a:lumMod val="90000"/>
                  </a:schemeClr>
                </a:solidFill>
                <a:latin typeface="Comic Sans MS" pitchFamily="66" charset="0"/>
              </a:rPr>
              <a:t>types of heat engines</a:t>
            </a:r>
          </a:p>
        </p:txBody>
      </p:sp>
      <p:cxnSp>
        <p:nvCxnSpPr>
          <p:cNvPr id="5" name="AutoShape 27"/>
          <p:cNvCxnSpPr>
            <a:cxnSpLocks noChangeShapeType="1"/>
          </p:cNvCxnSpPr>
          <p:nvPr/>
        </p:nvCxnSpPr>
        <p:spPr bwMode="auto">
          <a:xfrm rot="10800000" flipH="1" flipV="1">
            <a:off x="1031875" y="1482725"/>
            <a:ext cx="600075" cy="1231900"/>
          </a:xfrm>
          <a:prstGeom prst="bentConnector3">
            <a:avLst>
              <a:gd name="adj1" fmla="val -38097"/>
            </a:avLst>
          </a:prstGeom>
          <a:ln>
            <a:headEnd/>
            <a:tailEnd type="stealth" w="med" len="med"/>
          </a:ln>
        </p:spPr>
        <p:style>
          <a:lnRef idx="3">
            <a:schemeClr val="accent2"/>
          </a:lnRef>
          <a:fillRef idx="0">
            <a:schemeClr val="accent2"/>
          </a:fillRef>
          <a:effectRef idx="2">
            <a:schemeClr val="accent2"/>
          </a:effectRef>
          <a:fontRef idx="minor">
            <a:schemeClr val="tx1"/>
          </a:fontRef>
        </p:style>
      </p:cxnSp>
      <p:sp>
        <p:nvSpPr>
          <p:cNvPr id="6" name="Text Box 6"/>
          <p:cNvSpPr txBox="1">
            <a:spLocks noChangeArrowheads="1"/>
          </p:cNvSpPr>
          <p:nvPr/>
        </p:nvSpPr>
        <p:spPr bwMode="auto">
          <a:xfrm>
            <a:off x="1631950" y="2551113"/>
            <a:ext cx="2536001" cy="329588"/>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wrap="none" lIns="54000" tIns="10800" rIns="54000" bIns="10800">
            <a:spAutoFit/>
          </a:bodyPr>
          <a:lstStyle/>
          <a:p>
            <a:r>
              <a:rPr lang="en-GB" sz="2000" dirty="0">
                <a:solidFill>
                  <a:schemeClr val="bg2">
                    <a:lumMod val="90000"/>
                  </a:schemeClr>
                </a:solidFill>
                <a:latin typeface="Comic Sans MS" pitchFamily="66" charset="0"/>
              </a:rPr>
              <a:t>external combustion</a:t>
            </a:r>
          </a:p>
        </p:txBody>
      </p:sp>
      <p:sp>
        <p:nvSpPr>
          <p:cNvPr id="7" name="Text Box 7"/>
          <p:cNvSpPr txBox="1">
            <a:spLocks noChangeArrowheads="1"/>
          </p:cNvSpPr>
          <p:nvPr/>
        </p:nvSpPr>
        <p:spPr bwMode="auto">
          <a:xfrm>
            <a:off x="1565275" y="4838700"/>
            <a:ext cx="2451042" cy="329588"/>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wrap="none" lIns="54000" tIns="10800" rIns="54000" bIns="10800">
            <a:spAutoFit/>
          </a:bodyPr>
          <a:lstStyle/>
          <a:p>
            <a:r>
              <a:rPr lang="en-GB" sz="2000" dirty="0">
                <a:solidFill>
                  <a:schemeClr val="bg2">
                    <a:lumMod val="90000"/>
                  </a:schemeClr>
                </a:solidFill>
                <a:latin typeface="Comic Sans MS" pitchFamily="66" charset="0"/>
              </a:rPr>
              <a:t>internal</a:t>
            </a:r>
            <a:r>
              <a:rPr lang="en-GB" sz="2000" dirty="0">
                <a:solidFill>
                  <a:srgbClr val="7030A0"/>
                </a:solidFill>
                <a:latin typeface="Comic Sans MS" pitchFamily="66" charset="0"/>
              </a:rPr>
              <a:t> </a:t>
            </a:r>
            <a:r>
              <a:rPr lang="en-GB" sz="2000" dirty="0">
                <a:solidFill>
                  <a:schemeClr val="bg2">
                    <a:lumMod val="90000"/>
                  </a:schemeClr>
                </a:solidFill>
                <a:latin typeface="Comic Sans MS" pitchFamily="66" charset="0"/>
              </a:rPr>
              <a:t>combustion</a:t>
            </a:r>
          </a:p>
        </p:txBody>
      </p:sp>
      <p:grpSp>
        <p:nvGrpSpPr>
          <p:cNvPr id="4" name="Group 53"/>
          <p:cNvGrpSpPr>
            <a:grpSpLocks/>
          </p:cNvGrpSpPr>
          <p:nvPr/>
        </p:nvGrpSpPr>
        <p:grpSpPr bwMode="auto">
          <a:xfrm>
            <a:off x="4143375" y="2074863"/>
            <a:ext cx="2478088" cy="639762"/>
            <a:chOff x="2610" y="1307"/>
            <a:chExt cx="1561" cy="403"/>
          </a:xfrm>
        </p:grpSpPr>
        <p:sp>
          <p:nvSpPr>
            <p:cNvPr id="9" name="Text Box 37"/>
            <p:cNvSpPr txBox="1">
              <a:spLocks noChangeArrowheads="1"/>
            </p:cNvSpPr>
            <p:nvPr/>
          </p:nvSpPr>
          <p:spPr bwMode="auto">
            <a:xfrm>
              <a:off x="3056" y="1307"/>
              <a:ext cx="1115" cy="206"/>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none" lIns="54000" tIns="10800" rIns="54000" bIns="10800">
              <a:spAutoFit/>
            </a:bodyPr>
            <a:lstStyle/>
            <a:p>
              <a:r>
                <a:rPr lang="en-GB" sz="2000" dirty="0">
                  <a:latin typeface="Comic Sans MS" pitchFamily="66" charset="0"/>
                </a:rPr>
                <a:t>steam engines</a:t>
              </a:r>
            </a:p>
          </p:txBody>
        </p:sp>
        <p:cxnSp>
          <p:nvCxnSpPr>
            <p:cNvPr id="10" name="AutoShape 44"/>
            <p:cNvCxnSpPr>
              <a:cxnSpLocks noChangeShapeType="1"/>
              <a:endCxn id="9" idx="1"/>
            </p:cNvCxnSpPr>
            <p:nvPr/>
          </p:nvCxnSpPr>
          <p:spPr bwMode="auto">
            <a:xfrm flipV="1">
              <a:off x="2610" y="1410"/>
              <a:ext cx="446" cy="300"/>
            </a:xfrm>
            <a:prstGeom prst="bentConnector3">
              <a:avLst>
                <a:gd name="adj1" fmla="val 50000"/>
              </a:avLst>
            </a:prstGeom>
            <a:noFill/>
            <a:ln w="19050">
              <a:solidFill>
                <a:srgbClr val="FF0000"/>
              </a:solidFill>
              <a:miter lim="800000"/>
              <a:headEnd/>
              <a:tailEnd type="stealth" w="med" len="med"/>
            </a:ln>
          </p:spPr>
        </p:cxnSp>
      </p:grpSp>
      <p:grpSp>
        <p:nvGrpSpPr>
          <p:cNvPr id="8" name="Group 54"/>
          <p:cNvGrpSpPr>
            <a:grpSpLocks/>
          </p:cNvGrpSpPr>
          <p:nvPr/>
        </p:nvGrpSpPr>
        <p:grpSpPr bwMode="auto">
          <a:xfrm>
            <a:off x="4143375" y="2551113"/>
            <a:ext cx="1808163" cy="327025"/>
            <a:chOff x="2610" y="1607"/>
            <a:chExt cx="1139" cy="206"/>
          </a:xfrm>
        </p:grpSpPr>
        <p:sp>
          <p:nvSpPr>
            <p:cNvPr id="12" name="Text Box 38"/>
            <p:cNvSpPr txBox="1">
              <a:spLocks noChangeArrowheads="1"/>
            </p:cNvSpPr>
            <p:nvPr/>
          </p:nvSpPr>
          <p:spPr bwMode="auto">
            <a:xfrm>
              <a:off x="3056" y="1607"/>
              <a:ext cx="693" cy="206"/>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none" lIns="54000" tIns="10800" rIns="54000" bIns="10800">
              <a:spAutoFit/>
            </a:bodyPr>
            <a:lstStyle/>
            <a:p>
              <a:r>
                <a:rPr lang="en-GB" sz="2000" dirty="0">
                  <a:latin typeface="Comic Sans MS" pitchFamily="66" charset="0"/>
                </a:rPr>
                <a:t>turbines</a:t>
              </a:r>
            </a:p>
          </p:txBody>
        </p:sp>
        <p:cxnSp>
          <p:nvCxnSpPr>
            <p:cNvPr id="13" name="AutoShape 45"/>
            <p:cNvCxnSpPr>
              <a:cxnSpLocks noChangeShapeType="1"/>
              <a:endCxn id="12" idx="1"/>
            </p:cNvCxnSpPr>
            <p:nvPr/>
          </p:nvCxnSpPr>
          <p:spPr bwMode="auto">
            <a:xfrm>
              <a:off x="2610" y="1710"/>
              <a:ext cx="446" cy="0"/>
            </a:xfrm>
            <a:prstGeom prst="straightConnector1">
              <a:avLst/>
            </a:prstGeom>
            <a:noFill/>
            <a:ln w="19050">
              <a:solidFill>
                <a:srgbClr val="FF0000"/>
              </a:solidFill>
              <a:round/>
              <a:headEnd/>
              <a:tailEnd type="stealth" w="med" len="med"/>
            </a:ln>
          </p:spPr>
        </p:cxnSp>
      </p:grpSp>
      <p:grpSp>
        <p:nvGrpSpPr>
          <p:cNvPr id="11" name="Group 55"/>
          <p:cNvGrpSpPr>
            <a:grpSpLocks/>
          </p:cNvGrpSpPr>
          <p:nvPr/>
        </p:nvGrpSpPr>
        <p:grpSpPr bwMode="auto">
          <a:xfrm>
            <a:off x="4143375" y="2714625"/>
            <a:ext cx="2543175" cy="639763"/>
            <a:chOff x="2610" y="1710"/>
            <a:chExt cx="1602" cy="403"/>
          </a:xfrm>
        </p:grpSpPr>
        <p:sp>
          <p:nvSpPr>
            <p:cNvPr id="15" name="Text Box 40"/>
            <p:cNvSpPr txBox="1">
              <a:spLocks noChangeArrowheads="1"/>
            </p:cNvSpPr>
            <p:nvPr/>
          </p:nvSpPr>
          <p:spPr bwMode="auto">
            <a:xfrm>
              <a:off x="3056" y="1907"/>
              <a:ext cx="1156" cy="206"/>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none" lIns="54000" tIns="10800" rIns="54000" bIns="10800">
              <a:spAutoFit/>
            </a:bodyPr>
            <a:lstStyle/>
            <a:p>
              <a:r>
                <a:rPr lang="en-GB" sz="2000" dirty="0">
                  <a:latin typeface="Comic Sans MS" pitchFamily="66" charset="0"/>
                </a:rPr>
                <a:t>Stirling engine</a:t>
              </a:r>
            </a:p>
          </p:txBody>
        </p:sp>
        <p:cxnSp>
          <p:nvCxnSpPr>
            <p:cNvPr id="16" name="AutoShape 47"/>
            <p:cNvCxnSpPr>
              <a:cxnSpLocks noChangeShapeType="1"/>
              <a:endCxn id="15" idx="1"/>
            </p:cNvCxnSpPr>
            <p:nvPr/>
          </p:nvCxnSpPr>
          <p:spPr bwMode="auto">
            <a:xfrm>
              <a:off x="2610" y="1710"/>
              <a:ext cx="446" cy="300"/>
            </a:xfrm>
            <a:prstGeom prst="bentConnector3">
              <a:avLst>
                <a:gd name="adj1" fmla="val 50000"/>
              </a:avLst>
            </a:prstGeom>
            <a:noFill/>
            <a:ln w="19050">
              <a:solidFill>
                <a:srgbClr val="FF0000"/>
              </a:solidFill>
              <a:miter lim="800000"/>
              <a:headEnd/>
              <a:tailEnd type="stealth" w="med" len="med"/>
            </a:ln>
          </p:spPr>
        </p:cxnSp>
      </p:grpSp>
      <p:grpSp>
        <p:nvGrpSpPr>
          <p:cNvPr id="14" name="Group 56"/>
          <p:cNvGrpSpPr>
            <a:grpSpLocks/>
          </p:cNvGrpSpPr>
          <p:nvPr/>
        </p:nvGrpSpPr>
        <p:grpSpPr bwMode="auto">
          <a:xfrm>
            <a:off x="3992563" y="4351338"/>
            <a:ext cx="2370137" cy="650875"/>
            <a:chOff x="2515" y="2741"/>
            <a:chExt cx="1493" cy="410"/>
          </a:xfrm>
        </p:grpSpPr>
        <p:sp>
          <p:nvSpPr>
            <p:cNvPr id="18" name="Text Box 41"/>
            <p:cNvSpPr txBox="1">
              <a:spLocks noChangeArrowheads="1"/>
            </p:cNvSpPr>
            <p:nvPr/>
          </p:nvSpPr>
          <p:spPr bwMode="auto">
            <a:xfrm>
              <a:off x="3056" y="2741"/>
              <a:ext cx="952" cy="206"/>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none" lIns="54000" tIns="10800" rIns="54000" bIns="10800">
              <a:spAutoFit/>
            </a:bodyPr>
            <a:lstStyle/>
            <a:p>
              <a:r>
                <a:rPr lang="en-GB" sz="2000" dirty="0">
                  <a:latin typeface="Comic Sans MS" pitchFamily="66" charset="0"/>
                </a:rPr>
                <a:t>Otto engine</a:t>
              </a:r>
            </a:p>
          </p:txBody>
        </p:sp>
        <p:cxnSp>
          <p:nvCxnSpPr>
            <p:cNvPr id="19" name="AutoShape 48"/>
            <p:cNvCxnSpPr>
              <a:cxnSpLocks noChangeShapeType="1"/>
              <a:endCxn id="18" idx="1"/>
            </p:cNvCxnSpPr>
            <p:nvPr/>
          </p:nvCxnSpPr>
          <p:spPr bwMode="auto">
            <a:xfrm flipV="1">
              <a:off x="2515" y="2844"/>
              <a:ext cx="541" cy="307"/>
            </a:xfrm>
            <a:prstGeom prst="bentConnector3">
              <a:avLst>
                <a:gd name="adj1" fmla="val 49907"/>
              </a:avLst>
            </a:prstGeom>
            <a:noFill/>
            <a:ln w="19050">
              <a:solidFill>
                <a:srgbClr val="FF0000"/>
              </a:solidFill>
              <a:miter lim="800000"/>
              <a:headEnd/>
              <a:tailEnd type="stealth" w="med" len="med"/>
            </a:ln>
          </p:spPr>
        </p:cxnSp>
      </p:grpSp>
      <p:grpSp>
        <p:nvGrpSpPr>
          <p:cNvPr id="17" name="Group 57"/>
          <p:cNvGrpSpPr>
            <a:grpSpLocks/>
          </p:cNvGrpSpPr>
          <p:nvPr/>
        </p:nvGrpSpPr>
        <p:grpSpPr bwMode="auto">
          <a:xfrm>
            <a:off x="3992563" y="4841875"/>
            <a:ext cx="2522537" cy="327025"/>
            <a:chOff x="2515" y="3050"/>
            <a:chExt cx="1589" cy="206"/>
          </a:xfrm>
        </p:grpSpPr>
        <p:sp>
          <p:nvSpPr>
            <p:cNvPr id="21" name="Text Box 42"/>
            <p:cNvSpPr txBox="1">
              <a:spLocks noChangeArrowheads="1"/>
            </p:cNvSpPr>
            <p:nvPr/>
          </p:nvSpPr>
          <p:spPr bwMode="auto">
            <a:xfrm>
              <a:off x="3056" y="3050"/>
              <a:ext cx="1048" cy="206"/>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none" lIns="54000" tIns="10800" rIns="54000" bIns="10800">
              <a:spAutoFit/>
            </a:bodyPr>
            <a:lstStyle/>
            <a:p>
              <a:r>
                <a:rPr lang="en-GB" sz="2000" dirty="0">
                  <a:latin typeface="Comic Sans MS" pitchFamily="66" charset="0"/>
                </a:rPr>
                <a:t>Diesel engine</a:t>
              </a:r>
            </a:p>
          </p:txBody>
        </p:sp>
        <p:cxnSp>
          <p:nvCxnSpPr>
            <p:cNvPr id="22" name="AutoShape 49"/>
            <p:cNvCxnSpPr>
              <a:cxnSpLocks noChangeShapeType="1"/>
              <a:endCxn id="21" idx="1"/>
            </p:cNvCxnSpPr>
            <p:nvPr/>
          </p:nvCxnSpPr>
          <p:spPr bwMode="auto">
            <a:xfrm>
              <a:off x="2515" y="3151"/>
              <a:ext cx="541" cy="2"/>
            </a:xfrm>
            <a:prstGeom prst="bentConnector3">
              <a:avLst>
                <a:gd name="adj1" fmla="val 49907"/>
              </a:avLst>
            </a:prstGeom>
            <a:noFill/>
            <a:ln w="19050">
              <a:solidFill>
                <a:srgbClr val="FF0000"/>
              </a:solidFill>
              <a:miter lim="800000"/>
              <a:headEnd/>
              <a:tailEnd type="stealth" w="med" len="med"/>
            </a:ln>
          </p:spPr>
        </p:cxnSp>
      </p:grpSp>
      <p:grpSp>
        <p:nvGrpSpPr>
          <p:cNvPr id="20" name="Group 58"/>
          <p:cNvGrpSpPr>
            <a:grpSpLocks/>
          </p:cNvGrpSpPr>
          <p:nvPr/>
        </p:nvGrpSpPr>
        <p:grpSpPr bwMode="auto">
          <a:xfrm>
            <a:off x="3992562" y="5002213"/>
            <a:ext cx="2686049" cy="660400"/>
            <a:chOff x="2515" y="3151"/>
            <a:chExt cx="1692" cy="416"/>
          </a:xfrm>
        </p:grpSpPr>
        <p:sp>
          <p:nvSpPr>
            <p:cNvPr id="24" name="Text Box 43"/>
            <p:cNvSpPr txBox="1">
              <a:spLocks noChangeArrowheads="1"/>
            </p:cNvSpPr>
            <p:nvPr/>
          </p:nvSpPr>
          <p:spPr bwMode="auto">
            <a:xfrm>
              <a:off x="3056" y="3359"/>
              <a:ext cx="1151" cy="208"/>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none" lIns="54000" tIns="10800" rIns="54000" bIns="10800">
              <a:spAutoFit/>
            </a:bodyPr>
            <a:lstStyle/>
            <a:p>
              <a:r>
                <a:rPr lang="en-GB" sz="2000" dirty="0" err="1" smtClean="0">
                  <a:latin typeface="Comic Sans MS" pitchFamily="66" charset="0"/>
                </a:rPr>
                <a:t>Wankel</a:t>
              </a:r>
              <a:r>
                <a:rPr lang="en-GB" sz="2000" dirty="0" smtClean="0">
                  <a:latin typeface="Comic Sans MS" pitchFamily="66" charset="0"/>
                </a:rPr>
                <a:t> </a:t>
              </a:r>
              <a:r>
                <a:rPr lang="en-GB" sz="2000" dirty="0">
                  <a:latin typeface="Comic Sans MS" pitchFamily="66" charset="0"/>
                </a:rPr>
                <a:t>engine</a:t>
              </a:r>
            </a:p>
          </p:txBody>
        </p:sp>
        <p:cxnSp>
          <p:nvCxnSpPr>
            <p:cNvPr id="25" name="AutoShape 50"/>
            <p:cNvCxnSpPr>
              <a:cxnSpLocks noChangeShapeType="1"/>
              <a:endCxn id="24" idx="1"/>
            </p:cNvCxnSpPr>
            <p:nvPr/>
          </p:nvCxnSpPr>
          <p:spPr bwMode="auto">
            <a:xfrm>
              <a:off x="2515" y="3151"/>
              <a:ext cx="541" cy="312"/>
            </a:xfrm>
            <a:prstGeom prst="bentConnector3">
              <a:avLst>
                <a:gd name="adj1" fmla="val 50000"/>
              </a:avLst>
            </a:prstGeom>
            <a:noFill/>
            <a:ln w="19050">
              <a:solidFill>
                <a:srgbClr val="FF0000"/>
              </a:solidFill>
              <a:miter lim="800000"/>
              <a:headEnd/>
              <a:tailEnd type="stealth" w="med" len="med"/>
            </a:ln>
          </p:spPr>
        </p:cxnSp>
      </p:grpSp>
      <p:sp>
        <p:nvSpPr>
          <p:cNvPr id="26" name="Rectangle 25"/>
          <p:cNvSpPr/>
          <p:nvPr/>
        </p:nvSpPr>
        <p:spPr>
          <a:xfrm>
            <a:off x="1600200" y="304800"/>
            <a:ext cx="3839513" cy="584775"/>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r>
              <a:rPr lang="en-GB" sz="3200" dirty="0" smtClean="0">
                <a:latin typeface="Century Schoolbook" pitchFamily="18" charset="0"/>
              </a:rPr>
              <a:t>EC and IC Engines</a:t>
            </a:r>
            <a:endParaRPr lang="en-US" sz="3200" dirty="0">
              <a:latin typeface="Century Schoolbook"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smtClean="0">
                <a:solidFill>
                  <a:srgbClr val="FF0000"/>
                </a:solidFill>
              </a:rPr>
              <a:t>Theoretical P-V diagram of Four stroke Engine</a:t>
            </a:r>
            <a:endParaRPr lang="en-US" sz="3600" b="1" dirty="0">
              <a:solidFill>
                <a:srgbClr val="FF0000"/>
              </a:solidFill>
            </a:endParaRPr>
          </a:p>
        </p:txBody>
      </p:sp>
      <p:pic>
        <p:nvPicPr>
          <p:cNvPr id="1026" name="Picture 2"/>
          <p:cNvPicPr>
            <a:picLocks noGrp="1" noChangeAspect="1" noChangeArrowheads="1"/>
          </p:cNvPicPr>
          <p:nvPr>
            <p:ph idx="1"/>
          </p:nvPr>
        </p:nvPicPr>
        <p:blipFill>
          <a:blip r:embed="rId3"/>
          <a:srcRect/>
          <a:stretch>
            <a:fillRect/>
          </a:stretch>
        </p:blipFill>
        <p:spPr bwMode="auto">
          <a:xfrm>
            <a:off x="1976437" y="1853406"/>
            <a:ext cx="5191125" cy="40195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FF0000"/>
                </a:solidFill>
              </a:rPr>
              <a:t>Actual P-V diagram of a four stroke Otto cycle Engine</a:t>
            </a:r>
            <a:endParaRPr lang="en-US" b="1" dirty="0">
              <a:solidFill>
                <a:srgbClr val="FF0000"/>
              </a:solidFill>
            </a:endParaRPr>
          </a:p>
        </p:txBody>
      </p:sp>
      <p:pic>
        <p:nvPicPr>
          <p:cNvPr id="2050" name="Picture 2"/>
          <p:cNvPicPr>
            <a:picLocks noGrp="1" noChangeAspect="1" noChangeArrowheads="1"/>
          </p:cNvPicPr>
          <p:nvPr>
            <p:ph idx="1"/>
          </p:nvPr>
        </p:nvPicPr>
        <p:blipFill>
          <a:blip r:embed="rId2"/>
          <a:srcRect/>
          <a:stretch>
            <a:fillRect/>
          </a:stretch>
        </p:blipFill>
        <p:spPr bwMode="auto">
          <a:xfrm>
            <a:off x="2057400" y="2105819"/>
            <a:ext cx="5029200" cy="35147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FF0000"/>
                </a:solidFill>
              </a:rPr>
              <a:t>Theoretical valve timing diagram for four stroke Otto cycle engine</a:t>
            </a:r>
            <a:endParaRPr lang="en-US" b="1" dirty="0">
              <a:solidFill>
                <a:srgbClr val="FF0000"/>
              </a:solidFill>
            </a:endParaRPr>
          </a:p>
        </p:txBody>
      </p:sp>
      <p:pic>
        <p:nvPicPr>
          <p:cNvPr id="3074" name="Picture 2"/>
          <p:cNvPicPr>
            <a:picLocks noGrp="1" noChangeAspect="1" noChangeArrowheads="1"/>
          </p:cNvPicPr>
          <p:nvPr>
            <p:ph idx="1"/>
          </p:nvPr>
        </p:nvPicPr>
        <p:blipFill>
          <a:blip r:embed="rId2"/>
          <a:srcRect/>
          <a:stretch>
            <a:fillRect/>
          </a:stretch>
        </p:blipFill>
        <p:spPr bwMode="auto">
          <a:xfrm>
            <a:off x="1295400" y="1600200"/>
            <a:ext cx="6457949" cy="4572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solidFill>
                  <a:srgbClr val="FF0000"/>
                </a:solidFill>
              </a:rPr>
              <a:t>Actual Valve timing diagram for four stroke Otto cycle diagram</a:t>
            </a:r>
            <a:endParaRPr lang="en-US" sz="4000" b="1" dirty="0">
              <a:solidFill>
                <a:srgbClr val="FF0000"/>
              </a:solidFill>
            </a:endParaRPr>
          </a:p>
        </p:txBody>
      </p:sp>
      <p:pic>
        <p:nvPicPr>
          <p:cNvPr id="4098" name="Picture 2"/>
          <p:cNvPicPr>
            <a:picLocks noGrp="1" noChangeAspect="1" noChangeArrowheads="1"/>
          </p:cNvPicPr>
          <p:nvPr>
            <p:ph idx="1"/>
          </p:nvPr>
        </p:nvPicPr>
        <p:blipFill>
          <a:blip r:embed="rId2"/>
          <a:srcRect/>
          <a:stretch>
            <a:fillRect/>
          </a:stretch>
        </p:blipFill>
        <p:spPr bwMode="auto">
          <a:xfrm>
            <a:off x="1600201" y="1729764"/>
            <a:ext cx="5715000" cy="497583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FF0000"/>
                </a:solidFill>
              </a:rPr>
              <a:t>PV diagram for a two stroke cycle engine</a:t>
            </a:r>
            <a:endParaRPr lang="en-US" b="1" dirty="0">
              <a:solidFill>
                <a:srgbClr val="FF0000"/>
              </a:solidFill>
            </a:endParaRPr>
          </a:p>
        </p:txBody>
      </p:sp>
      <p:pic>
        <p:nvPicPr>
          <p:cNvPr id="5122" name="Picture 2"/>
          <p:cNvPicPr>
            <a:picLocks noGrp="1" noChangeAspect="1" noChangeArrowheads="1"/>
          </p:cNvPicPr>
          <p:nvPr>
            <p:ph idx="1"/>
          </p:nvPr>
        </p:nvPicPr>
        <p:blipFill>
          <a:blip r:embed="rId2"/>
          <a:srcRect/>
          <a:stretch>
            <a:fillRect/>
          </a:stretch>
        </p:blipFill>
        <p:spPr bwMode="auto">
          <a:xfrm>
            <a:off x="2028825" y="1658144"/>
            <a:ext cx="5086350" cy="44100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solidFill>
                  <a:srgbClr val="FF0000"/>
                </a:solidFill>
              </a:rPr>
              <a:t>Port Timing Diagram – 2 stroke</a:t>
            </a:r>
            <a:endParaRPr lang="en-US" sz="4000" b="1" dirty="0">
              <a:solidFill>
                <a:srgbClr val="FF0000"/>
              </a:solidFill>
            </a:endParaRPr>
          </a:p>
        </p:txBody>
      </p:sp>
      <p:pic>
        <p:nvPicPr>
          <p:cNvPr id="6146" name="Picture 2"/>
          <p:cNvPicPr>
            <a:picLocks noGrp="1" noChangeAspect="1" noChangeArrowheads="1"/>
          </p:cNvPicPr>
          <p:nvPr>
            <p:ph idx="1"/>
          </p:nvPr>
        </p:nvPicPr>
        <p:blipFill>
          <a:blip r:embed="rId2"/>
          <a:srcRect/>
          <a:stretch>
            <a:fillRect/>
          </a:stretch>
        </p:blipFill>
        <p:spPr bwMode="auto">
          <a:xfrm>
            <a:off x="2374257" y="1600200"/>
            <a:ext cx="4395485" cy="45259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PETROL ENGINE</a:t>
            </a:r>
            <a:endParaRPr lang="en-IN" dirty="0"/>
          </a:p>
        </p:txBody>
      </p:sp>
      <p:sp>
        <p:nvSpPr>
          <p:cNvPr id="3" name="Content Placeholder 2"/>
          <p:cNvSpPr>
            <a:spLocks noGrp="1"/>
          </p:cNvSpPr>
          <p:nvPr>
            <p:ph idx="1"/>
          </p:nvPr>
        </p:nvSpPr>
        <p:spPr/>
        <p:txBody>
          <a:bodyPr/>
          <a:lstStyle/>
          <a:p>
            <a:r>
              <a:rPr lang="en-US" dirty="0" smtClean="0"/>
              <a:t>CARBURATOR</a:t>
            </a:r>
          </a:p>
          <a:p>
            <a:r>
              <a:rPr lang="en-US" dirty="0" smtClean="0"/>
              <a:t>SPARK PLUG</a:t>
            </a:r>
          </a:p>
          <a:p>
            <a:r>
              <a:rPr lang="en-US" dirty="0" smtClean="0"/>
              <a:t>LESS POLUTION</a:t>
            </a:r>
          </a:p>
          <a:p>
            <a:r>
              <a:rPr lang="en-US" dirty="0" smtClean="0"/>
              <a:t>MORE POWER</a:t>
            </a:r>
            <a:endParaRPr lang="en-IN"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rmAutofit/>
          </a:bodyPr>
          <a:lstStyle/>
          <a:p>
            <a:r>
              <a:rPr lang="en-US" b="1" dirty="0" err="1" smtClean="0">
                <a:solidFill>
                  <a:srgbClr val="FF0000"/>
                </a:solidFill>
                <a:latin typeface="Arial Narrow" pitchFamily="34" charset="0"/>
              </a:rPr>
              <a:t>Carburettor</a:t>
            </a:r>
            <a:endParaRPr lang="en-US" b="1" dirty="0">
              <a:solidFill>
                <a:srgbClr val="FF0000"/>
              </a:solidFill>
              <a:latin typeface="Arial Narrow" pitchFamily="34" charset="0"/>
            </a:endParaRPr>
          </a:p>
        </p:txBody>
      </p:sp>
      <p:sp>
        <p:nvSpPr>
          <p:cNvPr id="6" name="TextBox 5"/>
          <p:cNvSpPr txBox="1"/>
          <p:nvPr/>
        </p:nvSpPr>
        <p:spPr>
          <a:xfrm>
            <a:off x="990600" y="1752600"/>
            <a:ext cx="7239000" cy="1815882"/>
          </a:xfrm>
          <a:prstGeom prst="rect">
            <a:avLst/>
          </a:prstGeom>
          <a:noFill/>
        </p:spPr>
        <p:txBody>
          <a:bodyPr wrap="square" rtlCol="0">
            <a:spAutoFit/>
          </a:bodyPr>
          <a:lstStyle/>
          <a:p>
            <a:r>
              <a:rPr lang="en-US" sz="2800" b="1" dirty="0" smtClean="0"/>
              <a:t>The process of preparing air-fuel mixture away from the engine cylinder is called carburetion. and the device in which this process takes is called carburetor.</a:t>
            </a:r>
            <a:endParaRPr lang="en-US" sz="2800" b="1"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b="1" dirty="0" smtClean="0">
                <a:solidFill>
                  <a:srgbClr val="FF0000"/>
                </a:solidFill>
              </a:rPr>
              <a:t>Carburettor</a:t>
            </a:r>
            <a:endParaRPr lang="en-US" b="1" dirty="0">
              <a:solidFill>
                <a:srgbClr val="FF0000"/>
              </a:solidFill>
            </a:endParaRPr>
          </a:p>
        </p:txBody>
      </p:sp>
      <p:pic>
        <p:nvPicPr>
          <p:cNvPr id="1026" name="Picture 2"/>
          <p:cNvPicPr>
            <a:picLocks noGrp="1" noChangeAspect="1" noChangeArrowheads="1"/>
          </p:cNvPicPr>
          <p:nvPr>
            <p:ph idx="1"/>
          </p:nvPr>
        </p:nvPicPr>
        <p:blipFill>
          <a:blip r:embed="rId2"/>
          <a:srcRect/>
          <a:stretch>
            <a:fillRect/>
          </a:stretch>
        </p:blipFill>
        <p:spPr bwMode="auto">
          <a:xfrm>
            <a:off x="1350963" y="914400"/>
            <a:ext cx="7107237" cy="5638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FF0000"/>
                </a:solidFill>
              </a:rPr>
              <a:t>Functions of carburetor</a:t>
            </a:r>
            <a:br>
              <a:rPr lang="en-US" b="1" dirty="0" smtClean="0">
                <a:solidFill>
                  <a:srgbClr val="FF0000"/>
                </a:solidFill>
              </a:rPr>
            </a:br>
            <a:endParaRPr lang="en-US" dirty="0">
              <a:solidFill>
                <a:srgbClr val="FF0000"/>
              </a:solidFill>
            </a:endParaRPr>
          </a:p>
        </p:txBody>
      </p:sp>
      <p:sp>
        <p:nvSpPr>
          <p:cNvPr id="3" name="Content Placeholder 2"/>
          <p:cNvSpPr>
            <a:spLocks noGrp="1"/>
          </p:cNvSpPr>
          <p:nvPr>
            <p:ph idx="1"/>
          </p:nvPr>
        </p:nvSpPr>
        <p:spPr/>
        <p:txBody>
          <a:bodyPr/>
          <a:lstStyle/>
          <a:p>
            <a:pPr>
              <a:buNone/>
            </a:pPr>
            <a:r>
              <a:rPr lang="en-US" dirty="0" smtClean="0"/>
              <a:t>1. To mix the air and fuel thoroughly</a:t>
            </a:r>
          </a:p>
          <a:p>
            <a:pPr>
              <a:buNone/>
            </a:pPr>
            <a:r>
              <a:rPr lang="en-US" dirty="0" smtClean="0"/>
              <a:t>2. To atomize the fuel</a:t>
            </a:r>
          </a:p>
          <a:p>
            <a:pPr>
              <a:buNone/>
            </a:pPr>
            <a:r>
              <a:rPr lang="en-US" dirty="0" smtClean="0"/>
              <a:t>3. To regulate the air- fuel ratio at different speeds and loads on the engine.</a:t>
            </a:r>
          </a:p>
          <a:p>
            <a:pPr>
              <a:buNone/>
            </a:pPr>
            <a:r>
              <a:rPr lang="en-US" dirty="0" smtClean="0"/>
              <a:t>4. To supply correct amount of mixture at different speeds and loads</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CC3300"/>
                </a:solidFill>
                <a:latin typeface="Times New Roman" pitchFamily="18" charset="0"/>
                <a:cs typeface="Times New Roman" pitchFamily="18" charset="0"/>
              </a:rPr>
              <a:t>Internal Combustion Engines  </a:t>
            </a:r>
            <a:br>
              <a:rPr lang="en-US" b="1" dirty="0" smtClean="0">
                <a:solidFill>
                  <a:srgbClr val="CC3300"/>
                </a:solidFill>
                <a:latin typeface="Times New Roman" pitchFamily="18" charset="0"/>
                <a:cs typeface="Times New Roman" pitchFamily="18" charset="0"/>
              </a:rPr>
            </a:br>
            <a:endParaRPr lang="en-US" dirty="0"/>
          </a:p>
        </p:txBody>
      </p:sp>
      <p:sp>
        <p:nvSpPr>
          <p:cNvPr id="3" name="Content Placeholder 2"/>
          <p:cNvSpPr>
            <a:spLocks noGrp="1"/>
          </p:cNvSpPr>
          <p:nvPr>
            <p:ph idx="1"/>
          </p:nvPr>
        </p:nvSpPr>
        <p:spPr/>
        <p:txBody>
          <a:bodyPr>
            <a:normAutofit fontScale="77500" lnSpcReduction="20000"/>
          </a:bodyPr>
          <a:lstStyle/>
          <a:p>
            <a:pPr algn="just">
              <a:lnSpc>
                <a:spcPct val="160000"/>
              </a:lnSpc>
              <a:buFontTx/>
              <a:buNone/>
            </a:pPr>
            <a:r>
              <a:rPr lang="en-US" sz="3500" dirty="0" smtClean="0">
                <a:latin typeface="Times New Roman" pitchFamily="18" charset="0"/>
                <a:cs typeface="Times New Roman" pitchFamily="18" charset="0"/>
              </a:rPr>
              <a:t>		In this case, </a:t>
            </a:r>
            <a:r>
              <a:rPr lang="en-US" sz="3500" dirty="0" smtClean="0">
                <a:solidFill>
                  <a:srgbClr val="FF0000"/>
                </a:solidFill>
                <a:latin typeface="Times New Roman" pitchFamily="18" charset="0"/>
                <a:cs typeface="Times New Roman" pitchFamily="18" charset="0"/>
              </a:rPr>
              <a:t>combustion</a:t>
            </a:r>
            <a:r>
              <a:rPr lang="en-US" sz="3500" dirty="0" smtClean="0">
                <a:latin typeface="Times New Roman" pitchFamily="18" charset="0"/>
                <a:cs typeface="Times New Roman" pitchFamily="18" charset="0"/>
              </a:rPr>
              <a:t> of fuel with oxygen of the air occurs </a:t>
            </a:r>
            <a:r>
              <a:rPr lang="en-US" sz="3500" dirty="0" smtClean="0">
                <a:solidFill>
                  <a:srgbClr val="FF0000"/>
                </a:solidFill>
                <a:latin typeface="Times New Roman" pitchFamily="18" charset="0"/>
                <a:cs typeface="Times New Roman" pitchFamily="18" charset="0"/>
              </a:rPr>
              <a:t>within the cylinder </a:t>
            </a:r>
            <a:r>
              <a:rPr lang="en-US" sz="3500" dirty="0" smtClean="0">
                <a:latin typeface="Times New Roman" pitchFamily="18" charset="0"/>
                <a:cs typeface="Times New Roman" pitchFamily="18" charset="0"/>
              </a:rPr>
              <a:t>of the engine.</a:t>
            </a:r>
          </a:p>
          <a:p>
            <a:pPr>
              <a:buNone/>
            </a:pPr>
            <a:endParaRPr lang="en-US" b="1" dirty="0" smtClean="0">
              <a:solidFill>
                <a:srgbClr val="CC3300"/>
              </a:solidFill>
              <a:latin typeface="Times New Roman" pitchFamily="18" charset="0"/>
              <a:cs typeface="Times New Roman" pitchFamily="18" charset="0"/>
            </a:endParaRPr>
          </a:p>
          <a:p>
            <a:pPr>
              <a:buNone/>
            </a:pPr>
            <a:r>
              <a:rPr lang="en-US" b="1" dirty="0" smtClean="0">
                <a:solidFill>
                  <a:srgbClr val="CC3300"/>
                </a:solidFill>
                <a:latin typeface="Times New Roman" pitchFamily="18" charset="0"/>
                <a:cs typeface="Times New Roman" pitchFamily="18" charset="0"/>
              </a:rPr>
              <a:t>Application of I.C. Engines</a:t>
            </a:r>
            <a:r>
              <a:rPr lang="en-US" b="1" dirty="0" smtClean="0">
                <a:latin typeface="Times New Roman" pitchFamily="18" charset="0"/>
                <a:cs typeface="Times New Roman" pitchFamily="18" charset="0"/>
              </a:rPr>
              <a:t> </a:t>
            </a:r>
          </a:p>
          <a:p>
            <a:pPr>
              <a:lnSpc>
                <a:spcPct val="170000"/>
              </a:lnSpc>
              <a:buNone/>
            </a:pPr>
            <a:r>
              <a:rPr lang="en-US" b="1" dirty="0" smtClean="0">
                <a:latin typeface="Times New Roman" pitchFamily="18" charset="0"/>
                <a:cs typeface="Times New Roman" pitchFamily="18" charset="0"/>
              </a:rPr>
              <a:t>    		</a:t>
            </a:r>
            <a:r>
              <a:rPr lang="en-US" sz="3100" dirty="0" smtClean="0">
                <a:latin typeface="Times New Roman" pitchFamily="18" charset="0"/>
                <a:cs typeface="Times New Roman" pitchFamily="18" charset="0"/>
              </a:rPr>
              <a:t>(</a:t>
            </a:r>
            <a:r>
              <a:rPr lang="en-US" sz="3100" dirty="0" err="1" smtClean="0">
                <a:latin typeface="Times New Roman" pitchFamily="18" charset="0"/>
                <a:cs typeface="Times New Roman" pitchFamily="18" charset="0"/>
              </a:rPr>
              <a:t>i</a:t>
            </a:r>
            <a:r>
              <a:rPr lang="en-US" sz="3100" dirty="0" smtClean="0">
                <a:latin typeface="Times New Roman" pitchFamily="18" charset="0"/>
                <a:cs typeface="Times New Roman" pitchFamily="18" charset="0"/>
              </a:rPr>
              <a:t>) Road vehicles, locomotives, ships and aircraft, (ii) Portable standby units for power generation in case of scarcity of electric power, (iii) Extensively used in farm tractors, lawn movers, concrete mixing devices and motor boats.</a:t>
            </a:r>
          </a:p>
          <a:p>
            <a:pPr algn="just">
              <a:lnSpc>
                <a:spcPct val="80000"/>
              </a:lnSpc>
              <a:buFontTx/>
              <a:buNone/>
            </a:pP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DIESEL ENGINE</a:t>
            </a:r>
            <a:endParaRPr lang="en-IN" dirty="0"/>
          </a:p>
        </p:txBody>
      </p:sp>
      <p:sp>
        <p:nvSpPr>
          <p:cNvPr id="3" name="Content Placeholder 2"/>
          <p:cNvSpPr>
            <a:spLocks noGrp="1"/>
          </p:cNvSpPr>
          <p:nvPr>
            <p:ph idx="1"/>
          </p:nvPr>
        </p:nvSpPr>
        <p:spPr/>
        <p:txBody>
          <a:bodyPr/>
          <a:lstStyle/>
          <a:p>
            <a:r>
              <a:rPr lang="en-US" dirty="0" smtClean="0"/>
              <a:t>INJECTOR</a:t>
            </a:r>
          </a:p>
          <a:p>
            <a:r>
              <a:rPr lang="en-US" dirty="0" smtClean="0"/>
              <a:t>PUMP</a:t>
            </a:r>
          </a:p>
          <a:p>
            <a:r>
              <a:rPr lang="en-US" dirty="0" smtClean="0"/>
              <a:t>More POLUTION</a:t>
            </a:r>
            <a:endParaRPr lang="en-US" dirty="0" smtClean="0"/>
          </a:p>
          <a:p>
            <a:r>
              <a:rPr lang="en-US" dirty="0" smtClean="0"/>
              <a:t>High COMPRESSOIN RATIO (15:1 to24:1)</a:t>
            </a:r>
            <a:endParaRPr lang="en-US" dirty="0" smtClean="0"/>
          </a:p>
          <a:p>
            <a:r>
              <a:rPr lang="en-US" dirty="0" smtClean="0"/>
              <a:t>MILLAGE</a:t>
            </a:r>
            <a:endParaRPr lang="en-IN"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latin typeface="Arial Narrow" pitchFamily="34" charset="0"/>
              </a:rPr>
              <a:t>DIESEL PUMP</a:t>
            </a:r>
            <a:endParaRPr lang="en-US" b="1" dirty="0">
              <a:solidFill>
                <a:srgbClr val="FF0000"/>
              </a:solidFill>
              <a:latin typeface="Arial Narrow" pitchFamily="34" charset="0"/>
            </a:endParaRPr>
          </a:p>
        </p:txBody>
      </p:sp>
      <p:sp>
        <p:nvSpPr>
          <p:cNvPr id="4" name="Content Placeholder 3"/>
          <p:cNvSpPr>
            <a:spLocks noGrp="1"/>
          </p:cNvSpPr>
          <p:nvPr>
            <p:ph idx="1"/>
          </p:nvPr>
        </p:nvSpPr>
        <p:spPr/>
        <p:txBody>
          <a:bodyPr/>
          <a:lstStyle/>
          <a:p>
            <a:pPr>
              <a:buNone/>
            </a:pPr>
            <a:r>
              <a:rPr lang="en-US" dirty="0" smtClean="0"/>
              <a:t>Main functions</a:t>
            </a:r>
          </a:p>
          <a:p>
            <a:r>
              <a:rPr lang="en-US" dirty="0" smtClean="0"/>
              <a:t>Supply of diesel in the form of vapour at the time of combustion</a:t>
            </a:r>
          </a:p>
          <a:p>
            <a:r>
              <a:rPr lang="en-US" dirty="0" smtClean="0"/>
              <a:t>Supply of required quantity of diesel to meet the variable load condition of the engine</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b="1" dirty="0" smtClean="0">
                <a:solidFill>
                  <a:srgbClr val="FF0000"/>
                </a:solidFill>
              </a:rPr>
              <a:t>DIESEL PUMP</a:t>
            </a:r>
            <a:endParaRPr lang="en-US" b="1" dirty="0">
              <a:solidFill>
                <a:srgbClr val="FF0000"/>
              </a:solidFill>
            </a:endParaRPr>
          </a:p>
        </p:txBody>
      </p:sp>
      <p:pic>
        <p:nvPicPr>
          <p:cNvPr id="1026" name="Picture 2"/>
          <p:cNvPicPr>
            <a:picLocks noGrp="1" noChangeAspect="1" noChangeArrowheads="1"/>
          </p:cNvPicPr>
          <p:nvPr>
            <p:ph idx="1"/>
          </p:nvPr>
        </p:nvPicPr>
        <p:blipFill>
          <a:blip r:embed="rId2"/>
          <a:srcRect/>
          <a:stretch>
            <a:fillRect/>
          </a:stretch>
        </p:blipFill>
        <p:spPr bwMode="auto">
          <a:xfrm>
            <a:off x="2259683" y="685800"/>
            <a:ext cx="4217317" cy="582319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MPFI</a:t>
            </a:r>
            <a:endParaRPr lang="en-US" b="1" dirty="0">
              <a:solidFill>
                <a:srgbClr val="FF0000"/>
              </a:solidFill>
            </a:endParaRPr>
          </a:p>
        </p:txBody>
      </p:sp>
      <p:sp>
        <p:nvSpPr>
          <p:cNvPr id="3" name="Content Placeholder 2"/>
          <p:cNvSpPr>
            <a:spLocks noGrp="1"/>
          </p:cNvSpPr>
          <p:nvPr>
            <p:ph idx="1"/>
          </p:nvPr>
        </p:nvSpPr>
        <p:spPr/>
        <p:txBody>
          <a:bodyPr/>
          <a:lstStyle/>
          <a:p>
            <a:r>
              <a:rPr lang="fr-FR" dirty="0" smtClean="0"/>
              <a:t>Multi Point Fuel Injection system</a:t>
            </a:r>
          </a:p>
          <a:p>
            <a:r>
              <a:rPr lang="en-US" dirty="0" smtClean="0"/>
              <a:t>Each cylinder has number of  injectors to supply/spray fuel in the cylinders as compared to one injector located centrally to supply/spray fuel in case of single point injection system.</a:t>
            </a:r>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lstStyle/>
          <a:p>
            <a:r>
              <a:rPr lang="en-US" b="1" dirty="0" smtClean="0">
                <a:solidFill>
                  <a:srgbClr val="FF0000"/>
                </a:solidFill>
              </a:rPr>
              <a:t>MPFI</a:t>
            </a:r>
            <a:endParaRPr lang="en-US" b="1" dirty="0">
              <a:solidFill>
                <a:srgbClr val="FF0000"/>
              </a:solidFill>
            </a:endParaRPr>
          </a:p>
        </p:txBody>
      </p:sp>
      <p:pic>
        <p:nvPicPr>
          <p:cNvPr id="4" name="Picture 2" descr="http://aermech.com/wp-content/uploads/2014/08/mpfi11.jpg"/>
          <p:cNvPicPr>
            <a:picLocks noGrp="1" noChangeAspect="1" noChangeArrowheads="1"/>
          </p:cNvPicPr>
          <p:nvPr>
            <p:ph idx="1"/>
          </p:nvPr>
        </p:nvPicPr>
        <p:blipFill>
          <a:blip r:embed="rId2"/>
          <a:srcRect/>
          <a:stretch>
            <a:fillRect/>
          </a:stretch>
        </p:blipFill>
        <p:spPr bwMode="auto">
          <a:xfrm>
            <a:off x="1524000" y="990600"/>
            <a:ext cx="6096000" cy="5660570"/>
          </a:xfrm>
          <a:prstGeom prst="rect">
            <a:avLst/>
          </a:prstGeom>
          <a:noFill/>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MPFI</a:t>
            </a:r>
            <a:endParaRPr lang="en-US" b="1" dirty="0">
              <a:solidFill>
                <a:srgbClr val="FF0000"/>
              </a:solidFill>
            </a:endParaRPr>
          </a:p>
        </p:txBody>
      </p:sp>
      <p:sp>
        <p:nvSpPr>
          <p:cNvPr id="3" name="Content Placeholder 2"/>
          <p:cNvSpPr>
            <a:spLocks noGrp="1"/>
          </p:cNvSpPr>
          <p:nvPr>
            <p:ph idx="1"/>
          </p:nvPr>
        </p:nvSpPr>
        <p:spPr>
          <a:xfrm>
            <a:off x="0" y="838200"/>
            <a:ext cx="9448800" cy="6172200"/>
          </a:xfrm>
        </p:spPr>
        <p:txBody>
          <a:bodyPr>
            <a:normAutofit fontScale="92500"/>
          </a:bodyPr>
          <a:lstStyle/>
          <a:p>
            <a:pPr>
              <a:buNone/>
            </a:pPr>
            <a:r>
              <a:rPr lang="en-US" b="1" dirty="0" smtClean="0">
                <a:solidFill>
                  <a:srgbClr val="FF0000"/>
                </a:solidFill>
              </a:rPr>
              <a:t>Advantages</a:t>
            </a:r>
          </a:p>
          <a:p>
            <a:pPr>
              <a:buNone/>
            </a:pPr>
            <a:r>
              <a:rPr lang="en-US" sz="2800" dirty="0" smtClean="0"/>
              <a:t>(1) More uniform A/F mixture will be supplied to each cylinder, hence the difference in power developed in each cylinder is minimum. Vibration from the engine equipped with this system is less, due to this the life of engine components is improved.</a:t>
            </a:r>
          </a:p>
          <a:p>
            <a:pPr>
              <a:buNone/>
            </a:pPr>
            <a:r>
              <a:rPr lang="en-US" sz="2800" dirty="0" smtClean="0"/>
              <a:t>2) No need to crank the engine twice or thrice in case of cold starting as happens in the carburetor system.</a:t>
            </a:r>
          </a:p>
          <a:p>
            <a:pPr>
              <a:buNone/>
            </a:pPr>
            <a:r>
              <a:rPr lang="en-US" sz="2800" dirty="0" smtClean="0"/>
              <a:t>(3) Immediate response, in case of sudden acceleration / deceleration.</a:t>
            </a:r>
          </a:p>
          <a:p>
            <a:pPr>
              <a:buNone/>
            </a:pPr>
            <a:r>
              <a:rPr lang="en-US" sz="2800" dirty="0" smtClean="0"/>
              <a:t>(4) Since the engine is controlled by ECM* (Engine Control Module), more accurate amount of A/F mixture will be supplied and as a result complete combustion will take place. This leads to effective utilization of fuel supplied and hence low emission level.</a:t>
            </a:r>
          </a:p>
          <a:p>
            <a:pPr>
              <a:buNone/>
            </a:pPr>
            <a:r>
              <a:rPr lang="en-US" sz="2800" dirty="0" smtClean="0"/>
              <a:t>(5) The mileage of the vehicle will be improved. </a:t>
            </a:r>
            <a:endParaRPr lang="en-US" sz="28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b="1" dirty="0">
              <a:solidFill>
                <a:srgbClr val="FF0000"/>
              </a:solidFill>
            </a:endParaRPr>
          </a:p>
        </p:txBody>
      </p:sp>
      <p:sp>
        <p:nvSpPr>
          <p:cNvPr id="3" name="Content Placeholder 2"/>
          <p:cNvSpPr>
            <a:spLocks noGrp="1"/>
          </p:cNvSpPr>
          <p:nvPr>
            <p:ph idx="1"/>
          </p:nvPr>
        </p:nvSpPr>
        <p:spPr/>
        <p:txBody>
          <a:bodyPr>
            <a:normAutofit/>
          </a:bodyPr>
          <a:lstStyle/>
          <a:p>
            <a:r>
              <a:rPr lang="en-IN" dirty="0" smtClean="0"/>
              <a:t>MPFI:- </a:t>
            </a:r>
            <a:r>
              <a:rPr lang="en-IN" b="1" dirty="0" smtClean="0"/>
              <a:t>multi point fuel injection</a:t>
            </a:r>
            <a:r>
              <a:rPr lang="en-IN" dirty="0" smtClean="0"/>
              <a:t> system. it is used in gasoline(petrol) engines. it simply replaces the </a:t>
            </a:r>
            <a:r>
              <a:rPr lang="en-IN" dirty="0" err="1" smtClean="0"/>
              <a:t>carburetors</a:t>
            </a:r>
            <a:r>
              <a:rPr lang="en-IN" dirty="0" smtClean="0"/>
              <a:t> used in petrol engines. with high efficiency than </a:t>
            </a:r>
            <a:r>
              <a:rPr lang="en-IN" dirty="0" err="1" smtClean="0"/>
              <a:t>carburetors</a:t>
            </a:r>
            <a:r>
              <a:rPr lang="en-IN" dirty="0" smtClean="0"/>
              <a:t> instead injecting the fuel in common central point of intake, injectors inject the fuel in intake ports of each cylinder’s intake valve. which helps in maintaining good combustion in each cylinder and generates high efficiency.</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CRDI</a:t>
            </a:r>
            <a:endParaRPr lang="en-IN" dirty="0"/>
          </a:p>
        </p:txBody>
      </p:sp>
      <p:sp>
        <p:nvSpPr>
          <p:cNvPr id="3" name="Content Placeholder 2"/>
          <p:cNvSpPr>
            <a:spLocks noGrp="1"/>
          </p:cNvSpPr>
          <p:nvPr>
            <p:ph idx="1"/>
          </p:nvPr>
        </p:nvSpPr>
        <p:spPr/>
        <p:txBody>
          <a:bodyPr/>
          <a:lstStyle/>
          <a:p>
            <a:endParaRPr lang="en-IN" dirty="0"/>
          </a:p>
        </p:txBody>
      </p:sp>
      <p:pic>
        <p:nvPicPr>
          <p:cNvPr id="1026" name="Picture 2" descr="Image result for mpfi vs crdi"/>
          <p:cNvPicPr>
            <a:picLocks noChangeAspect="1" noChangeArrowheads="1"/>
          </p:cNvPicPr>
          <p:nvPr/>
        </p:nvPicPr>
        <p:blipFill>
          <a:blip r:embed="rId2"/>
          <a:srcRect/>
          <a:stretch>
            <a:fillRect/>
          </a:stretch>
        </p:blipFill>
        <p:spPr bwMode="auto">
          <a:xfrm>
            <a:off x="1371600" y="1600200"/>
            <a:ext cx="6781800" cy="4770122"/>
          </a:xfrm>
          <a:prstGeom prst="rect">
            <a:avLst/>
          </a:prstGeom>
          <a:noFill/>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idx="1"/>
          </p:nvPr>
        </p:nvSpPr>
        <p:spPr/>
        <p:txBody>
          <a:bodyPr/>
          <a:lstStyle/>
          <a:p>
            <a:r>
              <a:rPr lang="en-IN" dirty="0" smtClean="0"/>
              <a:t>CRDI:- </a:t>
            </a:r>
            <a:r>
              <a:rPr lang="en-IN" b="1" dirty="0" smtClean="0"/>
              <a:t>Common rail direct injection system</a:t>
            </a:r>
            <a:r>
              <a:rPr lang="en-IN" dirty="0" smtClean="0"/>
              <a:t>. used in diesel cars (</a:t>
            </a:r>
            <a:r>
              <a:rPr lang="en-IN" dirty="0" err="1" smtClean="0"/>
              <a:t>hyundai</a:t>
            </a:r>
            <a:r>
              <a:rPr lang="en-IN" dirty="0" smtClean="0"/>
              <a:t> uses this tech.) it means the fuel is injected in the cylinder through a common rail maintained at very high pressure (</a:t>
            </a:r>
            <a:r>
              <a:rPr lang="en-IN" dirty="0" err="1" smtClean="0"/>
              <a:t>upto</a:t>
            </a:r>
            <a:r>
              <a:rPr lang="en-IN" dirty="0" smtClean="0"/>
              <a:t> 600 bar) </a:t>
            </a:r>
            <a:r>
              <a:rPr lang="en-IN" dirty="0" err="1" smtClean="0"/>
              <a:t>wrt</a:t>
            </a:r>
            <a:r>
              <a:rPr lang="en-IN" dirty="0" smtClean="0"/>
              <a:t> the cylinder pressure which helps in fast injection of fuel with less delay time and good combustion. which results in better efficiency.</a:t>
            </a:r>
            <a:endParaRPr lang="en-IN"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ENGINE PERFORMANCE</a:t>
            </a:r>
            <a:endParaRPr lang="en-US" b="1" dirty="0">
              <a:solidFill>
                <a:srgbClr val="FF0000"/>
              </a:solidFill>
            </a:endParaRPr>
          </a:p>
        </p:txBody>
      </p:sp>
      <p:sp>
        <p:nvSpPr>
          <p:cNvPr id="3" name="Content Placeholder 2"/>
          <p:cNvSpPr>
            <a:spLocks noGrp="1"/>
          </p:cNvSpPr>
          <p:nvPr>
            <p:ph idx="1"/>
          </p:nvPr>
        </p:nvSpPr>
        <p:spPr>
          <a:xfrm>
            <a:off x="304800" y="1524000"/>
            <a:ext cx="8915400" cy="4602163"/>
          </a:xfrm>
        </p:spPr>
        <p:txBody>
          <a:bodyPr>
            <a:normAutofit fontScale="92500" lnSpcReduction="20000"/>
          </a:bodyPr>
          <a:lstStyle/>
          <a:p>
            <a:r>
              <a:rPr lang="en-US" dirty="0" smtClean="0"/>
              <a:t>Engine performance is an indication of the degree of success of the engine performs its assigned task, i.e. the conversion of the chemical energy contained in the fuel into the useful mechanical work. The performance of an engine is evaluated on the basis of the following :</a:t>
            </a:r>
          </a:p>
          <a:p>
            <a:pPr>
              <a:buNone/>
            </a:pPr>
            <a:r>
              <a:rPr lang="en-US" dirty="0" smtClean="0"/>
              <a:t>(a) Specific Fuel Consumption.</a:t>
            </a:r>
          </a:p>
          <a:p>
            <a:pPr>
              <a:buNone/>
            </a:pPr>
            <a:r>
              <a:rPr lang="en-US" dirty="0" smtClean="0"/>
              <a:t>(b) Brake Mean Effective Pressure.</a:t>
            </a:r>
          </a:p>
          <a:p>
            <a:pPr>
              <a:buNone/>
            </a:pPr>
            <a:r>
              <a:rPr lang="en-US" dirty="0" smtClean="0"/>
              <a:t>(c) Specific Power Output.</a:t>
            </a:r>
          </a:p>
          <a:p>
            <a:pPr>
              <a:buNone/>
            </a:pPr>
            <a:r>
              <a:rPr lang="en-US" dirty="0" smtClean="0"/>
              <a:t>(d) Specific Weight.</a:t>
            </a:r>
          </a:p>
          <a:p>
            <a:pPr>
              <a:buNone/>
            </a:pPr>
            <a:r>
              <a:rPr lang="en-US" dirty="0" smtClean="0"/>
              <a:t>(e) Exhaust Smoke and Other Emissions</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382000" cy="707886"/>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gn="ctr"/>
            <a:r>
              <a:rPr lang="en-GB" sz="4000" dirty="0" smtClean="0">
                <a:latin typeface="Times New Roman" pitchFamily="18" charset="0"/>
                <a:cs typeface="Times New Roman" pitchFamily="18" charset="0"/>
              </a:rPr>
              <a:t>Internal Combustion Engines</a:t>
            </a:r>
            <a:endParaRPr lang="en-US" sz="4000" dirty="0">
              <a:latin typeface="Times New Roman" pitchFamily="18" charset="0"/>
              <a:cs typeface="Times New Roman" pitchFamily="18" charset="0"/>
            </a:endParaRPr>
          </a:p>
        </p:txBody>
      </p:sp>
      <p:pic>
        <p:nvPicPr>
          <p:cNvPr id="3" name="Picture 18" descr="cadillac_cien_cc_01"/>
          <p:cNvPicPr>
            <a:picLocks noChangeAspect="1" noChangeArrowheads="1"/>
          </p:cNvPicPr>
          <p:nvPr/>
        </p:nvPicPr>
        <p:blipFill>
          <a:blip r:embed="rId2"/>
          <a:srcRect t="28668"/>
          <a:stretch>
            <a:fillRect/>
          </a:stretch>
        </p:blipFill>
        <p:spPr bwMode="auto">
          <a:xfrm>
            <a:off x="1009650" y="1611313"/>
            <a:ext cx="2570163" cy="1371600"/>
          </a:xfrm>
          <a:prstGeom prst="rect">
            <a:avLst/>
          </a:prstGeom>
          <a:noFill/>
          <a:ln w="9525">
            <a:noFill/>
            <a:miter lim="800000"/>
            <a:headEnd/>
            <a:tailEnd/>
          </a:ln>
        </p:spPr>
      </p:pic>
      <p:pic>
        <p:nvPicPr>
          <p:cNvPr id="4" name="Picture 26" descr="Kosiarka spalinowa Honda HRX 537C VYE"/>
          <p:cNvPicPr>
            <a:picLocks noChangeAspect="1" noChangeArrowheads="1"/>
          </p:cNvPicPr>
          <p:nvPr/>
        </p:nvPicPr>
        <p:blipFill>
          <a:blip r:embed="rId3"/>
          <a:srcRect/>
          <a:stretch>
            <a:fillRect/>
          </a:stretch>
        </p:blipFill>
        <p:spPr bwMode="auto">
          <a:xfrm>
            <a:off x="4505325" y="1066800"/>
            <a:ext cx="1571625" cy="1571625"/>
          </a:xfrm>
          <a:prstGeom prst="rect">
            <a:avLst/>
          </a:prstGeom>
          <a:noFill/>
          <a:ln w="9525">
            <a:noFill/>
            <a:miter lim="800000"/>
            <a:headEnd/>
            <a:tailEnd/>
          </a:ln>
        </p:spPr>
      </p:pic>
      <p:pic>
        <p:nvPicPr>
          <p:cNvPr id="5" name="Picture 29" descr="Chainsaw"/>
          <p:cNvPicPr>
            <a:picLocks noChangeAspect="1" noChangeArrowheads="1"/>
          </p:cNvPicPr>
          <p:nvPr/>
        </p:nvPicPr>
        <p:blipFill>
          <a:blip r:embed="rId4"/>
          <a:srcRect/>
          <a:stretch>
            <a:fillRect/>
          </a:stretch>
        </p:blipFill>
        <p:spPr bwMode="auto">
          <a:xfrm>
            <a:off x="7086600" y="1066800"/>
            <a:ext cx="1724025" cy="1724025"/>
          </a:xfrm>
          <a:prstGeom prst="rect">
            <a:avLst/>
          </a:prstGeom>
          <a:noFill/>
          <a:ln w="9525">
            <a:noFill/>
            <a:miter lim="800000"/>
            <a:headEnd/>
            <a:tailEnd/>
          </a:ln>
        </p:spPr>
      </p:pic>
      <p:sp>
        <p:nvSpPr>
          <p:cNvPr id="6" name="Text Box 8"/>
          <p:cNvSpPr txBox="1">
            <a:spLocks noChangeArrowheads="1"/>
          </p:cNvSpPr>
          <p:nvPr/>
        </p:nvSpPr>
        <p:spPr bwMode="auto">
          <a:xfrm>
            <a:off x="4343400" y="2667000"/>
            <a:ext cx="4800600" cy="1806915"/>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square" lIns="54000" tIns="10800" rIns="54000" bIns="10800">
            <a:spAutoFit/>
          </a:bodyPr>
          <a:lstStyle/>
          <a:p>
            <a:pPr algn="ctr">
              <a:defRPr/>
            </a:pPr>
            <a:r>
              <a:rPr lang="en-GB" sz="24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The internal combustion engine is an engine in which the combustion of fuel-oxidizer mixture occurs in a confined space</a:t>
            </a:r>
          </a:p>
          <a:p>
            <a:pPr algn="ctr">
              <a:defRPr/>
            </a:pPr>
            <a:endParaRPr lang="en-GB" sz="2000" b="1" i="1" dirty="0">
              <a:solidFill>
                <a:srgbClr val="FF0000"/>
              </a:solidFill>
              <a:effectLst>
                <a:outerShdw blurRad="38100" dist="38100" dir="2700000" algn="tl">
                  <a:srgbClr val="C0C0C0"/>
                </a:outerShdw>
              </a:effectLst>
              <a:latin typeface="Tahoma" pitchFamily="34" charset="0"/>
            </a:endParaRPr>
          </a:p>
        </p:txBody>
      </p:sp>
      <p:pic>
        <p:nvPicPr>
          <p:cNvPr id="7" name="Picture 32" descr="istockphoto_3552234_colorful_train"/>
          <p:cNvPicPr>
            <a:picLocks noChangeAspect="1" noChangeArrowheads="1"/>
          </p:cNvPicPr>
          <p:nvPr/>
        </p:nvPicPr>
        <p:blipFill>
          <a:blip r:embed="rId5"/>
          <a:srcRect t="21758"/>
          <a:stretch>
            <a:fillRect/>
          </a:stretch>
        </p:blipFill>
        <p:spPr bwMode="auto">
          <a:xfrm>
            <a:off x="2286000" y="3124200"/>
            <a:ext cx="1808163" cy="1768475"/>
          </a:xfrm>
          <a:prstGeom prst="rect">
            <a:avLst/>
          </a:prstGeom>
          <a:noFill/>
          <a:ln w="9525">
            <a:noFill/>
            <a:miter lim="800000"/>
            <a:headEnd/>
            <a:tailEnd/>
          </a:ln>
        </p:spPr>
      </p:pic>
      <p:sp>
        <p:nvSpPr>
          <p:cNvPr id="8" name="Text Box 15"/>
          <p:cNvSpPr txBox="1">
            <a:spLocks noChangeArrowheads="1"/>
          </p:cNvSpPr>
          <p:nvPr/>
        </p:nvSpPr>
        <p:spPr bwMode="auto">
          <a:xfrm>
            <a:off x="0" y="4495800"/>
            <a:ext cx="2327611" cy="2176247"/>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wrap="none" lIns="54000" tIns="10800" rIns="54000" bIns="10800">
            <a:spAutoFit/>
          </a:bodyPr>
          <a:lstStyle/>
          <a:p>
            <a:r>
              <a:rPr lang="en-GB" sz="2000" dirty="0">
                <a:solidFill>
                  <a:schemeClr val="tx2">
                    <a:lumMod val="50000"/>
                  </a:schemeClr>
                </a:solidFill>
                <a:latin typeface="Comic Sans MS" pitchFamily="66" charset="0"/>
              </a:rPr>
              <a:t>applied in: </a:t>
            </a:r>
          </a:p>
          <a:p>
            <a:r>
              <a:rPr lang="en-GB" sz="2000" dirty="0">
                <a:solidFill>
                  <a:schemeClr val="tx2">
                    <a:lumMod val="50000"/>
                  </a:schemeClr>
                </a:solidFill>
                <a:latin typeface="Comic Sans MS" pitchFamily="66" charset="0"/>
              </a:rPr>
              <a:t>automotive</a:t>
            </a:r>
          </a:p>
          <a:p>
            <a:r>
              <a:rPr lang="en-GB" sz="2000" dirty="0">
                <a:solidFill>
                  <a:schemeClr val="tx2">
                    <a:lumMod val="50000"/>
                  </a:schemeClr>
                </a:solidFill>
                <a:latin typeface="Comic Sans MS" pitchFamily="66" charset="0"/>
              </a:rPr>
              <a:t>rail transportation</a:t>
            </a:r>
          </a:p>
          <a:p>
            <a:r>
              <a:rPr lang="en-GB" sz="2000" dirty="0">
                <a:solidFill>
                  <a:schemeClr val="tx2">
                    <a:lumMod val="50000"/>
                  </a:schemeClr>
                </a:solidFill>
                <a:latin typeface="Comic Sans MS" pitchFamily="66" charset="0"/>
              </a:rPr>
              <a:t>power generation</a:t>
            </a:r>
          </a:p>
          <a:p>
            <a:r>
              <a:rPr lang="en-GB" sz="2000" dirty="0">
                <a:solidFill>
                  <a:schemeClr val="tx2">
                    <a:lumMod val="50000"/>
                  </a:schemeClr>
                </a:solidFill>
                <a:latin typeface="Comic Sans MS" pitchFamily="66" charset="0"/>
              </a:rPr>
              <a:t>ships</a:t>
            </a:r>
          </a:p>
          <a:p>
            <a:r>
              <a:rPr lang="en-GB" sz="2000" dirty="0">
                <a:solidFill>
                  <a:schemeClr val="tx2">
                    <a:lumMod val="50000"/>
                  </a:schemeClr>
                </a:solidFill>
                <a:latin typeface="Comic Sans MS" pitchFamily="66" charset="0"/>
              </a:rPr>
              <a:t>aviation</a:t>
            </a:r>
          </a:p>
          <a:p>
            <a:r>
              <a:rPr lang="en-GB" sz="2000" dirty="0">
                <a:solidFill>
                  <a:schemeClr val="tx2">
                    <a:lumMod val="50000"/>
                  </a:schemeClr>
                </a:solidFill>
                <a:latin typeface="Comic Sans MS" pitchFamily="66" charset="0"/>
              </a:rPr>
              <a:t>garden appliances</a:t>
            </a:r>
          </a:p>
        </p:txBody>
      </p:sp>
      <p:pic>
        <p:nvPicPr>
          <p:cNvPr id="9" name="Picture 21" descr="Radio - Controlled Airplane"/>
          <p:cNvPicPr>
            <a:picLocks noChangeAspect="1" noChangeArrowheads="1"/>
          </p:cNvPicPr>
          <p:nvPr/>
        </p:nvPicPr>
        <p:blipFill>
          <a:blip r:embed="rId6"/>
          <a:srcRect b="13124"/>
          <a:stretch>
            <a:fillRect/>
          </a:stretch>
        </p:blipFill>
        <p:spPr bwMode="auto">
          <a:xfrm>
            <a:off x="3886199" y="5019536"/>
            <a:ext cx="1946275" cy="1690827"/>
          </a:xfrm>
          <a:prstGeom prst="rect">
            <a:avLst/>
          </a:prstGeom>
          <a:noFill/>
          <a:ln w="9525">
            <a:noFill/>
            <a:miter lim="800000"/>
            <a:headEnd/>
            <a:tailEnd/>
          </a:ln>
        </p:spPr>
      </p:pic>
      <p:pic>
        <p:nvPicPr>
          <p:cNvPr id="10" name="Picture 24" descr="nexa_012607_ship-IHI"/>
          <p:cNvPicPr>
            <a:picLocks noChangeAspect="1" noChangeArrowheads="1"/>
          </p:cNvPicPr>
          <p:nvPr/>
        </p:nvPicPr>
        <p:blipFill>
          <a:blip r:embed="rId7"/>
          <a:srcRect/>
          <a:stretch>
            <a:fillRect/>
          </a:stretch>
        </p:blipFill>
        <p:spPr bwMode="auto">
          <a:xfrm>
            <a:off x="5867400" y="4572000"/>
            <a:ext cx="3057525" cy="2047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Performance calculation</a:t>
            </a:r>
            <a:endParaRPr lang="en-US" b="1" dirty="0">
              <a:solidFill>
                <a:srgbClr val="FF0000"/>
              </a:solidFill>
            </a:endParaRPr>
          </a:p>
        </p:txBody>
      </p:sp>
      <p:sp>
        <p:nvSpPr>
          <p:cNvPr id="7" name="TextBox 6"/>
          <p:cNvSpPr txBox="1"/>
          <p:nvPr/>
        </p:nvSpPr>
        <p:spPr>
          <a:xfrm>
            <a:off x="1066800" y="1828800"/>
            <a:ext cx="7467600" cy="1754326"/>
          </a:xfrm>
          <a:prstGeom prst="rect">
            <a:avLst/>
          </a:prstGeom>
          <a:noFill/>
        </p:spPr>
        <p:txBody>
          <a:bodyPr wrap="square" rtlCol="0">
            <a:spAutoFit/>
          </a:bodyPr>
          <a:lstStyle/>
          <a:p>
            <a:r>
              <a:rPr lang="en-US" dirty="0" smtClean="0"/>
              <a:t>1.  </a:t>
            </a:r>
            <a:r>
              <a:rPr lang="en-US" b="1" dirty="0" smtClean="0"/>
              <a:t>brake power (</a:t>
            </a:r>
            <a:r>
              <a:rPr lang="en-US" b="1" i="1" dirty="0" err="1" smtClean="0"/>
              <a:t>bp</a:t>
            </a:r>
            <a:r>
              <a:rPr lang="en-US" b="1" i="1" dirty="0" smtClean="0"/>
              <a:t>)</a:t>
            </a:r>
            <a:r>
              <a:rPr lang="en-US" b="1" dirty="0" smtClean="0"/>
              <a:t> </a:t>
            </a:r>
          </a:p>
          <a:p>
            <a:endParaRPr lang="en-US" dirty="0" smtClean="0"/>
          </a:p>
          <a:p>
            <a:endParaRPr lang="en-US" dirty="0" smtClean="0"/>
          </a:p>
          <a:p>
            <a:r>
              <a:rPr lang="en-US" dirty="0" smtClean="0"/>
              <a:t>where,           </a:t>
            </a:r>
            <a:r>
              <a:rPr lang="en-US" i="1" dirty="0" smtClean="0"/>
              <a:t>T is torque in N-m </a:t>
            </a:r>
          </a:p>
          <a:p>
            <a:r>
              <a:rPr lang="en-US" i="1" dirty="0" smtClean="0"/>
              <a:t>                        N is the rotational speed in revolutions per minute.</a:t>
            </a:r>
          </a:p>
          <a:p>
            <a:endParaRPr lang="en-US" dirty="0"/>
          </a:p>
        </p:txBody>
      </p:sp>
      <p:pic>
        <p:nvPicPr>
          <p:cNvPr id="5123" name="Picture 3"/>
          <p:cNvPicPr>
            <a:picLocks noChangeAspect="1" noChangeArrowheads="1"/>
          </p:cNvPicPr>
          <p:nvPr/>
        </p:nvPicPr>
        <p:blipFill>
          <a:blip r:embed="rId2"/>
          <a:srcRect/>
          <a:stretch>
            <a:fillRect/>
          </a:stretch>
        </p:blipFill>
        <p:spPr bwMode="auto">
          <a:xfrm>
            <a:off x="3276600" y="1676400"/>
            <a:ext cx="2035658" cy="828675"/>
          </a:xfrm>
          <a:prstGeom prst="rect">
            <a:avLst/>
          </a:prstGeom>
          <a:noFill/>
          <a:ln w="9525">
            <a:noFill/>
            <a:miter lim="800000"/>
            <a:headEnd/>
            <a:tailEnd/>
          </a:ln>
          <a:effectLst/>
        </p:spPr>
      </p:pic>
      <p:sp>
        <p:nvSpPr>
          <p:cNvPr id="9" name="Rectangle 8"/>
          <p:cNvSpPr/>
          <p:nvPr/>
        </p:nvSpPr>
        <p:spPr>
          <a:xfrm>
            <a:off x="1066800" y="3352800"/>
            <a:ext cx="1965025" cy="369332"/>
          </a:xfrm>
          <a:prstGeom prst="rect">
            <a:avLst/>
          </a:prstGeom>
        </p:spPr>
        <p:txBody>
          <a:bodyPr wrap="none">
            <a:spAutoFit/>
          </a:bodyPr>
          <a:lstStyle/>
          <a:p>
            <a:r>
              <a:rPr lang="en-US" b="1" i="1" dirty="0" smtClean="0"/>
              <a:t>2. Indicated Power</a:t>
            </a:r>
            <a:endParaRPr lang="en-US" b="1" dirty="0"/>
          </a:p>
        </p:txBody>
      </p:sp>
      <p:pic>
        <p:nvPicPr>
          <p:cNvPr id="5125" name="Picture 5"/>
          <p:cNvPicPr>
            <a:picLocks noChangeAspect="1" noChangeArrowheads="1"/>
          </p:cNvPicPr>
          <p:nvPr/>
        </p:nvPicPr>
        <p:blipFill>
          <a:blip r:embed="rId3"/>
          <a:srcRect/>
          <a:stretch>
            <a:fillRect/>
          </a:stretch>
        </p:blipFill>
        <p:spPr bwMode="auto">
          <a:xfrm>
            <a:off x="3352800" y="3429000"/>
            <a:ext cx="2077485" cy="752475"/>
          </a:xfrm>
          <a:prstGeom prst="rect">
            <a:avLst/>
          </a:prstGeom>
          <a:noFill/>
          <a:ln w="9525">
            <a:noFill/>
            <a:miter lim="800000"/>
            <a:headEnd/>
            <a:tailEnd/>
          </a:ln>
          <a:effectLst/>
        </p:spPr>
      </p:pic>
      <p:sp>
        <p:nvSpPr>
          <p:cNvPr id="12" name="Rectangle 11"/>
          <p:cNvSpPr/>
          <p:nvPr/>
        </p:nvSpPr>
        <p:spPr>
          <a:xfrm>
            <a:off x="304800" y="4191000"/>
            <a:ext cx="9753600" cy="1754326"/>
          </a:xfrm>
          <a:prstGeom prst="rect">
            <a:avLst/>
          </a:prstGeom>
        </p:spPr>
        <p:txBody>
          <a:bodyPr wrap="square">
            <a:spAutoFit/>
          </a:bodyPr>
          <a:lstStyle/>
          <a:p>
            <a:r>
              <a:rPr lang="en-US" dirty="0" smtClean="0"/>
              <a:t>        where, </a:t>
            </a:r>
          </a:p>
          <a:p>
            <a:r>
              <a:rPr lang="en-US" i="1" dirty="0" smtClean="0"/>
              <a:t>                                 pm   = Mean effective pressure, N/m</a:t>
            </a:r>
            <a:r>
              <a:rPr lang="en-US" i="1" baseline="30000" dirty="0" smtClean="0"/>
              <a:t>2</a:t>
            </a:r>
            <a:r>
              <a:rPr lang="en-US" i="1" dirty="0" smtClean="0"/>
              <a:t>,</a:t>
            </a:r>
          </a:p>
          <a:p>
            <a:r>
              <a:rPr lang="en-US" i="1" dirty="0" smtClean="0"/>
              <a:t>                                     L   = Length of the stroke, m,</a:t>
            </a:r>
          </a:p>
          <a:p>
            <a:r>
              <a:rPr lang="en-US" i="1" dirty="0" smtClean="0"/>
              <a:t>                                     A  = Area of the piston, m</a:t>
            </a:r>
            <a:r>
              <a:rPr lang="en-US" i="1" baseline="30000" dirty="0" smtClean="0"/>
              <a:t>2</a:t>
            </a:r>
            <a:r>
              <a:rPr lang="en-US" i="1" dirty="0" smtClean="0"/>
              <a:t>,</a:t>
            </a:r>
          </a:p>
          <a:p>
            <a:r>
              <a:rPr lang="en-US" i="1" dirty="0" smtClean="0"/>
              <a:t>                                   N    = Rotational speed of the engine, rpm (It is N/2 for four stroke </a:t>
            </a:r>
            <a:r>
              <a:rPr lang="en-US" dirty="0" smtClean="0"/>
              <a:t>engine)</a:t>
            </a:r>
          </a:p>
          <a:p>
            <a:r>
              <a:rPr lang="en-US" i="1" dirty="0" smtClean="0"/>
              <a:t>                                    k    = Number of cylinders.</a:t>
            </a:r>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Performance calculation</a:t>
            </a:r>
            <a:endParaRPr lang="en-US" b="1" dirty="0">
              <a:solidFill>
                <a:srgbClr val="FF0000"/>
              </a:solidFill>
            </a:endParaRPr>
          </a:p>
        </p:txBody>
      </p:sp>
      <p:sp>
        <p:nvSpPr>
          <p:cNvPr id="3" name="Content Placeholder 2"/>
          <p:cNvSpPr>
            <a:spLocks noGrp="1"/>
          </p:cNvSpPr>
          <p:nvPr>
            <p:ph idx="1"/>
          </p:nvPr>
        </p:nvSpPr>
        <p:spPr>
          <a:xfrm>
            <a:off x="533400" y="1295400"/>
            <a:ext cx="8382000" cy="5638800"/>
          </a:xfrm>
        </p:spPr>
        <p:txBody>
          <a:bodyPr>
            <a:normAutofit lnSpcReduction="10000"/>
          </a:bodyPr>
          <a:lstStyle/>
          <a:p>
            <a:pPr>
              <a:buNone/>
            </a:pPr>
            <a:r>
              <a:rPr lang="en-US" dirty="0" smtClean="0"/>
              <a:t>The basic performance parameters calculated</a:t>
            </a:r>
          </a:p>
          <a:p>
            <a:pPr>
              <a:buNone/>
            </a:pPr>
            <a:r>
              <a:rPr lang="en-US" dirty="0" smtClean="0"/>
              <a:t>(a) Power and Mechanical Efficiency.</a:t>
            </a:r>
          </a:p>
          <a:p>
            <a:pPr>
              <a:buNone/>
            </a:pPr>
            <a:r>
              <a:rPr lang="en-US" dirty="0" smtClean="0"/>
              <a:t>(b) Mean Effective Pressure and Torque.</a:t>
            </a:r>
          </a:p>
          <a:p>
            <a:pPr>
              <a:buNone/>
            </a:pPr>
            <a:r>
              <a:rPr lang="en-US" dirty="0" smtClean="0"/>
              <a:t>(c) Specific Output.</a:t>
            </a:r>
          </a:p>
          <a:p>
            <a:pPr>
              <a:buNone/>
            </a:pPr>
            <a:r>
              <a:rPr lang="en-US" dirty="0" smtClean="0"/>
              <a:t>(d) Volumetric Efficiency.</a:t>
            </a:r>
          </a:p>
          <a:p>
            <a:pPr>
              <a:buNone/>
            </a:pPr>
            <a:r>
              <a:rPr lang="en-US" dirty="0" smtClean="0"/>
              <a:t>(e) Fuel-air Ratio.</a:t>
            </a:r>
          </a:p>
          <a:p>
            <a:pPr>
              <a:buNone/>
            </a:pPr>
            <a:r>
              <a:rPr lang="en-US" dirty="0" smtClean="0"/>
              <a:t>(f) Specific Fuel Consumption.</a:t>
            </a:r>
          </a:p>
          <a:p>
            <a:pPr>
              <a:buNone/>
            </a:pPr>
            <a:r>
              <a:rPr lang="en-US" dirty="0" smtClean="0"/>
              <a:t>(g) Thermal Efficiency and Heat Balance.</a:t>
            </a:r>
          </a:p>
          <a:p>
            <a:pPr>
              <a:buNone/>
            </a:pPr>
            <a:r>
              <a:rPr lang="en-US" dirty="0" smtClean="0"/>
              <a:t>(h) Exhaust Smoke and Other Emissions.</a:t>
            </a:r>
          </a:p>
          <a:p>
            <a:pPr>
              <a:buNone/>
            </a:pPr>
            <a:r>
              <a:rPr lang="en-US" dirty="0" smtClean="0"/>
              <a:t>(</a:t>
            </a:r>
            <a:r>
              <a:rPr lang="en-US" dirty="0" err="1" smtClean="0"/>
              <a:t>i</a:t>
            </a:r>
            <a:r>
              <a:rPr lang="en-US" dirty="0" smtClean="0"/>
              <a:t>) Specific Weight.</a:t>
            </a:r>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Performance calculation</a:t>
            </a:r>
            <a:endParaRPr lang="en-US" b="1" dirty="0">
              <a:solidFill>
                <a:srgbClr val="FF0000"/>
              </a:solidFill>
            </a:endParaRPr>
          </a:p>
        </p:txBody>
      </p:sp>
      <p:sp>
        <p:nvSpPr>
          <p:cNvPr id="7" name="TextBox 6"/>
          <p:cNvSpPr txBox="1"/>
          <p:nvPr/>
        </p:nvSpPr>
        <p:spPr>
          <a:xfrm>
            <a:off x="1066800" y="1828800"/>
            <a:ext cx="7467600" cy="923330"/>
          </a:xfrm>
          <a:prstGeom prst="rect">
            <a:avLst/>
          </a:prstGeom>
          <a:noFill/>
        </p:spPr>
        <p:txBody>
          <a:bodyPr wrap="square" rtlCol="0">
            <a:spAutoFit/>
          </a:bodyPr>
          <a:lstStyle/>
          <a:p>
            <a:endParaRPr lang="en-US" dirty="0" smtClean="0"/>
          </a:p>
          <a:p>
            <a:endParaRPr lang="en-US" dirty="0" smtClean="0"/>
          </a:p>
          <a:p>
            <a:endParaRPr lang="en-US" dirty="0"/>
          </a:p>
        </p:txBody>
      </p:sp>
      <p:pic>
        <p:nvPicPr>
          <p:cNvPr id="29698" name="Picture 2"/>
          <p:cNvPicPr>
            <a:picLocks noChangeAspect="1" noChangeArrowheads="1"/>
          </p:cNvPicPr>
          <p:nvPr/>
        </p:nvPicPr>
        <p:blipFill>
          <a:blip r:embed="rId2"/>
          <a:srcRect/>
          <a:stretch>
            <a:fillRect/>
          </a:stretch>
        </p:blipFill>
        <p:spPr bwMode="auto">
          <a:xfrm>
            <a:off x="914400" y="1676401"/>
            <a:ext cx="6324600" cy="1315702"/>
          </a:xfrm>
          <a:prstGeom prst="rect">
            <a:avLst/>
          </a:prstGeom>
          <a:noFill/>
          <a:ln w="9525">
            <a:noFill/>
            <a:miter lim="800000"/>
            <a:headEnd/>
            <a:tailEnd/>
          </a:ln>
          <a:effectLst/>
        </p:spPr>
      </p:pic>
      <p:pic>
        <p:nvPicPr>
          <p:cNvPr id="29699" name="Picture 3"/>
          <p:cNvPicPr>
            <a:picLocks noChangeAspect="1" noChangeArrowheads="1"/>
          </p:cNvPicPr>
          <p:nvPr/>
        </p:nvPicPr>
        <p:blipFill>
          <a:blip r:embed="rId3"/>
          <a:srcRect/>
          <a:stretch>
            <a:fillRect/>
          </a:stretch>
        </p:blipFill>
        <p:spPr bwMode="auto">
          <a:xfrm>
            <a:off x="743607" y="3152774"/>
            <a:ext cx="6723993" cy="11906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Performance calculation</a:t>
            </a:r>
            <a:endParaRPr lang="en-US" b="1" dirty="0">
              <a:solidFill>
                <a:srgbClr val="FF0000"/>
              </a:solidFill>
            </a:endParaRPr>
          </a:p>
        </p:txBody>
      </p:sp>
      <p:sp>
        <p:nvSpPr>
          <p:cNvPr id="7" name="TextBox 6"/>
          <p:cNvSpPr txBox="1"/>
          <p:nvPr/>
        </p:nvSpPr>
        <p:spPr>
          <a:xfrm>
            <a:off x="1066800" y="1828800"/>
            <a:ext cx="7467600" cy="923330"/>
          </a:xfrm>
          <a:prstGeom prst="rect">
            <a:avLst/>
          </a:prstGeom>
          <a:noFill/>
        </p:spPr>
        <p:txBody>
          <a:bodyPr wrap="square" rtlCol="0">
            <a:spAutoFit/>
          </a:bodyPr>
          <a:lstStyle/>
          <a:p>
            <a:endParaRPr lang="en-US" dirty="0" smtClean="0"/>
          </a:p>
          <a:p>
            <a:endParaRPr lang="en-US" dirty="0" smtClean="0"/>
          </a:p>
          <a:p>
            <a:endParaRPr lang="en-US" dirty="0"/>
          </a:p>
        </p:txBody>
      </p:sp>
      <p:pic>
        <p:nvPicPr>
          <p:cNvPr id="30722" name="Picture 2"/>
          <p:cNvPicPr>
            <a:picLocks noChangeAspect="1" noChangeArrowheads="1"/>
          </p:cNvPicPr>
          <p:nvPr/>
        </p:nvPicPr>
        <p:blipFill>
          <a:blip r:embed="rId2"/>
          <a:srcRect/>
          <a:stretch>
            <a:fillRect/>
          </a:stretch>
        </p:blipFill>
        <p:spPr bwMode="auto">
          <a:xfrm>
            <a:off x="685800" y="1981200"/>
            <a:ext cx="7201406" cy="804863"/>
          </a:xfrm>
          <a:prstGeom prst="rect">
            <a:avLst/>
          </a:prstGeom>
          <a:noFill/>
          <a:ln w="9525">
            <a:noFill/>
            <a:miter lim="800000"/>
            <a:headEnd/>
            <a:tailEnd/>
          </a:ln>
          <a:effectLst/>
        </p:spPr>
      </p:pic>
      <p:pic>
        <p:nvPicPr>
          <p:cNvPr id="30724" name="Picture 4"/>
          <p:cNvPicPr>
            <a:picLocks noChangeAspect="1" noChangeArrowheads="1"/>
          </p:cNvPicPr>
          <p:nvPr/>
        </p:nvPicPr>
        <p:blipFill>
          <a:blip r:embed="rId3"/>
          <a:srcRect/>
          <a:stretch>
            <a:fillRect/>
          </a:stretch>
        </p:blipFill>
        <p:spPr bwMode="auto">
          <a:xfrm>
            <a:off x="2971800" y="3733800"/>
            <a:ext cx="4393653" cy="9334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Performance calculation</a:t>
            </a:r>
            <a:endParaRPr lang="en-US" b="1" dirty="0">
              <a:solidFill>
                <a:srgbClr val="FF0000"/>
              </a:solidFill>
            </a:endParaRPr>
          </a:p>
        </p:txBody>
      </p:sp>
      <p:pic>
        <p:nvPicPr>
          <p:cNvPr id="31746" name="Picture 2"/>
          <p:cNvPicPr>
            <a:picLocks noGrp="1" noChangeAspect="1" noChangeArrowheads="1"/>
          </p:cNvPicPr>
          <p:nvPr>
            <p:ph idx="1"/>
          </p:nvPr>
        </p:nvPicPr>
        <p:blipFill>
          <a:blip r:embed="rId2"/>
          <a:srcRect/>
          <a:stretch>
            <a:fillRect/>
          </a:stretch>
        </p:blipFill>
        <p:spPr bwMode="auto">
          <a:xfrm>
            <a:off x="914400" y="1905000"/>
            <a:ext cx="7439445" cy="1371601"/>
          </a:xfrm>
          <a:prstGeom prst="rect">
            <a:avLst/>
          </a:prstGeom>
          <a:noFill/>
          <a:ln w="9525">
            <a:noFill/>
            <a:miter lim="800000"/>
            <a:headEnd/>
            <a:tailEnd/>
          </a:ln>
          <a:effectLst/>
        </p:spPr>
      </p:pic>
      <p:sp>
        <p:nvSpPr>
          <p:cNvPr id="5" name="Rectangle 4"/>
          <p:cNvSpPr/>
          <p:nvPr/>
        </p:nvSpPr>
        <p:spPr>
          <a:xfrm>
            <a:off x="1447800" y="4114800"/>
            <a:ext cx="4295535" cy="584775"/>
          </a:xfrm>
          <a:prstGeom prst="rect">
            <a:avLst/>
          </a:prstGeom>
        </p:spPr>
        <p:txBody>
          <a:bodyPr wrap="none">
            <a:spAutoFit/>
          </a:bodyPr>
          <a:lstStyle/>
          <a:p>
            <a:r>
              <a:rPr lang="en-US" sz="3200" b="1" dirty="0" smtClean="0"/>
              <a:t>Mean effective pressure</a:t>
            </a:r>
            <a:endParaRPr lang="en-US" sz="3200" b="1" dirty="0"/>
          </a:p>
        </p:txBody>
      </p:sp>
      <p:pic>
        <p:nvPicPr>
          <p:cNvPr id="31747" name="Picture 3"/>
          <p:cNvPicPr>
            <a:picLocks noChangeAspect="1" noChangeArrowheads="1"/>
          </p:cNvPicPr>
          <p:nvPr/>
        </p:nvPicPr>
        <p:blipFill>
          <a:blip r:embed="rId3"/>
          <a:srcRect/>
          <a:stretch>
            <a:fillRect/>
          </a:stretch>
        </p:blipFill>
        <p:spPr bwMode="auto">
          <a:xfrm>
            <a:off x="2971800" y="4876800"/>
            <a:ext cx="2643457" cy="103780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b="1" dirty="0" smtClean="0">
                <a:solidFill>
                  <a:srgbClr val="FF0000"/>
                </a:solidFill>
              </a:rPr>
              <a:t>Performance calculation</a:t>
            </a:r>
            <a:endParaRPr lang="en-US" b="1" dirty="0">
              <a:solidFill>
                <a:srgbClr val="FF0000"/>
              </a:solidFill>
            </a:endParaRPr>
          </a:p>
        </p:txBody>
      </p:sp>
      <p:pic>
        <p:nvPicPr>
          <p:cNvPr id="32770" name="Picture 2"/>
          <p:cNvPicPr>
            <a:picLocks noGrp="1" noChangeAspect="1" noChangeArrowheads="1"/>
          </p:cNvPicPr>
          <p:nvPr>
            <p:ph idx="1"/>
          </p:nvPr>
        </p:nvPicPr>
        <p:blipFill>
          <a:blip r:embed="rId2"/>
          <a:srcRect/>
          <a:stretch>
            <a:fillRect/>
          </a:stretch>
        </p:blipFill>
        <p:spPr bwMode="auto">
          <a:xfrm>
            <a:off x="1018066" y="621053"/>
            <a:ext cx="7363934" cy="595213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b="1" dirty="0" smtClean="0">
                <a:solidFill>
                  <a:srgbClr val="FF0000"/>
                </a:solidFill>
              </a:rPr>
              <a:t>Performance calculation</a:t>
            </a:r>
            <a:endParaRPr lang="en-US" b="1" dirty="0">
              <a:solidFill>
                <a:srgbClr val="FF0000"/>
              </a:solidFill>
            </a:endParaRPr>
          </a:p>
        </p:txBody>
      </p:sp>
      <p:pic>
        <p:nvPicPr>
          <p:cNvPr id="33794" name="Picture 2"/>
          <p:cNvPicPr>
            <a:picLocks noGrp="1" noChangeAspect="1" noChangeArrowheads="1"/>
          </p:cNvPicPr>
          <p:nvPr>
            <p:ph idx="1"/>
          </p:nvPr>
        </p:nvPicPr>
        <p:blipFill>
          <a:blip r:embed="rId2"/>
          <a:srcRect/>
          <a:stretch>
            <a:fillRect/>
          </a:stretch>
        </p:blipFill>
        <p:spPr bwMode="auto">
          <a:xfrm>
            <a:off x="1219199" y="533400"/>
            <a:ext cx="7010401" cy="62255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b="1" dirty="0" smtClean="0">
                <a:solidFill>
                  <a:srgbClr val="FF0000"/>
                </a:solidFill>
              </a:rPr>
              <a:t>Performance calculation</a:t>
            </a:r>
            <a:endParaRPr lang="en-US" b="1" dirty="0">
              <a:solidFill>
                <a:srgbClr val="FF0000"/>
              </a:solidFill>
            </a:endParaRPr>
          </a:p>
        </p:txBody>
      </p:sp>
      <p:pic>
        <p:nvPicPr>
          <p:cNvPr id="34818" name="Picture 2"/>
          <p:cNvPicPr>
            <a:picLocks noGrp="1" noChangeAspect="1" noChangeArrowheads="1"/>
          </p:cNvPicPr>
          <p:nvPr>
            <p:ph idx="1"/>
          </p:nvPr>
        </p:nvPicPr>
        <p:blipFill>
          <a:blip r:embed="rId2"/>
          <a:srcRect/>
          <a:stretch>
            <a:fillRect/>
          </a:stretch>
        </p:blipFill>
        <p:spPr bwMode="auto">
          <a:xfrm>
            <a:off x="1371600" y="990600"/>
            <a:ext cx="6781800" cy="3997220"/>
          </a:xfrm>
          <a:prstGeom prst="rect">
            <a:avLst/>
          </a:prstGeom>
          <a:noFill/>
          <a:ln w="9525">
            <a:noFill/>
            <a:miter lim="800000"/>
            <a:headEnd/>
            <a:tailEnd/>
          </a:ln>
          <a:effectLst/>
        </p:spPr>
      </p:pic>
      <p:pic>
        <p:nvPicPr>
          <p:cNvPr id="34819" name="Picture 3"/>
          <p:cNvPicPr>
            <a:picLocks noChangeAspect="1" noChangeArrowheads="1"/>
          </p:cNvPicPr>
          <p:nvPr/>
        </p:nvPicPr>
        <p:blipFill>
          <a:blip r:embed="rId3"/>
          <a:srcRect/>
          <a:stretch>
            <a:fillRect/>
          </a:stretch>
        </p:blipFill>
        <p:spPr bwMode="auto">
          <a:xfrm>
            <a:off x="1486766" y="5334000"/>
            <a:ext cx="6285634" cy="40316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b="1" dirty="0" smtClean="0">
                <a:solidFill>
                  <a:srgbClr val="FF0000"/>
                </a:solidFill>
              </a:rPr>
              <a:t>Performance calculation</a:t>
            </a:r>
            <a:endParaRPr lang="en-US" b="1" dirty="0">
              <a:solidFill>
                <a:srgbClr val="FF0000"/>
              </a:solidFill>
            </a:endParaRPr>
          </a:p>
        </p:txBody>
      </p:sp>
      <p:pic>
        <p:nvPicPr>
          <p:cNvPr id="35842" name="Picture 2"/>
          <p:cNvPicPr>
            <a:picLocks noChangeAspect="1" noChangeArrowheads="1"/>
          </p:cNvPicPr>
          <p:nvPr/>
        </p:nvPicPr>
        <p:blipFill>
          <a:blip r:embed="rId2"/>
          <a:srcRect/>
          <a:stretch>
            <a:fillRect/>
          </a:stretch>
        </p:blipFill>
        <p:spPr bwMode="auto">
          <a:xfrm>
            <a:off x="1676400" y="1295400"/>
            <a:ext cx="5943600" cy="534610"/>
          </a:xfrm>
          <a:prstGeom prst="rect">
            <a:avLst/>
          </a:prstGeom>
          <a:noFill/>
          <a:ln w="9525">
            <a:noFill/>
            <a:miter lim="800000"/>
            <a:headEnd/>
            <a:tailEnd/>
          </a:ln>
          <a:effectLst/>
        </p:spPr>
      </p:pic>
      <p:pic>
        <p:nvPicPr>
          <p:cNvPr id="35843" name="Picture 3"/>
          <p:cNvPicPr>
            <a:picLocks noChangeAspect="1" noChangeArrowheads="1"/>
          </p:cNvPicPr>
          <p:nvPr/>
        </p:nvPicPr>
        <p:blipFill>
          <a:blip r:embed="rId3"/>
          <a:srcRect/>
          <a:stretch>
            <a:fillRect/>
          </a:stretch>
        </p:blipFill>
        <p:spPr bwMode="auto">
          <a:xfrm>
            <a:off x="685800" y="2362200"/>
            <a:ext cx="7920990" cy="2133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b="1" dirty="0" smtClean="0">
                <a:solidFill>
                  <a:srgbClr val="FF0000"/>
                </a:solidFill>
              </a:rPr>
              <a:t>Performance calculation</a:t>
            </a:r>
            <a:endParaRPr lang="en-US" b="1" dirty="0">
              <a:solidFill>
                <a:srgbClr val="FF0000"/>
              </a:solidFill>
            </a:endParaRPr>
          </a:p>
        </p:txBody>
      </p:sp>
      <p:pic>
        <p:nvPicPr>
          <p:cNvPr id="36866" name="Picture 2"/>
          <p:cNvPicPr>
            <a:picLocks noChangeAspect="1" noChangeArrowheads="1"/>
          </p:cNvPicPr>
          <p:nvPr/>
        </p:nvPicPr>
        <p:blipFill>
          <a:blip r:embed="rId2"/>
          <a:srcRect/>
          <a:stretch>
            <a:fillRect/>
          </a:stretch>
        </p:blipFill>
        <p:spPr bwMode="auto">
          <a:xfrm>
            <a:off x="762000" y="1217971"/>
            <a:ext cx="7699484" cy="480182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a:xfrm>
            <a:off x="533400" y="304800"/>
            <a:ext cx="7620000" cy="1066800"/>
          </a:xfrm>
          <a:prstGeom prst="rect">
            <a:avLst/>
          </a:prstGeom>
        </p:spPr>
        <p:style>
          <a:lnRef idx="1">
            <a:schemeClr val="accent4"/>
          </a:lnRef>
          <a:fillRef idx="2">
            <a:schemeClr val="accent4"/>
          </a:fillRef>
          <a:effectRef idx="1">
            <a:schemeClr val="accent4"/>
          </a:effectRef>
          <a:fontRef idx="minor">
            <a:schemeClr val="dk1"/>
          </a:fontRef>
        </p:style>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3200" b="0" i="0" u="none" strike="noStrike" kern="1200" cap="none" spc="0" normalizeH="0" baseline="0" noProof="0" dirty="0" smtClean="0">
                <a:ln>
                  <a:noFill/>
                </a:ln>
                <a:solidFill>
                  <a:schemeClr val="tx1"/>
                </a:solidFill>
                <a:effectLst/>
                <a:uLnTx/>
                <a:uFillTx/>
                <a:latin typeface="Perpetua Titling MT" pitchFamily="18" charset="0"/>
                <a:ea typeface="+mj-ea"/>
                <a:cs typeface="+mj-cs"/>
              </a:rPr>
              <a:t>Internal Combustion Engines</a:t>
            </a:r>
          </a:p>
        </p:txBody>
      </p:sp>
      <p:pic>
        <p:nvPicPr>
          <p:cNvPr id="6" name="Picture 14" descr="G:\Dokument\Maszynoznawstwo\Maszyny\rusunki\Silniki\silnik 1.jpg"/>
          <p:cNvPicPr>
            <a:picLocks noChangeAspect="1" noChangeArrowheads="1"/>
          </p:cNvPicPr>
          <p:nvPr/>
        </p:nvPicPr>
        <p:blipFill>
          <a:blip r:embed="rId2"/>
          <a:srcRect b="3987"/>
          <a:stretch>
            <a:fillRect/>
          </a:stretch>
        </p:blipFill>
        <p:spPr bwMode="auto">
          <a:xfrm>
            <a:off x="2209800" y="1447800"/>
            <a:ext cx="4876800" cy="5105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b="1" dirty="0" smtClean="0">
                <a:solidFill>
                  <a:srgbClr val="FF0000"/>
                </a:solidFill>
              </a:rPr>
              <a:t>Performance calculation</a:t>
            </a:r>
            <a:endParaRPr lang="en-US" b="1" dirty="0">
              <a:solidFill>
                <a:srgbClr val="FF0000"/>
              </a:solidFill>
            </a:endParaRPr>
          </a:p>
        </p:txBody>
      </p:sp>
      <p:pic>
        <p:nvPicPr>
          <p:cNvPr id="37890" name="Picture 2"/>
          <p:cNvPicPr>
            <a:picLocks noChangeAspect="1" noChangeArrowheads="1"/>
          </p:cNvPicPr>
          <p:nvPr/>
        </p:nvPicPr>
        <p:blipFill>
          <a:blip r:embed="rId2"/>
          <a:srcRect/>
          <a:stretch>
            <a:fillRect/>
          </a:stretch>
        </p:blipFill>
        <p:spPr bwMode="auto">
          <a:xfrm>
            <a:off x="609600" y="1371600"/>
            <a:ext cx="7772400" cy="4780864"/>
          </a:xfrm>
          <a:prstGeom prst="rect">
            <a:avLst/>
          </a:prstGeom>
          <a:noFill/>
          <a:ln w="9525">
            <a:noFill/>
            <a:miter lim="800000"/>
            <a:headEnd/>
            <a:tailEnd/>
          </a:ln>
          <a:effectLst/>
        </p:spPr>
      </p:pic>
      <p:pic>
        <p:nvPicPr>
          <p:cNvPr id="37892" name="Picture 4"/>
          <p:cNvPicPr>
            <a:picLocks noChangeAspect="1" noChangeArrowheads="1"/>
          </p:cNvPicPr>
          <p:nvPr/>
        </p:nvPicPr>
        <p:blipFill>
          <a:blip r:embed="rId3"/>
          <a:srcRect/>
          <a:stretch>
            <a:fillRect/>
          </a:stretch>
        </p:blipFill>
        <p:spPr bwMode="auto">
          <a:xfrm>
            <a:off x="304800" y="838200"/>
            <a:ext cx="7966364" cy="4381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b="1" dirty="0" smtClean="0">
                <a:solidFill>
                  <a:srgbClr val="FF0000"/>
                </a:solidFill>
              </a:rPr>
              <a:t>Performance calculation</a:t>
            </a:r>
            <a:endParaRPr lang="en-US" b="1" dirty="0">
              <a:solidFill>
                <a:srgbClr val="FF0000"/>
              </a:solidFill>
            </a:endParaRPr>
          </a:p>
        </p:txBody>
      </p:sp>
      <p:pic>
        <p:nvPicPr>
          <p:cNvPr id="38914" name="Picture 2"/>
          <p:cNvPicPr>
            <a:picLocks noChangeAspect="1" noChangeArrowheads="1"/>
          </p:cNvPicPr>
          <p:nvPr/>
        </p:nvPicPr>
        <p:blipFill>
          <a:blip r:embed="rId2"/>
          <a:srcRect/>
          <a:stretch>
            <a:fillRect/>
          </a:stretch>
        </p:blipFill>
        <p:spPr bwMode="auto">
          <a:xfrm>
            <a:off x="1295400" y="2057400"/>
            <a:ext cx="6781800" cy="4611624"/>
          </a:xfrm>
          <a:prstGeom prst="rect">
            <a:avLst/>
          </a:prstGeom>
          <a:noFill/>
          <a:ln w="9525">
            <a:noFill/>
            <a:miter lim="800000"/>
            <a:headEnd/>
            <a:tailEnd/>
          </a:ln>
          <a:effectLst/>
        </p:spPr>
      </p:pic>
      <p:pic>
        <p:nvPicPr>
          <p:cNvPr id="38915" name="Picture 3"/>
          <p:cNvPicPr>
            <a:picLocks noChangeAspect="1" noChangeArrowheads="1"/>
          </p:cNvPicPr>
          <p:nvPr/>
        </p:nvPicPr>
        <p:blipFill>
          <a:blip r:embed="rId3"/>
          <a:srcRect/>
          <a:stretch>
            <a:fillRect/>
          </a:stretch>
        </p:blipFill>
        <p:spPr bwMode="auto">
          <a:xfrm>
            <a:off x="1524000" y="1143000"/>
            <a:ext cx="5943600" cy="69651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b="1" dirty="0" smtClean="0">
                <a:solidFill>
                  <a:srgbClr val="FF0000"/>
                </a:solidFill>
              </a:rPr>
              <a:t>Performance calculation</a:t>
            </a:r>
            <a:endParaRPr lang="en-US" b="1" dirty="0">
              <a:solidFill>
                <a:srgbClr val="FF0000"/>
              </a:solidFill>
            </a:endParaRPr>
          </a:p>
        </p:txBody>
      </p:sp>
      <p:pic>
        <p:nvPicPr>
          <p:cNvPr id="39938" name="Picture 2"/>
          <p:cNvPicPr>
            <a:picLocks noChangeAspect="1" noChangeArrowheads="1"/>
          </p:cNvPicPr>
          <p:nvPr/>
        </p:nvPicPr>
        <p:blipFill>
          <a:blip r:embed="rId2"/>
          <a:srcRect/>
          <a:stretch>
            <a:fillRect/>
          </a:stretch>
        </p:blipFill>
        <p:spPr bwMode="auto">
          <a:xfrm>
            <a:off x="1295400" y="914399"/>
            <a:ext cx="6562725" cy="4552425"/>
          </a:xfrm>
          <a:prstGeom prst="rect">
            <a:avLst/>
          </a:prstGeom>
          <a:noFill/>
          <a:ln w="9525">
            <a:noFill/>
            <a:miter lim="800000"/>
            <a:headEnd/>
            <a:tailEnd/>
          </a:ln>
          <a:effectLst/>
        </p:spPr>
      </p:pic>
      <p:pic>
        <p:nvPicPr>
          <p:cNvPr id="39939" name="Picture 3"/>
          <p:cNvPicPr>
            <a:picLocks noChangeAspect="1" noChangeArrowheads="1"/>
          </p:cNvPicPr>
          <p:nvPr/>
        </p:nvPicPr>
        <p:blipFill>
          <a:blip r:embed="rId3"/>
          <a:srcRect/>
          <a:stretch>
            <a:fillRect/>
          </a:stretch>
        </p:blipFill>
        <p:spPr bwMode="auto">
          <a:xfrm>
            <a:off x="609600" y="5410200"/>
            <a:ext cx="8023860" cy="495300"/>
          </a:xfrm>
          <a:prstGeom prst="rect">
            <a:avLst/>
          </a:prstGeom>
          <a:noFill/>
          <a:ln w="9525">
            <a:noFill/>
            <a:miter lim="800000"/>
            <a:headEnd/>
            <a:tailEnd/>
          </a:ln>
          <a:effectLst/>
        </p:spPr>
      </p:pic>
      <p:pic>
        <p:nvPicPr>
          <p:cNvPr id="39940" name="Picture 4"/>
          <p:cNvPicPr>
            <a:picLocks noChangeAspect="1" noChangeArrowheads="1"/>
          </p:cNvPicPr>
          <p:nvPr/>
        </p:nvPicPr>
        <p:blipFill>
          <a:blip r:embed="rId4"/>
          <a:srcRect/>
          <a:stretch>
            <a:fillRect/>
          </a:stretch>
        </p:blipFill>
        <p:spPr bwMode="auto">
          <a:xfrm>
            <a:off x="2145846" y="5939061"/>
            <a:ext cx="5321754" cy="53793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txBox="1">
            <a:spLocks/>
          </p:cNvSpPr>
          <p:nvPr/>
        </p:nvSpPr>
        <p:spPr>
          <a:xfrm>
            <a:off x="685800" y="3429000"/>
            <a:ext cx="7772400" cy="990600"/>
          </a:xfrm>
          <a:prstGeom prst="rect">
            <a:avLst/>
          </a:prstGeom>
        </p:spPr>
        <p:style>
          <a:lnRef idx="0">
            <a:schemeClr val="accent3"/>
          </a:lnRef>
          <a:fillRef idx="3">
            <a:schemeClr val="accent3"/>
          </a:fillRef>
          <a:effectRef idx="3">
            <a:schemeClr val="accent3"/>
          </a:effectRef>
          <a:fontRef idx="minor">
            <a:schemeClr val="lt1"/>
          </a:fontRef>
        </p:style>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tx1"/>
                </a:solidFill>
                <a:effectLst/>
                <a:uLnTx/>
                <a:uFillTx/>
                <a:latin typeface="+mj-lt"/>
                <a:ea typeface="+mj-ea"/>
                <a:cs typeface="+mj-cs"/>
              </a:rPr>
              <a:t>THANK YOU</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CC3300"/>
                </a:solidFill>
                <a:latin typeface="Arial Narrow" pitchFamily="34" charset="0"/>
              </a:rPr>
              <a:t>Classification of I.C. Engines</a:t>
            </a:r>
            <a:r>
              <a:rPr lang="en-US" dirty="0" smtClean="0"/>
              <a:t> </a:t>
            </a:r>
            <a:endParaRPr lang="en-US" dirty="0"/>
          </a:p>
        </p:txBody>
      </p:sp>
      <p:sp>
        <p:nvSpPr>
          <p:cNvPr id="3" name="Content Placeholder 2"/>
          <p:cNvSpPr>
            <a:spLocks noGrp="1"/>
          </p:cNvSpPr>
          <p:nvPr>
            <p:ph idx="1"/>
          </p:nvPr>
        </p:nvSpPr>
        <p:spPr>
          <a:xfrm>
            <a:off x="457200" y="1600200"/>
            <a:ext cx="8229600" cy="5105400"/>
          </a:xfrm>
        </p:spPr>
        <p:txBody>
          <a:bodyPr>
            <a:noAutofit/>
          </a:bodyPr>
          <a:lstStyle/>
          <a:p>
            <a:pPr marL="274320" indent="-274320" fontAlgn="auto">
              <a:lnSpc>
                <a:spcPct val="80000"/>
              </a:lnSpc>
              <a:spcBef>
                <a:spcPts val="600"/>
              </a:spcBef>
              <a:spcAft>
                <a:spcPts val="0"/>
              </a:spcAft>
              <a:buFontTx/>
              <a:buNone/>
              <a:defRPr/>
            </a:pPr>
            <a:r>
              <a:rPr lang="en-US" sz="2400" dirty="0" smtClean="0">
                <a:latin typeface="Times New Roman" pitchFamily="18" charset="0"/>
                <a:cs typeface="Times New Roman" pitchFamily="18" charset="0"/>
              </a:rPr>
              <a:t>The internal combustion engines may be classified in the following ways:</a:t>
            </a:r>
          </a:p>
          <a:p>
            <a:pPr marL="274320" indent="-274320" fontAlgn="auto">
              <a:lnSpc>
                <a:spcPct val="80000"/>
              </a:lnSpc>
              <a:spcBef>
                <a:spcPts val="600"/>
              </a:spcBef>
              <a:spcAft>
                <a:spcPts val="0"/>
              </a:spcAft>
              <a:buFontTx/>
              <a:buNone/>
              <a:defRPr/>
            </a:pPr>
            <a:r>
              <a:rPr lang="en-US" sz="2400" dirty="0" smtClean="0">
                <a:latin typeface="Times New Roman" pitchFamily="18" charset="0"/>
                <a:cs typeface="Times New Roman" pitchFamily="18" charset="0"/>
              </a:rPr>
              <a:t>     1. According to the </a:t>
            </a:r>
            <a:r>
              <a:rPr lang="en-US" sz="2400" i="1" dirty="0" smtClean="0">
                <a:solidFill>
                  <a:srgbClr val="CC3300"/>
                </a:solidFill>
                <a:latin typeface="Times New Roman" pitchFamily="18" charset="0"/>
                <a:cs typeface="Times New Roman" pitchFamily="18" charset="0"/>
              </a:rPr>
              <a:t>type of fuel</a:t>
            </a:r>
            <a:r>
              <a:rPr lang="en-US" sz="2400" dirty="0" smtClean="0">
                <a:latin typeface="Times New Roman" pitchFamily="18" charset="0"/>
                <a:cs typeface="Times New Roman" pitchFamily="18" charset="0"/>
              </a:rPr>
              <a:t> used </a:t>
            </a:r>
          </a:p>
          <a:p>
            <a:pPr marL="274320" indent="-274320" fontAlgn="auto">
              <a:lnSpc>
                <a:spcPct val="80000"/>
              </a:lnSpc>
              <a:spcBef>
                <a:spcPts val="600"/>
              </a:spcBef>
              <a:spcAft>
                <a:spcPts val="0"/>
              </a:spcAft>
              <a:buFontTx/>
              <a:buNone/>
              <a:defRPr/>
            </a:pPr>
            <a:r>
              <a:rPr lang="en-US" sz="2400" dirty="0" smtClean="0">
                <a:latin typeface="Times New Roman" pitchFamily="18" charset="0"/>
                <a:cs typeface="Times New Roman" pitchFamily="18" charset="0"/>
              </a:rPr>
              <a:t>         a) Petrol engines, b) Diesel engines, and c) Gas engines.</a:t>
            </a:r>
          </a:p>
          <a:p>
            <a:pPr marL="274320" indent="-274320" fontAlgn="auto">
              <a:lnSpc>
                <a:spcPct val="80000"/>
              </a:lnSpc>
              <a:spcBef>
                <a:spcPts val="600"/>
              </a:spcBef>
              <a:spcAft>
                <a:spcPts val="0"/>
              </a:spcAft>
              <a:buFontTx/>
              <a:buNone/>
              <a:defRPr/>
            </a:pPr>
            <a:r>
              <a:rPr lang="en-US" sz="2400" dirty="0" smtClean="0">
                <a:latin typeface="Times New Roman" pitchFamily="18" charset="0"/>
                <a:cs typeface="Times New Roman" pitchFamily="18" charset="0"/>
              </a:rPr>
              <a:t>     2. According to the </a:t>
            </a:r>
            <a:r>
              <a:rPr lang="en-US" sz="2400" i="1" dirty="0" smtClean="0">
                <a:solidFill>
                  <a:srgbClr val="CC3300"/>
                </a:solidFill>
                <a:latin typeface="Times New Roman" pitchFamily="18" charset="0"/>
                <a:cs typeface="Times New Roman" pitchFamily="18" charset="0"/>
              </a:rPr>
              <a:t>method of igniting</a:t>
            </a:r>
            <a:r>
              <a:rPr lang="en-US" sz="2400" dirty="0" smtClean="0">
                <a:latin typeface="Times New Roman" pitchFamily="18" charset="0"/>
                <a:cs typeface="Times New Roman" pitchFamily="18" charset="0"/>
              </a:rPr>
              <a:t> the fuel</a:t>
            </a:r>
          </a:p>
          <a:p>
            <a:pPr marL="274320" indent="-274320" fontAlgn="auto">
              <a:lnSpc>
                <a:spcPct val="80000"/>
              </a:lnSpc>
              <a:spcBef>
                <a:spcPts val="600"/>
              </a:spcBef>
              <a:spcAft>
                <a:spcPts val="0"/>
              </a:spcAft>
              <a:buFontTx/>
              <a:buNone/>
              <a:defRPr/>
            </a:pPr>
            <a:r>
              <a:rPr lang="en-US" sz="2400" dirty="0" smtClean="0">
                <a:latin typeface="Times New Roman" pitchFamily="18" charset="0"/>
                <a:cs typeface="Times New Roman" pitchFamily="18" charset="0"/>
              </a:rPr>
              <a:t>         a) Spark ignition engines, and b) Compression ignition </a:t>
            </a:r>
          </a:p>
          <a:p>
            <a:pPr marL="274320" indent="-274320" fontAlgn="auto">
              <a:lnSpc>
                <a:spcPct val="80000"/>
              </a:lnSpc>
              <a:spcBef>
                <a:spcPts val="600"/>
              </a:spcBef>
              <a:spcAft>
                <a:spcPts val="0"/>
              </a:spcAft>
              <a:buFontTx/>
              <a:buNone/>
              <a:defRPr/>
            </a:pPr>
            <a:r>
              <a:rPr lang="en-US" sz="2400" dirty="0" smtClean="0">
                <a:latin typeface="Times New Roman" pitchFamily="18" charset="0"/>
                <a:cs typeface="Times New Roman" pitchFamily="18" charset="0"/>
              </a:rPr>
              <a:t>         engines.</a:t>
            </a:r>
          </a:p>
          <a:p>
            <a:pPr marL="274320" indent="-274320" fontAlgn="auto">
              <a:lnSpc>
                <a:spcPct val="80000"/>
              </a:lnSpc>
              <a:spcBef>
                <a:spcPts val="600"/>
              </a:spcBef>
              <a:spcAft>
                <a:spcPts val="0"/>
              </a:spcAft>
              <a:buFontTx/>
              <a:buNone/>
              <a:defRPr/>
            </a:pPr>
            <a:r>
              <a:rPr lang="en-US" sz="2400" dirty="0" smtClean="0">
                <a:latin typeface="Times New Roman" pitchFamily="18" charset="0"/>
                <a:cs typeface="Times New Roman" pitchFamily="18" charset="0"/>
              </a:rPr>
              <a:t>     3. According to the </a:t>
            </a:r>
            <a:r>
              <a:rPr lang="en-US" sz="2400" i="1" dirty="0" smtClean="0">
                <a:solidFill>
                  <a:srgbClr val="CC3300"/>
                </a:solidFill>
                <a:latin typeface="Times New Roman" pitchFamily="18" charset="0"/>
                <a:cs typeface="Times New Roman" pitchFamily="18" charset="0"/>
              </a:rPr>
              <a:t>number of strokes</a:t>
            </a:r>
            <a:r>
              <a:rPr lang="en-US" sz="2400" dirty="0" smtClean="0">
                <a:latin typeface="Times New Roman" pitchFamily="18" charset="0"/>
                <a:cs typeface="Times New Roman" pitchFamily="18" charset="0"/>
              </a:rPr>
              <a:t> per cycle</a:t>
            </a:r>
          </a:p>
          <a:p>
            <a:pPr marL="274320" indent="-274320" fontAlgn="auto">
              <a:lnSpc>
                <a:spcPct val="80000"/>
              </a:lnSpc>
              <a:spcBef>
                <a:spcPts val="600"/>
              </a:spcBef>
              <a:spcAft>
                <a:spcPts val="0"/>
              </a:spcAft>
              <a:buFontTx/>
              <a:buNone/>
              <a:defRPr/>
            </a:pPr>
            <a:r>
              <a:rPr lang="en-US" sz="2400" dirty="0" smtClean="0">
                <a:latin typeface="Times New Roman" pitchFamily="18" charset="0"/>
                <a:cs typeface="Times New Roman" pitchFamily="18" charset="0"/>
              </a:rPr>
              <a:t>         a) Four stroke cycle engines, and b) Two stroke cycle </a:t>
            </a:r>
          </a:p>
          <a:p>
            <a:pPr marL="274320" indent="-274320" fontAlgn="auto">
              <a:lnSpc>
                <a:spcPct val="80000"/>
              </a:lnSpc>
              <a:spcBef>
                <a:spcPts val="600"/>
              </a:spcBef>
              <a:spcAft>
                <a:spcPts val="0"/>
              </a:spcAft>
              <a:buFontTx/>
              <a:buNone/>
              <a:defRPr/>
            </a:pPr>
            <a:r>
              <a:rPr lang="en-US" sz="2400" dirty="0" smtClean="0">
                <a:latin typeface="Times New Roman" pitchFamily="18" charset="0"/>
                <a:cs typeface="Times New Roman" pitchFamily="18" charset="0"/>
              </a:rPr>
              <a:t>         engines.</a:t>
            </a:r>
          </a:p>
          <a:p>
            <a:pPr marL="274320" indent="-274320" fontAlgn="auto">
              <a:lnSpc>
                <a:spcPct val="80000"/>
              </a:lnSpc>
              <a:spcBef>
                <a:spcPts val="600"/>
              </a:spcBef>
              <a:spcAft>
                <a:spcPts val="0"/>
              </a:spcAft>
              <a:buFontTx/>
              <a:buNone/>
              <a:defRPr/>
            </a:pPr>
            <a:r>
              <a:rPr lang="en-US" sz="2400" dirty="0" smtClean="0">
                <a:latin typeface="Times New Roman" pitchFamily="18" charset="0"/>
                <a:cs typeface="Times New Roman" pitchFamily="18" charset="0"/>
              </a:rPr>
              <a:t>     4. According to the </a:t>
            </a:r>
            <a:r>
              <a:rPr lang="en-US" sz="2400" i="1" dirty="0" smtClean="0">
                <a:solidFill>
                  <a:srgbClr val="CC3300"/>
                </a:solidFill>
                <a:latin typeface="Times New Roman" pitchFamily="18" charset="0"/>
                <a:cs typeface="Times New Roman" pitchFamily="18" charset="0"/>
              </a:rPr>
              <a:t>cycle of operation</a:t>
            </a:r>
            <a:r>
              <a:rPr lang="en-US" sz="2400" dirty="0" smtClean="0">
                <a:latin typeface="Times New Roman" pitchFamily="18" charset="0"/>
                <a:cs typeface="Times New Roman" pitchFamily="18" charset="0"/>
              </a:rPr>
              <a:t>     </a:t>
            </a:r>
          </a:p>
          <a:p>
            <a:pPr marL="274320" indent="-274320" fontAlgn="auto">
              <a:lnSpc>
                <a:spcPct val="80000"/>
              </a:lnSpc>
              <a:spcBef>
                <a:spcPts val="600"/>
              </a:spcBef>
              <a:spcAft>
                <a:spcPts val="0"/>
              </a:spcAft>
              <a:buFontTx/>
              <a:buNone/>
              <a:defRPr/>
            </a:pPr>
            <a:r>
              <a:rPr lang="en-US" sz="2400" dirty="0" smtClean="0">
                <a:latin typeface="Times New Roman" pitchFamily="18" charset="0"/>
                <a:cs typeface="Times New Roman" pitchFamily="18" charset="0"/>
              </a:rPr>
              <a:t>         a) Otto cycle engines, b) Diesel cycle engines, and c) Dual </a:t>
            </a:r>
          </a:p>
          <a:p>
            <a:pPr marL="274320" indent="-274320" fontAlgn="auto">
              <a:lnSpc>
                <a:spcPct val="80000"/>
              </a:lnSpc>
              <a:spcBef>
                <a:spcPts val="600"/>
              </a:spcBef>
              <a:spcAft>
                <a:spcPts val="0"/>
              </a:spcAft>
              <a:buFontTx/>
              <a:buNone/>
              <a:defRPr/>
            </a:pPr>
            <a:r>
              <a:rPr lang="en-US" sz="2400" dirty="0" smtClean="0">
                <a:latin typeface="Times New Roman" pitchFamily="18" charset="0"/>
                <a:cs typeface="Times New Roman" pitchFamily="18" charset="0"/>
              </a:rPr>
              <a:t>         cycle engines.</a:t>
            </a:r>
          </a:p>
          <a:p>
            <a:endParaRPr lang="en-US" sz="2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b="1" dirty="0" smtClean="0">
                <a:solidFill>
                  <a:srgbClr val="CC3300"/>
                </a:solidFill>
                <a:latin typeface="Arial Narrow" pitchFamily="34" charset="0"/>
              </a:rPr>
              <a:t>Classification of I.C. Engines </a:t>
            </a:r>
            <a:endParaRPr lang="en-US" sz="3600" b="1" dirty="0" smtClean="0">
              <a:solidFill>
                <a:srgbClr val="CC3300"/>
              </a:solidFill>
              <a:latin typeface="Arial Narrow" pitchFamily="34" charset="0"/>
            </a:endParaRPr>
          </a:p>
        </p:txBody>
      </p:sp>
      <p:sp>
        <p:nvSpPr>
          <p:cNvPr id="21507" name="Rectangle 3"/>
          <p:cNvSpPr>
            <a:spLocks noGrp="1" noChangeArrowheads="1"/>
          </p:cNvSpPr>
          <p:nvPr>
            <p:ph sz="quarter" idx="1"/>
          </p:nvPr>
        </p:nvSpPr>
        <p:spPr>
          <a:xfrm>
            <a:off x="457200" y="1600200"/>
            <a:ext cx="8229600" cy="4419600"/>
          </a:xfrm>
        </p:spPr>
        <p:txBody>
          <a:bodyPr/>
          <a:lstStyle/>
          <a:p>
            <a:pPr>
              <a:buFontTx/>
              <a:buNone/>
            </a:pPr>
            <a:r>
              <a:rPr lang="en-US" sz="2400" dirty="0" smtClean="0">
                <a:latin typeface="Times New Roman" pitchFamily="18" charset="0"/>
                <a:cs typeface="Times New Roman" pitchFamily="18" charset="0"/>
              </a:rPr>
              <a:t>     5. According to the </a:t>
            </a:r>
            <a:r>
              <a:rPr lang="en-US" sz="2400" i="1" dirty="0" smtClean="0">
                <a:solidFill>
                  <a:srgbClr val="CC3300"/>
                </a:solidFill>
                <a:latin typeface="Times New Roman" pitchFamily="18" charset="0"/>
                <a:cs typeface="Times New Roman" pitchFamily="18" charset="0"/>
              </a:rPr>
              <a:t>speed of the engine</a:t>
            </a:r>
          </a:p>
          <a:p>
            <a:pPr>
              <a:buFontTx/>
              <a:buNone/>
            </a:pPr>
            <a:r>
              <a:rPr lang="en-US" sz="2400" dirty="0" smtClean="0">
                <a:latin typeface="Times New Roman" pitchFamily="18" charset="0"/>
                <a:cs typeface="Times New Roman" pitchFamily="18" charset="0"/>
              </a:rPr>
              <a:t>         a) Slow speed engines, b) Medium speed engines, and </a:t>
            </a:r>
          </a:p>
          <a:p>
            <a:pPr>
              <a:buFontTx/>
              <a:buNone/>
            </a:pPr>
            <a:r>
              <a:rPr lang="en-US" sz="2400" dirty="0" smtClean="0">
                <a:latin typeface="Times New Roman" pitchFamily="18" charset="0"/>
                <a:cs typeface="Times New Roman" pitchFamily="18" charset="0"/>
              </a:rPr>
              <a:t>         c) High speed engines.</a:t>
            </a:r>
          </a:p>
          <a:p>
            <a:pPr>
              <a:buFontTx/>
              <a:buNone/>
            </a:pPr>
            <a:r>
              <a:rPr lang="en-US" sz="2400" dirty="0" smtClean="0">
                <a:latin typeface="Times New Roman" pitchFamily="18" charset="0"/>
                <a:cs typeface="Times New Roman" pitchFamily="18" charset="0"/>
              </a:rPr>
              <a:t>     6. According to the </a:t>
            </a:r>
            <a:r>
              <a:rPr lang="en-US" sz="2400" i="1" dirty="0" smtClean="0">
                <a:solidFill>
                  <a:srgbClr val="CC3300"/>
                </a:solidFill>
                <a:latin typeface="Times New Roman" pitchFamily="18" charset="0"/>
                <a:cs typeface="Times New Roman" pitchFamily="18" charset="0"/>
              </a:rPr>
              <a:t>cooling system</a:t>
            </a:r>
          </a:p>
          <a:p>
            <a:pPr>
              <a:buFontTx/>
              <a:buNone/>
            </a:pPr>
            <a:r>
              <a:rPr lang="en-US" sz="2400" dirty="0" smtClean="0">
                <a:latin typeface="Times New Roman" pitchFamily="18" charset="0"/>
                <a:cs typeface="Times New Roman" pitchFamily="18" charset="0"/>
              </a:rPr>
              <a:t>         a) Air-cooled engines, and b) Water-cooled engines.</a:t>
            </a:r>
          </a:p>
          <a:p>
            <a:pPr>
              <a:buFontTx/>
              <a:buNone/>
            </a:pPr>
            <a:r>
              <a:rPr lang="en-US" sz="2400" dirty="0" smtClean="0">
                <a:latin typeface="Times New Roman" pitchFamily="18" charset="0"/>
                <a:cs typeface="Times New Roman" pitchFamily="18" charset="0"/>
              </a:rPr>
              <a:t>     7. According to the </a:t>
            </a:r>
            <a:r>
              <a:rPr lang="en-US" sz="2400" i="1" dirty="0" smtClean="0">
                <a:solidFill>
                  <a:srgbClr val="CC3300"/>
                </a:solidFill>
                <a:latin typeface="Times New Roman" pitchFamily="18" charset="0"/>
                <a:cs typeface="Times New Roman" pitchFamily="18" charset="0"/>
              </a:rPr>
              <a:t>method of fuel injection</a:t>
            </a:r>
          </a:p>
          <a:p>
            <a:pPr>
              <a:buFontTx/>
              <a:buNone/>
            </a:pPr>
            <a:r>
              <a:rPr lang="en-US" sz="2400" dirty="0" smtClean="0">
                <a:latin typeface="Times New Roman" pitchFamily="18" charset="0"/>
                <a:cs typeface="Times New Roman" pitchFamily="18" charset="0"/>
              </a:rPr>
              <a:t>         a) Carburetor engines, and b) Air injection engines.</a:t>
            </a:r>
          </a:p>
          <a:p>
            <a:pPr>
              <a:buFontTx/>
              <a:buNone/>
            </a:pPr>
            <a:r>
              <a:rPr lang="en-US" sz="2400" dirty="0" smtClean="0">
                <a:latin typeface="Times New Roman" pitchFamily="18" charset="0"/>
                <a:cs typeface="Times New Roman" pitchFamily="18" charset="0"/>
              </a:rPr>
              <a:t>     8. According to the </a:t>
            </a:r>
            <a:r>
              <a:rPr lang="en-US" sz="2400" i="1" dirty="0" smtClean="0">
                <a:solidFill>
                  <a:srgbClr val="CC3300"/>
                </a:solidFill>
                <a:latin typeface="Times New Roman" pitchFamily="18" charset="0"/>
                <a:cs typeface="Times New Roman" pitchFamily="18" charset="0"/>
              </a:rPr>
              <a:t>number of cylinders</a:t>
            </a:r>
          </a:p>
          <a:p>
            <a:pPr>
              <a:buFontTx/>
              <a:buNone/>
            </a:pPr>
            <a:r>
              <a:rPr lang="en-US" sz="2400" dirty="0" smtClean="0">
                <a:latin typeface="Times New Roman" pitchFamily="18" charset="0"/>
                <a:cs typeface="Times New Roman" pitchFamily="18" charset="0"/>
              </a:rPr>
              <a:t>         a) Single cylinder engines, and b) Multi-cylinder engines.</a:t>
            </a:r>
          </a:p>
          <a:p>
            <a:pPr>
              <a:buFontTx/>
              <a:buNone/>
            </a:pPr>
            <a:endParaRPr lang="en-US" sz="2400" dirty="0" smtClean="0">
              <a:latin typeface="Times New Roman" pitchFamily="18" charset="0"/>
              <a:cs typeface="Times New Roman" pitchFamily="18" charset="0"/>
            </a:endParaRPr>
          </a:p>
          <a:p>
            <a:pPr>
              <a:buFontTx/>
              <a:buNone/>
            </a:pPr>
            <a:endParaRPr lang="en-US" sz="2400" dirty="0" smtClean="0">
              <a:latin typeface="Times New Roman" pitchFamily="18" charset="0"/>
              <a:cs typeface="Times New Roman" pitchFamily="18" charset="0"/>
            </a:endParaRPr>
          </a:p>
          <a:p>
            <a:pPr>
              <a:buFontTx/>
              <a:buNone/>
            </a:pPr>
            <a:endParaRPr lang="en-US" sz="24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b="1" smtClean="0">
                <a:solidFill>
                  <a:srgbClr val="CC3300"/>
                </a:solidFill>
                <a:latin typeface="Arial Narrow" pitchFamily="34" charset="0"/>
              </a:rPr>
              <a:t>Classification of I.C. Engines </a:t>
            </a:r>
            <a:endParaRPr lang="en-US" sz="3600" b="1" smtClean="0">
              <a:solidFill>
                <a:srgbClr val="CC3300"/>
              </a:solidFill>
              <a:latin typeface="Arial Narrow" pitchFamily="34" charset="0"/>
            </a:endParaRPr>
          </a:p>
        </p:txBody>
      </p:sp>
      <p:sp>
        <p:nvSpPr>
          <p:cNvPr id="31747" name="Rectangle 3"/>
          <p:cNvSpPr>
            <a:spLocks noGrp="1" noChangeArrowheads="1"/>
          </p:cNvSpPr>
          <p:nvPr>
            <p:ph sz="quarter" idx="1"/>
          </p:nvPr>
        </p:nvSpPr>
        <p:spPr/>
        <p:txBody>
          <a:bodyPr>
            <a:normAutofit lnSpcReduction="10000"/>
          </a:bodyPr>
          <a:lstStyle/>
          <a:p>
            <a:pPr marL="274320" indent="-274320" fontAlgn="auto">
              <a:lnSpc>
                <a:spcPct val="90000"/>
              </a:lnSpc>
              <a:spcBef>
                <a:spcPts val="580"/>
              </a:spcBef>
              <a:spcAft>
                <a:spcPts val="0"/>
              </a:spcAft>
              <a:buFontTx/>
              <a:buNone/>
              <a:defRPr/>
            </a:pPr>
            <a:r>
              <a:rPr lang="en-US" sz="2400" dirty="0">
                <a:latin typeface="Times New Roman" pitchFamily="18" charset="0"/>
                <a:cs typeface="Times New Roman" pitchFamily="18" charset="0"/>
              </a:rPr>
              <a:t>     9. According to the </a:t>
            </a:r>
            <a:r>
              <a:rPr lang="en-US" sz="2400" i="1" dirty="0">
                <a:solidFill>
                  <a:srgbClr val="CC3300"/>
                </a:solidFill>
                <a:latin typeface="Times New Roman" pitchFamily="18" charset="0"/>
                <a:cs typeface="Times New Roman" pitchFamily="18" charset="0"/>
              </a:rPr>
              <a:t>arrangement of cylinders</a:t>
            </a:r>
          </a:p>
          <a:p>
            <a:pPr marL="274320" indent="-274320" fontAlgn="auto">
              <a:lnSpc>
                <a:spcPct val="90000"/>
              </a:lnSpc>
              <a:spcBef>
                <a:spcPts val="580"/>
              </a:spcBef>
              <a:spcAft>
                <a:spcPts val="0"/>
              </a:spcAft>
              <a:buFontTx/>
              <a:buNone/>
              <a:defRPr/>
            </a:pPr>
            <a:r>
              <a:rPr lang="en-US" sz="2400" dirty="0">
                <a:latin typeface="Times New Roman" pitchFamily="18" charset="0"/>
                <a:cs typeface="Times New Roman" pitchFamily="18" charset="0"/>
              </a:rPr>
              <a:t>         a) Vertical engines, b) Horizontal engines, c) Radial engines,     </a:t>
            </a:r>
          </a:p>
          <a:p>
            <a:pPr marL="274320" indent="-274320" fontAlgn="auto">
              <a:lnSpc>
                <a:spcPct val="90000"/>
              </a:lnSpc>
              <a:spcBef>
                <a:spcPts val="580"/>
              </a:spcBef>
              <a:spcAft>
                <a:spcPts val="0"/>
              </a:spcAft>
              <a:buFontTx/>
              <a:buNone/>
              <a:defRPr/>
            </a:pPr>
            <a:r>
              <a:rPr lang="en-US" sz="2400" dirty="0">
                <a:latin typeface="Times New Roman" pitchFamily="18" charset="0"/>
                <a:cs typeface="Times New Roman" pitchFamily="18" charset="0"/>
              </a:rPr>
              <a:t>         d) In-line multi-cylinder engines, e) V-type multi-cylinder </a:t>
            </a:r>
          </a:p>
          <a:p>
            <a:pPr marL="274320" indent="-274320" fontAlgn="auto">
              <a:lnSpc>
                <a:spcPct val="90000"/>
              </a:lnSpc>
              <a:spcBef>
                <a:spcPts val="580"/>
              </a:spcBef>
              <a:spcAft>
                <a:spcPts val="0"/>
              </a:spcAft>
              <a:buFontTx/>
              <a:buNone/>
              <a:defRPr/>
            </a:pPr>
            <a:r>
              <a:rPr lang="en-US" sz="2400" dirty="0">
                <a:latin typeface="Times New Roman" pitchFamily="18" charset="0"/>
                <a:cs typeface="Times New Roman" pitchFamily="18" charset="0"/>
              </a:rPr>
              <a:t>         engines,</a:t>
            </a:r>
          </a:p>
          <a:p>
            <a:pPr marL="274320" indent="-274320" fontAlgn="auto">
              <a:lnSpc>
                <a:spcPct val="90000"/>
              </a:lnSpc>
              <a:spcBef>
                <a:spcPts val="580"/>
              </a:spcBef>
              <a:spcAft>
                <a:spcPts val="0"/>
              </a:spcAft>
              <a:buFontTx/>
              <a:buNone/>
              <a:defRPr/>
            </a:pPr>
            <a:r>
              <a:rPr lang="en-US" sz="2400" dirty="0">
                <a:latin typeface="Times New Roman" pitchFamily="18" charset="0"/>
                <a:cs typeface="Times New Roman" pitchFamily="18" charset="0"/>
              </a:rPr>
              <a:t>         f) Opposite-cylinder engines, and g) Opposite-piston engines.</a:t>
            </a:r>
          </a:p>
          <a:p>
            <a:pPr marL="274320" indent="-274320" fontAlgn="auto">
              <a:lnSpc>
                <a:spcPct val="90000"/>
              </a:lnSpc>
              <a:spcBef>
                <a:spcPts val="580"/>
              </a:spcBef>
              <a:spcAft>
                <a:spcPts val="0"/>
              </a:spcAft>
              <a:buFontTx/>
              <a:buNone/>
              <a:defRPr/>
            </a:pP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 10</a:t>
            </a:r>
            <a:r>
              <a:rPr lang="en-US" sz="2400" dirty="0">
                <a:latin typeface="Times New Roman" pitchFamily="18" charset="0"/>
                <a:cs typeface="Times New Roman" pitchFamily="18" charset="0"/>
              </a:rPr>
              <a:t>. According to the </a:t>
            </a:r>
            <a:r>
              <a:rPr lang="en-US" sz="2400" i="1" dirty="0">
                <a:solidFill>
                  <a:srgbClr val="CC3300"/>
                </a:solidFill>
                <a:latin typeface="Times New Roman" pitchFamily="18" charset="0"/>
                <a:cs typeface="Times New Roman" pitchFamily="18" charset="0"/>
              </a:rPr>
              <a:t>valve mechanism</a:t>
            </a:r>
          </a:p>
          <a:p>
            <a:pPr marL="274320" indent="-274320" fontAlgn="auto">
              <a:lnSpc>
                <a:spcPct val="90000"/>
              </a:lnSpc>
              <a:spcBef>
                <a:spcPts val="580"/>
              </a:spcBef>
              <a:spcAft>
                <a:spcPts val="0"/>
              </a:spcAft>
              <a:buFontTx/>
              <a:buNone/>
              <a:defRPr/>
            </a:pPr>
            <a:r>
              <a:rPr lang="en-US" sz="2400" dirty="0">
                <a:latin typeface="Times New Roman" pitchFamily="18" charset="0"/>
                <a:cs typeface="Times New Roman" pitchFamily="18" charset="0"/>
              </a:rPr>
              <a:t>         a) Overhead valve engines, and b) Side valve engines.</a:t>
            </a:r>
          </a:p>
          <a:p>
            <a:pPr marL="274320" indent="-274320" fontAlgn="auto">
              <a:lnSpc>
                <a:spcPct val="90000"/>
              </a:lnSpc>
              <a:spcBef>
                <a:spcPts val="580"/>
              </a:spcBef>
              <a:spcAft>
                <a:spcPts val="0"/>
              </a:spcAft>
              <a:buFontTx/>
              <a:buNone/>
              <a:defRPr/>
            </a:pPr>
            <a:r>
              <a:rPr lang="en-US" sz="2400" dirty="0">
                <a:latin typeface="Times New Roman" pitchFamily="18" charset="0"/>
                <a:cs typeface="Times New Roman" pitchFamily="18" charset="0"/>
              </a:rPr>
              <a:t>    11. According to the </a:t>
            </a:r>
            <a:r>
              <a:rPr lang="en-US" sz="2400" i="1" dirty="0">
                <a:solidFill>
                  <a:srgbClr val="CC3300"/>
                </a:solidFill>
                <a:latin typeface="Times New Roman" pitchFamily="18" charset="0"/>
                <a:cs typeface="Times New Roman" pitchFamily="18" charset="0"/>
              </a:rPr>
              <a:t>method of governing</a:t>
            </a:r>
            <a:r>
              <a:rPr lang="en-US" sz="2400" dirty="0">
                <a:latin typeface="Times New Roman" pitchFamily="18" charset="0"/>
                <a:cs typeface="Times New Roman" pitchFamily="18" charset="0"/>
              </a:rPr>
              <a:t> </a:t>
            </a:r>
          </a:p>
          <a:p>
            <a:pPr marL="274320" indent="-274320" fontAlgn="auto">
              <a:lnSpc>
                <a:spcPct val="90000"/>
              </a:lnSpc>
              <a:spcBef>
                <a:spcPts val="580"/>
              </a:spcBef>
              <a:spcAft>
                <a:spcPts val="0"/>
              </a:spcAft>
              <a:buFontTx/>
              <a:buNone/>
              <a:defRPr/>
            </a:pPr>
            <a:r>
              <a:rPr lang="en-US" sz="2400" dirty="0">
                <a:latin typeface="Times New Roman" pitchFamily="18" charset="0"/>
                <a:cs typeface="Times New Roman" pitchFamily="18" charset="0"/>
              </a:rPr>
              <a:t>          a) Hit and miss governed engines, b) Quantitatively </a:t>
            </a:r>
          </a:p>
          <a:p>
            <a:pPr marL="274320" indent="-274320" fontAlgn="auto">
              <a:lnSpc>
                <a:spcPct val="90000"/>
              </a:lnSpc>
              <a:spcBef>
                <a:spcPts val="580"/>
              </a:spcBef>
              <a:spcAft>
                <a:spcPts val="0"/>
              </a:spcAft>
              <a:buFontTx/>
              <a:buNone/>
              <a:defRPr/>
            </a:pPr>
            <a:r>
              <a:rPr lang="en-US" sz="2400" dirty="0">
                <a:latin typeface="Times New Roman" pitchFamily="18" charset="0"/>
                <a:cs typeface="Times New Roman" pitchFamily="18" charset="0"/>
              </a:rPr>
              <a:t>          governed engines, and  Qualitatively governed engines.</a:t>
            </a:r>
          </a:p>
          <a:p>
            <a:pPr marL="274320" indent="-274320" fontAlgn="auto">
              <a:lnSpc>
                <a:spcPct val="90000"/>
              </a:lnSpc>
              <a:spcBef>
                <a:spcPts val="580"/>
              </a:spcBef>
              <a:spcAft>
                <a:spcPts val="0"/>
              </a:spcAft>
              <a:buFontTx/>
              <a:buNone/>
              <a:defRPr/>
            </a:pPr>
            <a:endParaRPr 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455</TotalTime>
  <Words>2002</Words>
  <Application>Microsoft Office PowerPoint</Application>
  <PresentationFormat>On-screen Show (4:3)</PresentationFormat>
  <Paragraphs>291</Paragraphs>
  <Slides>63</Slides>
  <Notes>3</Notes>
  <HiddenSlides>0</HiddenSlides>
  <MMClips>0</MMClips>
  <ScaleCrop>false</ScaleCrop>
  <HeadingPairs>
    <vt:vector size="4" baseType="variant">
      <vt:variant>
        <vt:lpstr>Theme</vt:lpstr>
      </vt:variant>
      <vt:variant>
        <vt:i4>1</vt:i4>
      </vt:variant>
      <vt:variant>
        <vt:lpstr>Slide Titles</vt:lpstr>
      </vt:variant>
      <vt:variant>
        <vt:i4>63</vt:i4>
      </vt:variant>
    </vt:vector>
  </HeadingPairs>
  <TitlesOfParts>
    <vt:vector size="64" baseType="lpstr">
      <vt:lpstr>Office Theme</vt:lpstr>
      <vt:lpstr>Slide 1</vt:lpstr>
      <vt:lpstr>Introduction of I.C. Engine</vt:lpstr>
      <vt:lpstr>Slide 3</vt:lpstr>
      <vt:lpstr>Internal Combustion Engines   </vt:lpstr>
      <vt:lpstr>Slide 5</vt:lpstr>
      <vt:lpstr>Slide 6</vt:lpstr>
      <vt:lpstr>Classification of I.C. Engines </vt:lpstr>
      <vt:lpstr>Classification of I.C. Engines </vt:lpstr>
      <vt:lpstr>Classification of I.C. Engines </vt:lpstr>
      <vt:lpstr>Slide 10</vt:lpstr>
      <vt:lpstr>Slide 11</vt:lpstr>
      <vt:lpstr>Slide 12</vt:lpstr>
      <vt:lpstr>Slide 13</vt:lpstr>
      <vt:lpstr>Components of I.C. Engines</vt:lpstr>
      <vt:lpstr>1. Cylinder/Engine block</vt:lpstr>
      <vt:lpstr> 2. Cylinder head </vt:lpstr>
      <vt:lpstr>Slide 17</vt:lpstr>
      <vt:lpstr>Slide 18</vt:lpstr>
      <vt:lpstr>Slide 19</vt:lpstr>
      <vt:lpstr>COMPONENTS </vt:lpstr>
      <vt:lpstr>Parts Of An Engine.</vt:lpstr>
      <vt:lpstr>Slide 22</vt:lpstr>
      <vt:lpstr>Cycle of operation in two stroke engine </vt:lpstr>
      <vt:lpstr>Slide 24</vt:lpstr>
      <vt:lpstr>Slide 25</vt:lpstr>
      <vt:lpstr>Slide 26</vt:lpstr>
      <vt:lpstr>Cycle of operation in four stroke engine </vt:lpstr>
      <vt:lpstr>Slide 28</vt:lpstr>
      <vt:lpstr>Slide 29</vt:lpstr>
      <vt:lpstr>Theoretical P-V diagram of Four stroke Engine</vt:lpstr>
      <vt:lpstr>Actual P-V diagram of a four stroke Otto cycle Engine</vt:lpstr>
      <vt:lpstr>Theoretical valve timing diagram for four stroke Otto cycle engine</vt:lpstr>
      <vt:lpstr>Actual Valve timing diagram for four stroke Otto cycle diagram</vt:lpstr>
      <vt:lpstr>PV diagram for a two stroke cycle engine</vt:lpstr>
      <vt:lpstr>Port Timing Diagram – 2 stroke</vt:lpstr>
      <vt:lpstr>PETROL ENGINE</vt:lpstr>
      <vt:lpstr>Carburettor</vt:lpstr>
      <vt:lpstr>Carburettor</vt:lpstr>
      <vt:lpstr>Functions of carburetor </vt:lpstr>
      <vt:lpstr>DIESEL ENGINE</vt:lpstr>
      <vt:lpstr>DIESEL PUMP</vt:lpstr>
      <vt:lpstr>DIESEL PUMP</vt:lpstr>
      <vt:lpstr>MPFI</vt:lpstr>
      <vt:lpstr>MPFI</vt:lpstr>
      <vt:lpstr>MPFI</vt:lpstr>
      <vt:lpstr>Slide 46</vt:lpstr>
      <vt:lpstr>CRDI</vt:lpstr>
      <vt:lpstr>Slide 48</vt:lpstr>
      <vt:lpstr>ENGINE PERFORMANCE</vt:lpstr>
      <vt:lpstr>Performance calculation</vt:lpstr>
      <vt:lpstr>Performance calculation</vt:lpstr>
      <vt:lpstr>Performance calculation</vt:lpstr>
      <vt:lpstr>Performance calculation</vt:lpstr>
      <vt:lpstr>Performance calculation</vt:lpstr>
      <vt:lpstr>Performance calculation</vt:lpstr>
      <vt:lpstr>Performance calculation</vt:lpstr>
      <vt:lpstr>Performance calculation</vt:lpstr>
      <vt:lpstr>Performance calculation</vt:lpstr>
      <vt:lpstr>Performance calculation</vt:lpstr>
      <vt:lpstr>Performance calculation</vt:lpstr>
      <vt:lpstr>Performance calculation</vt:lpstr>
      <vt:lpstr>Performance calculation</vt:lpstr>
      <vt:lpstr>Slide 63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 R PANCHAL</dc:creator>
  <cp:lastModifiedBy>NAVEEN</cp:lastModifiedBy>
  <cp:revision>137</cp:revision>
  <dcterms:created xsi:type="dcterms:W3CDTF">2013-08-18T03:45:16Z</dcterms:created>
  <dcterms:modified xsi:type="dcterms:W3CDTF">2018-10-31T06:22:19Z</dcterms:modified>
</cp:coreProperties>
</file>