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6" r:id="rId2"/>
    <p:sldId id="257" r:id="rId3"/>
    <p:sldId id="258" r:id="rId4"/>
    <p:sldId id="325" r:id="rId5"/>
    <p:sldId id="326" r:id="rId6"/>
    <p:sldId id="327" r:id="rId7"/>
    <p:sldId id="311" r:id="rId8"/>
    <p:sldId id="312" r:id="rId9"/>
    <p:sldId id="328" r:id="rId10"/>
    <p:sldId id="329" r:id="rId11"/>
    <p:sldId id="314" r:id="rId12"/>
    <p:sldId id="315" r:id="rId13"/>
    <p:sldId id="316" r:id="rId14"/>
    <p:sldId id="317" r:id="rId15"/>
    <p:sldId id="318" r:id="rId16"/>
    <p:sldId id="319" r:id="rId17"/>
    <p:sldId id="320" r:id="rId18"/>
    <p:sldId id="321" r:id="rId19"/>
    <p:sldId id="322" r:id="rId20"/>
    <p:sldId id="277" r:id="rId21"/>
    <p:sldId id="278" r:id="rId22"/>
    <p:sldId id="279" r:id="rId23"/>
    <p:sldId id="280" r:id="rId24"/>
    <p:sldId id="281" r:id="rId25"/>
    <p:sldId id="282" r:id="rId26"/>
    <p:sldId id="289" r:id="rId27"/>
    <p:sldId id="290" r:id="rId28"/>
    <p:sldId id="295" r:id="rId29"/>
    <p:sldId id="296" r:id="rId30"/>
    <p:sldId id="297" r:id="rId31"/>
    <p:sldId id="298" r:id="rId32"/>
    <p:sldId id="299" r:id="rId33"/>
    <p:sldId id="300" r:id="rId34"/>
    <p:sldId id="301" r:id="rId35"/>
    <p:sldId id="302" r:id="rId36"/>
    <p:sldId id="303" r:id="rId37"/>
    <p:sldId id="308" r:id="rId38"/>
    <p:sldId id="304" r:id="rId39"/>
    <p:sldId id="27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99FF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6" autoAdjust="0"/>
    <p:restoredTop sz="94139" autoAdjust="0"/>
  </p:normalViewPr>
  <p:slideViewPr>
    <p:cSldViewPr>
      <p:cViewPr>
        <p:scale>
          <a:sx n="68" d="100"/>
          <a:sy n="68" d="100"/>
        </p:scale>
        <p:origin x="-1440"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412AA5-0A50-4E0A-A30C-BD5F25F3867F}" type="datetimeFigureOut">
              <a:rPr lang="en-US" smtClean="0"/>
              <a:pPr/>
              <a:t>4/15/2018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6CCE99-089F-4FE4-B193-EB246E4C54BF}" type="slidenum">
              <a:rPr lang="en-US" smtClean="0"/>
              <a:pPr/>
              <a:t>‹#›</a:t>
            </a:fld>
            <a:endParaRPr lang="en-US"/>
          </a:p>
        </p:txBody>
      </p:sp>
    </p:spTree>
    <p:extLst>
      <p:ext uri="{BB962C8B-B14F-4D97-AF65-F5344CB8AC3E}">
        <p14:creationId xmlns:p14="http://schemas.microsoft.com/office/powerpoint/2010/main" val="1759903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2</a:t>
            </a:fld>
            <a:endParaRPr lang="en-US"/>
          </a:p>
        </p:txBody>
      </p:sp>
    </p:spTree>
    <p:extLst>
      <p:ext uri="{BB962C8B-B14F-4D97-AF65-F5344CB8AC3E}">
        <p14:creationId xmlns:p14="http://schemas.microsoft.com/office/powerpoint/2010/main" val="290904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16</a:t>
            </a:fld>
            <a:endParaRPr lang="en-US"/>
          </a:p>
        </p:txBody>
      </p:sp>
    </p:spTree>
    <p:extLst>
      <p:ext uri="{BB962C8B-B14F-4D97-AF65-F5344CB8AC3E}">
        <p14:creationId xmlns:p14="http://schemas.microsoft.com/office/powerpoint/2010/main" val="3026079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17</a:t>
            </a:fld>
            <a:endParaRPr lang="en-US"/>
          </a:p>
        </p:txBody>
      </p:sp>
    </p:spTree>
    <p:extLst>
      <p:ext uri="{BB962C8B-B14F-4D97-AF65-F5344CB8AC3E}">
        <p14:creationId xmlns:p14="http://schemas.microsoft.com/office/powerpoint/2010/main" val="2854048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18</a:t>
            </a:fld>
            <a:endParaRPr lang="en-US"/>
          </a:p>
        </p:txBody>
      </p:sp>
    </p:spTree>
    <p:extLst>
      <p:ext uri="{BB962C8B-B14F-4D97-AF65-F5344CB8AC3E}">
        <p14:creationId xmlns:p14="http://schemas.microsoft.com/office/powerpoint/2010/main" val="3923510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19</a:t>
            </a:fld>
            <a:endParaRPr lang="en-US"/>
          </a:p>
        </p:txBody>
      </p:sp>
    </p:spTree>
    <p:extLst>
      <p:ext uri="{BB962C8B-B14F-4D97-AF65-F5344CB8AC3E}">
        <p14:creationId xmlns:p14="http://schemas.microsoft.com/office/powerpoint/2010/main" val="2054803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kern="1200" dirty="0" smtClean="0">
                <a:solidFill>
                  <a:schemeClr val="tx1"/>
                </a:solidFill>
                <a:effectLst/>
                <a:latin typeface="+mn-lt"/>
                <a:ea typeface="+mn-ea"/>
                <a:cs typeface="+mn-cs"/>
              </a:rPr>
              <a:t>The two styles differ mainly in the way references are presented in the running text: in the Vancouver style, references are identified by Arabic numerals; in the Harvard system, references are identified by the name of the author(s) and the year of publication.</a:t>
            </a:r>
          </a:p>
          <a:p>
            <a:pPr fontAlgn="base"/>
            <a:r>
              <a:rPr lang="en-GB" sz="1200" b="1" i="0" kern="1200" cap="all"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20</a:t>
            </a:fld>
            <a:endParaRPr lang="en-US"/>
          </a:p>
        </p:txBody>
      </p:sp>
    </p:spTree>
    <p:extLst>
      <p:ext uri="{BB962C8B-B14F-4D97-AF65-F5344CB8AC3E}">
        <p14:creationId xmlns:p14="http://schemas.microsoft.com/office/powerpoint/2010/main" val="1384964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smtClean="0"/>
              <a:t>Be unambiguous (</a:t>
            </a:r>
            <a:r>
              <a:rPr lang="ar-IQ" dirty="0" smtClean="0"/>
              <a:t>غامض </a:t>
            </a:r>
            <a:r>
              <a:rPr lang="ar-IQ" dirty="0" smtClean="0">
                <a:cs typeface="AF_Najed Kurdi" pitchFamily="2" charset="-78"/>
              </a:rPr>
              <a:t>نةبيَت</a:t>
            </a:r>
            <a:r>
              <a:rPr lang="en-US" dirty="0" smtClean="0"/>
              <a:t>)</a:t>
            </a:r>
          </a:p>
          <a:p>
            <a:pPr>
              <a:buNone/>
            </a:pPr>
            <a:r>
              <a:rPr lang="en-US" dirty="0" smtClean="0"/>
              <a:t>• Be concise </a:t>
            </a:r>
            <a:r>
              <a:rPr lang="ar-IQ" dirty="0" smtClean="0"/>
              <a:t>(</a:t>
            </a:r>
            <a:r>
              <a:rPr lang="ar-IQ" dirty="0" smtClean="0">
                <a:cs typeface="AF_Najed Kurdi" pitchFamily="2" charset="-78"/>
              </a:rPr>
              <a:t>كورت بيَت</a:t>
            </a:r>
            <a:r>
              <a:rPr lang="ar-IQ" dirty="0" smtClean="0"/>
              <a:t>)</a:t>
            </a:r>
            <a:endParaRPr lang="en-US" dirty="0" smtClean="0"/>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3</a:t>
            </a:fld>
            <a:endParaRPr lang="en-US"/>
          </a:p>
        </p:txBody>
      </p:sp>
    </p:spTree>
    <p:extLst>
      <p:ext uri="{BB962C8B-B14F-4D97-AF65-F5344CB8AC3E}">
        <p14:creationId xmlns:p14="http://schemas.microsoft.com/office/powerpoint/2010/main" val="511665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smtClean="0"/>
              <a:t>Be unambiguous (</a:t>
            </a:r>
            <a:r>
              <a:rPr lang="ar-IQ" dirty="0" smtClean="0"/>
              <a:t>غامض </a:t>
            </a:r>
            <a:r>
              <a:rPr lang="ar-IQ" dirty="0" smtClean="0">
                <a:cs typeface="AF_Najed Kurdi" pitchFamily="2" charset="-78"/>
              </a:rPr>
              <a:t>نةبيَت</a:t>
            </a:r>
            <a:r>
              <a:rPr lang="en-US" dirty="0" smtClean="0"/>
              <a:t>)</a:t>
            </a:r>
          </a:p>
          <a:p>
            <a:pPr>
              <a:buNone/>
            </a:pPr>
            <a:r>
              <a:rPr lang="en-US" dirty="0" smtClean="0"/>
              <a:t>• Be concise </a:t>
            </a:r>
            <a:r>
              <a:rPr lang="ar-IQ" dirty="0" smtClean="0"/>
              <a:t>(</a:t>
            </a:r>
            <a:r>
              <a:rPr lang="ar-IQ" dirty="0" smtClean="0">
                <a:cs typeface="AF_Najed Kurdi" pitchFamily="2" charset="-78"/>
              </a:rPr>
              <a:t>كورت بيَت</a:t>
            </a:r>
            <a:r>
              <a:rPr lang="ar-IQ" dirty="0" smtClean="0"/>
              <a:t>)</a:t>
            </a:r>
            <a:endParaRPr lang="en-US" dirty="0" smtClean="0"/>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7</a:t>
            </a:fld>
            <a:endParaRPr lang="en-US"/>
          </a:p>
        </p:txBody>
      </p:sp>
    </p:spTree>
    <p:extLst>
      <p:ext uri="{BB962C8B-B14F-4D97-AF65-F5344CB8AC3E}">
        <p14:creationId xmlns:p14="http://schemas.microsoft.com/office/powerpoint/2010/main" val="1723769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smtClean="0"/>
              <a:t>Be unambiguous (</a:t>
            </a:r>
            <a:r>
              <a:rPr lang="ar-IQ" dirty="0" smtClean="0"/>
              <a:t>غامض </a:t>
            </a:r>
            <a:r>
              <a:rPr lang="ar-IQ" dirty="0" smtClean="0">
                <a:cs typeface="AF_Najed Kurdi" pitchFamily="2" charset="-78"/>
              </a:rPr>
              <a:t>نةبيَت</a:t>
            </a:r>
            <a:r>
              <a:rPr lang="en-US" dirty="0" smtClean="0"/>
              <a:t>)</a:t>
            </a:r>
          </a:p>
          <a:p>
            <a:pPr>
              <a:buNone/>
            </a:pPr>
            <a:r>
              <a:rPr lang="en-US" dirty="0" smtClean="0"/>
              <a:t>• Be concise </a:t>
            </a:r>
            <a:r>
              <a:rPr lang="ar-IQ" dirty="0" smtClean="0"/>
              <a:t>(</a:t>
            </a:r>
            <a:r>
              <a:rPr lang="ar-IQ" dirty="0" smtClean="0">
                <a:cs typeface="AF_Najed Kurdi" pitchFamily="2" charset="-78"/>
              </a:rPr>
              <a:t>كورت بيَت</a:t>
            </a:r>
            <a:r>
              <a:rPr lang="ar-IQ" dirty="0" smtClean="0"/>
              <a:t>)</a:t>
            </a:r>
            <a:endParaRPr lang="en-US" dirty="0" smtClean="0"/>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8</a:t>
            </a:fld>
            <a:endParaRPr lang="en-US"/>
          </a:p>
        </p:txBody>
      </p:sp>
    </p:spTree>
    <p:extLst>
      <p:ext uri="{BB962C8B-B14F-4D97-AF65-F5344CB8AC3E}">
        <p14:creationId xmlns:p14="http://schemas.microsoft.com/office/powerpoint/2010/main" val="428705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GB" dirty="0" smtClean="0"/>
              <a:t> </a:t>
            </a:r>
            <a:r>
              <a:rPr lang="en-GB" sz="1200" b="1" i="0" kern="1200" dirty="0" smtClean="0">
                <a:solidFill>
                  <a:schemeClr val="tx1"/>
                </a:solidFill>
                <a:effectLst/>
                <a:latin typeface="+mn-lt"/>
                <a:ea typeface="+mn-ea"/>
                <a:cs typeface="+mn-cs"/>
              </a:rPr>
              <a:t>Medical Subject Headings</a:t>
            </a:r>
            <a:r>
              <a:rPr lang="en-GB" sz="1200" b="0" i="0" kern="1200" dirty="0" smtClean="0">
                <a:solidFill>
                  <a:schemeClr val="tx1"/>
                </a:solidFill>
                <a:effectLst/>
                <a:latin typeface="+mn-lt"/>
                <a:ea typeface="+mn-ea"/>
                <a:cs typeface="+mn-cs"/>
              </a:rPr>
              <a:t> (</a:t>
            </a:r>
            <a:r>
              <a:rPr lang="en-GB" sz="1200" b="0" i="0" kern="1200" dirty="0" err="1" smtClean="0">
                <a:solidFill>
                  <a:schemeClr val="tx1"/>
                </a:solidFill>
                <a:effectLst/>
                <a:latin typeface="+mn-lt"/>
                <a:ea typeface="+mn-ea"/>
                <a:cs typeface="+mn-cs"/>
              </a:rPr>
              <a:t>MeSH</a:t>
            </a:r>
            <a:r>
              <a:rPr lang="en-GB" sz="1200" b="0" i="0" kern="1200" dirty="0" smtClean="0">
                <a:solidFill>
                  <a:schemeClr val="tx1"/>
                </a:solidFill>
                <a:effectLst/>
                <a:latin typeface="+mn-lt"/>
                <a:ea typeface="+mn-ea"/>
                <a:cs typeface="+mn-cs"/>
              </a:rPr>
              <a:t>) is a comprehensive controlled vocabulary for the purpose of indexing journal articles and books in the life sciences; it serves as a thesaurus that facilitates searching.</a:t>
            </a:r>
            <a:endParaRPr lang="en-US" dirty="0" smtClean="0"/>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11</a:t>
            </a:fld>
            <a:endParaRPr lang="en-US"/>
          </a:p>
        </p:txBody>
      </p:sp>
    </p:spTree>
    <p:extLst>
      <p:ext uri="{BB962C8B-B14F-4D97-AF65-F5344CB8AC3E}">
        <p14:creationId xmlns:p14="http://schemas.microsoft.com/office/powerpoint/2010/main" val="3750806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Pertinent:</a:t>
            </a:r>
            <a:r>
              <a:rPr lang="en-US" baseline="0" dirty="0" smtClean="0"/>
              <a:t> </a:t>
            </a:r>
            <a:r>
              <a:rPr lang="ar-IQ" dirty="0" smtClean="0"/>
              <a:t>متعلق بالموضوع</a:t>
            </a:r>
            <a:r>
              <a:rPr lang="en-US" dirty="0" smtClean="0"/>
              <a:t> ; retrospective:</a:t>
            </a:r>
            <a:r>
              <a:rPr lang="en-US" baseline="0" dirty="0" smtClean="0"/>
              <a:t> </a:t>
            </a:r>
            <a:r>
              <a:rPr lang="ar-IQ" dirty="0" smtClean="0"/>
              <a:t> متعلق بالماضي</a:t>
            </a:r>
            <a:r>
              <a:rPr lang="en-US" dirty="0" smtClean="0"/>
              <a:t>; hypothesis: </a:t>
            </a:r>
            <a:r>
              <a:rPr lang="ar-IQ" dirty="0" smtClean="0"/>
              <a:t>فرض, نظرية</a:t>
            </a:r>
            <a:endParaRPr lang="en-US" dirty="0" smtClean="0"/>
          </a:p>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12</a:t>
            </a:fld>
            <a:endParaRPr lang="en-US"/>
          </a:p>
        </p:txBody>
      </p:sp>
    </p:spTree>
    <p:extLst>
      <p:ext uri="{BB962C8B-B14F-4D97-AF65-F5344CB8AC3E}">
        <p14:creationId xmlns:p14="http://schemas.microsoft.com/office/powerpoint/2010/main" val="885883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latin typeface="Arial" panose="020B0604020202020204" pitchFamily="34" charset="0"/>
              </a:rPr>
              <a:t>Relevant= </a:t>
            </a:r>
            <a:r>
              <a:rPr lang="en-GB" sz="1200" dirty="0" err="1" smtClean="0">
                <a:latin typeface="Arial" panose="020B0604020202020204" pitchFamily="34" charset="0"/>
              </a:rPr>
              <a:t>paywandedar</a:t>
            </a:r>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13</a:t>
            </a:fld>
            <a:endParaRPr lang="en-US"/>
          </a:p>
        </p:txBody>
      </p:sp>
    </p:spTree>
    <p:extLst>
      <p:ext uri="{BB962C8B-B14F-4D97-AF65-F5344CB8AC3E}">
        <p14:creationId xmlns:p14="http://schemas.microsoft.com/office/powerpoint/2010/main" val="4042209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latin typeface="Arial" panose="020B0604020202020204" pitchFamily="34" charset="0"/>
              </a:rPr>
              <a:t>Relevant= </a:t>
            </a:r>
            <a:r>
              <a:rPr lang="en-GB" sz="1200" dirty="0" err="1" smtClean="0">
                <a:latin typeface="Arial" panose="020B0604020202020204" pitchFamily="34" charset="0"/>
              </a:rPr>
              <a:t>paywandedar</a:t>
            </a:r>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14</a:t>
            </a:fld>
            <a:endParaRPr lang="en-US"/>
          </a:p>
        </p:txBody>
      </p:sp>
    </p:spTree>
    <p:extLst>
      <p:ext uri="{BB962C8B-B14F-4D97-AF65-F5344CB8AC3E}">
        <p14:creationId xmlns:p14="http://schemas.microsoft.com/office/powerpoint/2010/main" val="141663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6CCE99-089F-4FE4-B193-EB246E4C54BF}" type="slidenum">
              <a:rPr lang="en-US" smtClean="0"/>
              <a:pPr/>
              <a:t>15</a:t>
            </a:fld>
            <a:endParaRPr lang="en-US"/>
          </a:p>
        </p:txBody>
      </p:sp>
    </p:spTree>
    <p:extLst>
      <p:ext uri="{BB962C8B-B14F-4D97-AF65-F5344CB8AC3E}">
        <p14:creationId xmlns:p14="http://schemas.microsoft.com/office/powerpoint/2010/main" val="840408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EB9CC6-7E25-4345-AB82-DC1E5FE28780}" type="datetimeFigureOut">
              <a:rPr lang="en-US" smtClean="0"/>
              <a:pPr/>
              <a:t>4/15/2018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EB9CC6-7E25-4345-AB82-DC1E5FE28780}" type="datetimeFigureOut">
              <a:rPr lang="en-US" smtClean="0"/>
              <a:pPr/>
              <a:t>4/15/2018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EB9CC6-7E25-4345-AB82-DC1E5FE28780}" type="datetimeFigureOut">
              <a:rPr lang="en-US" smtClean="0"/>
              <a:pPr/>
              <a:t>4/15/2018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EB9CC6-7E25-4345-AB82-DC1E5FE28780}" type="datetimeFigureOut">
              <a:rPr lang="en-US" smtClean="0"/>
              <a:pPr/>
              <a:t>4/15/2018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EB9CC6-7E25-4345-AB82-DC1E5FE28780}" type="datetimeFigureOut">
              <a:rPr lang="en-US" smtClean="0"/>
              <a:pPr/>
              <a:t>4/15/2018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EB9CC6-7E25-4345-AB82-DC1E5FE28780}" type="datetimeFigureOut">
              <a:rPr lang="en-US" smtClean="0"/>
              <a:pPr/>
              <a:t>4/15/2018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EB9CC6-7E25-4345-AB82-DC1E5FE28780}" type="datetimeFigureOut">
              <a:rPr lang="en-US" smtClean="0"/>
              <a:pPr/>
              <a:t>4/15/2018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EB9CC6-7E25-4345-AB82-DC1E5FE28780}" type="datetimeFigureOut">
              <a:rPr lang="en-US" smtClean="0"/>
              <a:pPr/>
              <a:t>4/15/2018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EB9CC6-7E25-4345-AB82-DC1E5FE28780}" type="datetimeFigureOut">
              <a:rPr lang="en-US" smtClean="0"/>
              <a:pPr/>
              <a:t>4/15/2018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B9CC6-7E25-4345-AB82-DC1E5FE28780}" type="datetimeFigureOut">
              <a:rPr lang="en-US" smtClean="0"/>
              <a:pPr/>
              <a:t>4/15/2018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EB9CC6-7E25-4345-AB82-DC1E5FE28780}" type="datetimeFigureOut">
              <a:rPr lang="en-US" smtClean="0"/>
              <a:pPr/>
              <a:t>4/15/2018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B8B0F7-BD71-4580-8B1C-35106FF125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EB9CC6-7E25-4345-AB82-DC1E5FE28780}" type="datetimeFigureOut">
              <a:rPr lang="en-US" smtClean="0"/>
              <a:pPr/>
              <a:t>4/15/2018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B8B0F7-BD71-4580-8B1C-35106FF125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jamesfaulconer.byu.edu/"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libweb.anglia.ac.uk/referencing/harvard.htm" TargetMode="External"/><Relationship Id="rId2" Type="http://schemas.openxmlformats.org/officeDocument/2006/relationships/hyperlink" Target="http://lcss.glam.ac.uk/lrc/guides/citin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duotone>
              <a:schemeClr val="bg2">
                <a:shade val="45000"/>
                <a:satMod val="135000"/>
              </a:schemeClr>
              <a:prstClr val="white"/>
            </a:duotone>
          </a:blip>
          <a:srcRect l="3751" r="2487" b="5980"/>
          <a:stretch/>
        </p:blipFill>
        <p:spPr>
          <a:xfrm>
            <a:off x="35495" y="44624"/>
            <a:ext cx="9059393" cy="6813376"/>
          </a:xfrm>
          <a:prstGeom prst="rect">
            <a:avLst/>
          </a:prstGeom>
        </p:spPr>
      </p:pic>
      <p:sp>
        <p:nvSpPr>
          <p:cNvPr id="2" name="Title 1"/>
          <p:cNvSpPr>
            <a:spLocks noGrp="1"/>
          </p:cNvSpPr>
          <p:nvPr>
            <p:ph type="ctrTitle"/>
          </p:nvPr>
        </p:nvSpPr>
        <p:spPr>
          <a:xfrm>
            <a:off x="35495" y="1699708"/>
            <a:ext cx="9108505" cy="1513268"/>
          </a:xfrm>
        </p:spPr>
        <p:txBody>
          <a:bodyPr>
            <a:noAutofit/>
          </a:bodyPr>
          <a:lstStyle/>
          <a:p>
            <a:pPr>
              <a:lnSpc>
                <a:spcPct val="200000"/>
              </a:lnSpc>
            </a:pPr>
            <a:r>
              <a:rPr lang="en-US" sz="5400" b="1" dirty="0">
                <a:solidFill>
                  <a:srgbClr val="FF0000"/>
                </a:solidFill>
                <a:latin typeface="Arial" panose="020B0604020202020204" pitchFamily="34" charset="0"/>
                <a:cs typeface="Arial" panose="020B0604020202020204" pitchFamily="34" charset="0"/>
              </a:rPr>
              <a:t>How to Write a Scientific</a:t>
            </a:r>
            <a:br>
              <a:rPr lang="en-US" sz="5400" b="1" dirty="0">
                <a:solidFill>
                  <a:srgbClr val="FF0000"/>
                </a:solidFill>
                <a:latin typeface="Arial" panose="020B0604020202020204" pitchFamily="34" charset="0"/>
                <a:cs typeface="Arial" panose="020B0604020202020204" pitchFamily="34" charset="0"/>
              </a:rPr>
            </a:br>
            <a:r>
              <a:rPr lang="en-US" sz="5400" b="1" dirty="0" smtClean="0">
                <a:solidFill>
                  <a:srgbClr val="FF0000"/>
                </a:solidFill>
                <a:latin typeface="Arial" panose="020B0604020202020204" pitchFamily="34" charset="0"/>
                <a:cs typeface="Arial" panose="020B0604020202020204" pitchFamily="34" charset="0"/>
              </a:rPr>
              <a:t>Report?</a:t>
            </a:r>
            <a:endParaRPr lang="en-US" b="1" dirty="0">
              <a:solidFill>
                <a:srgbClr val="0070C0"/>
              </a:solidFill>
              <a:latin typeface="Arial" panose="020B0604020202020204" pitchFamily="34" charset="0"/>
              <a:cs typeface="Arial" panose="020B0604020202020204" pitchFamily="34" charset="0"/>
            </a:endParaRPr>
          </a:p>
        </p:txBody>
      </p:sp>
      <p:sp>
        <p:nvSpPr>
          <p:cNvPr id="3" name="Rectangle 2"/>
          <p:cNvSpPr/>
          <p:nvPr/>
        </p:nvSpPr>
        <p:spPr>
          <a:xfrm>
            <a:off x="2799811" y="4499002"/>
            <a:ext cx="3572389" cy="1909305"/>
          </a:xfrm>
          <a:prstGeom prst="rect">
            <a:avLst/>
          </a:prstGeom>
        </p:spPr>
        <p:txBody>
          <a:bodyPr wrap="none">
            <a:spAutoFit/>
          </a:bodyPr>
          <a:lstStyle/>
          <a:p>
            <a:pPr algn="ctr">
              <a:lnSpc>
                <a:spcPct val="200000"/>
              </a:lnSpc>
            </a:pPr>
            <a:r>
              <a:rPr lang="en-US" sz="3200" b="1" dirty="0" smtClean="0">
                <a:solidFill>
                  <a:srgbClr val="0070C0"/>
                </a:solidFill>
                <a:latin typeface="Arial" panose="020B0604020202020204" pitchFamily="34" charset="0"/>
                <a:cs typeface="Arial" panose="020B0604020202020204" pitchFamily="34" charset="0"/>
              </a:rPr>
              <a:t>Wrea Mohammed</a:t>
            </a:r>
          </a:p>
          <a:p>
            <a:pPr algn="ctr">
              <a:lnSpc>
                <a:spcPct val="200000"/>
              </a:lnSpc>
            </a:pPr>
            <a:r>
              <a:rPr lang="en-US" sz="3200" b="1" dirty="0" smtClean="0">
                <a:solidFill>
                  <a:srgbClr val="0070C0"/>
                </a:solidFill>
                <a:latin typeface="Arial" panose="020B0604020202020204" pitchFamily="34" charset="0"/>
                <a:cs typeface="Arial" panose="020B0604020202020204" pitchFamily="34" charset="0"/>
              </a:rPr>
              <a:t>2017-2018</a:t>
            </a:r>
            <a:endParaRPr lang="en-GB" sz="3200"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8342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Wrea\Downloads\30706599_1687802124621495_4158862990730330112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13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554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Introduction</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980728"/>
            <a:ext cx="8507288" cy="5328592"/>
          </a:xfrm>
        </p:spPr>
        <p:txBody>
          <a:bodyPr>
            <a:noAutofit/>
          </a:bodyPr>
          <a:lstStyle/>
          <a:p>
            <a:pPr>
              <a:lnSpc>
                <a:spcPct val="150000"/>
              </a:lnSpc>
            </a:pPr>
            <a:r>
              <a:rPr lang="en-GB" sz="2800" dirty="0">
                <a:solidFill>
                  <a:srgbClr val="000000"/>
                </a:solidFill>
                <a:latin typeface="Arial" panose="020B0604020202020204" pitchFamily="34" charset="0"/>
                <a:cs typeface="Arial" panose="020B0604020202020204" pitchFamily="34" charset="0"/>
              </a:rPr>
              <a:t>The </a:t>
            </a:r>
            <a:r>
              <a:rPr lang="en-GB" sz="2800" i="1" dirty="0">
                <a:solidFill>
                  <a:srgbClr val="0070C0"/>
                </a:solidFill>
                <a:latin typeface="Arial" panose="020B0604020202020204" pitchFamily="34" charset="0"/>
                <a:cs typeface="Arial" panose="020B0604020202020204" pitchFamily="34" charset="0"/>
              </a:rPr>
              <a:t>INTRODUCTION</a:t>
            </a:r>
            <a:r>
              <a:rPr lang="en-GB" sz="2800" b="1" dirty="0">
                <a:solidFill>
                  <a:srgbClr val="000000"/>
                </a:solidFill>
                <a:latin typeface="Arial" panose="020B0604020202020204" pitchFamily="34" charset="0"/>
                <a:cs typeface="Arial" panose="020B0604020202020204" pitchFamily="34" charset="0"/>
              </a:rPr>
              <a:t> </a:t>
            </a:r>
            <a:r>
              <a:rPr lang="en-GB" sz="2800" dirty="0">
                <a:solidFill>
                  <a:srgbClr val="000000"/>
                </a:solidFill>
                <a:latin typeface="Arial" panose="020B0604020202020204" pitchFamily="34" charset="0"/>
                <a:cs typeface="Arial" panose="020B0604020202020204" pitchFamily="34" charset="0"/>
              </a:rPr>
              <a:t>discusses the theoretical background to the investigation and places the present work in context</a:t>
            </a:r>
            <a:r>
              <a:rPr lang="en-GB" sz="2800" dirty="0" smtClean="0">
                <a:solidFill>
                  <a:srgbClr val="000000"/>
                </a:solidFill>
                <a:latin typeface="Arial" panose="020B0604020202020204" pitchFamily="34" charset="0"/>
                <a:cs typeface="Arial" panose="020B0604020202020204" pitchFamily="34" charset="0"/>
              </a:rPr>
              <a:t>.</a:t>
            </a:r>
          </a:p>
          <a:p>
            <a:pPr lvl="0">
              <a:lnSpc>
                <a:spcPct val="150000"/>
              </a:lnSpc>
              <a:spcBef>
                <a:spcPts val="0"/>
              </a:spcBef>
            </a:pPr>
            <a:r>
              <a:rPr lang="en-GB" sz="2800" dirty="0" smtClean="0">
                <a:solidFill>
                  <a:srgbClr val="C00000"/>
                </a:solidFill>
                <a:latin typeface="Arial" panose="020B0604020202020204" pitchFamily="34" charset="0"/>
                <a:cs typeface="Arial" panose="020B0604020202020204" pitchFamily="34" charset="0"/>
              </a:rPr>
              <a:t>Relevant </a:t>
            </a:r>
            <a:r>
              <a:rPr lang="en-GB" sz="2800" dirty="0">
                <a:solidFill>
                  <a:srgbClr val="C00000"/>
                </a:solidFill>
                <a:latin typeface="Arial" panose="020B0604020202020204" pitchFamily="34" charset="0"/>
                <a:cs typeface="Arial" panose="020B0604020202020204" pitchFamily="34" charset="0"/>
              </a:rPr>
              <a:t>references should be cited and the reader’s attention moved from the general to the specific.</a:t>
            </a:r>
          </a:p>
          <a:p>
            <a:pPr lvl="0">
              <a:lnSpc>
                <a:spcPct val="150000"/>
              </a:lnSpc>
              <a:spcBef>
                <a:spcPts val="0"/>
              </a:spcBef>
            </a:pPr>
            <a:r>
              <a:rPr lang="en-GB" sz="2800" dirty="0">
                <a:solidFill>
                  <a:srgbClr val="7030A0"/>
                </a:solidFill>
                <a:latin typeface="Arial" panose="020B0604020202020204" pitchFamily="34" charset="0"/>
                <a:cs typeface="Arial" panose="020B0604020202020204" pitchFamily="34" charset="0"/>
              </a:rPr>
              <a:t>The aims of the present study should be clearly stated at the end of the introduction. </a:t>
            </a:r>
            <a:endParaRPr lang="en-GB" sz="2800" dirty="0" smtClean="0">
              <a:solidFill>
                <a:srgbClr val="000000"/>
              </a:solidFill>
              <a:latin typeface="Arial" panose="020B0604020202020204" pitchFamily="34" charset="0"/>
              <a:cs typeface="Arial" panose="020B0604020202020204" pitchFamily="34" charset="0"/>
            </a:endParaRPr>
          </a:p>
          <a:p>
            <a:endParaRPr lang="en-GB" sz="2800" dirty="0">
              <a:solidFill>
                <a:srgbClr val="000000"/>
              </a:solidFill>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5131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Introduction</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1268760"/>
            <a:ext cx="8507288" cy="4752528"/>
          </a:xfrm>
        </p:spPr>
        <p:txBody>
          <a:bodyPr>
            <a:noAutofit/>
          </a:bodyPr>
          <a:lstStyle/>
          <a:p>
            <a:r>
              <a:rPr lang="en-GB" sz="2800" dirty="0" smtClean="0">
                <a:solidFill>
                  <a:srgbClr val="7030A0"/>
                </a:solidFill>
                <a:latin typeface="Arial" panose="020B0604020202020204" pitchFamily="34" charset="0"/>
                <a:cs typeface="Arial" panose="020B0604020202020204" pitchFamily="34" charset="0"/>
              </a:rPr>
              <a:t>Catches </a:t>
            </a:r>
            <a:r>
              <a:rPr lang="en-GB" sz="2800" dirty="0">
                <a:solidFill>
                  <a:srgbClr val="7030A0"/>
                </a:solidFill>
                <a:latin typeface="Arial" panose="020B0604020202020204" pitchFamily="34" charset="0"/>
                <a:cs typeface="Arial" panose="020B0604020202020204" pitchFamily="34" charset="0"/>
              </a:rPr>
              <a:t>and keeps the reader’s interest</a:t>
            </a:r>
          </a:p>
          <a:p>
            <a:r>
              <a:rPr lang="en-GB" sz="2800" dirty="0" smtClean="0">
                <a:solidFill>
                  <a:srgbClr val="C00000"/>
                </a:solidFill>
                <a:latin typeface="Arial" panose="020B0604020202020204" pitchFamily="34" charset="0"/>
                <a:cs typeface="Arial" panose="020B0604020202020204" pitchFamily="34" charset="0"/>
              </a:rPr>
              <a:t>From general to specify</a:t>
            </a:r>
            <a:endParaRPr lang="en-GB" sz="2800" dirty="0">
              <a:solidFill>
                <a:srgbClr val="C00000"/>
              </a:solidFill>
              <a:latin typeface="Arial" panose="020B0604020202020204" pitchFamily="34" charset="0"/>
              <a:cs typeface="Arial" panose="020B0604020202020204" pitchFamily="34" charset="0"/>
            </a:endParaRPr>
          </a:p>
          <a:p>
            <a:r>
              <a:rPr lang="en-GB" sz="2800" dirty="0" smtClean="0">
                <a:solidFill>
                  <a:srgbClr val="00B050"/>
                </a:solidFill>
                <a:latin typeface="Arial" panose="020B0604020202020204" pitchFamily="34" charset="0"/>
                <a:cs typeface="Arial" panose="020B0604020202020204" pitchFamily="34" charset="0"/>
              </a:rPr>
              <a:t>Include </a:t>
            </a:r>
            <a:r>
              <a:rPr lang="en-GB" sz="2800" dirty="0">
                <a:solidFill>
                  <a:srgbClr val="00B050"/>
                </a:solidFill>
                <a:latin typeface="Arial" panose="020B0604020202020204" pitchFamily="34" charset="0"/>
                <a:cs typeface="Arial" panose="020B0604020202020204" pitchFamily="34" charset="0"/>
              </a:rPr>
              <a:t>known, unknown, and the question</a:t>
            </a:r>
          </a:p>
          <a:p>
            <a:r>
              <a:rPr lang="en-GB" sz="2800" dirty="0" smtClean="0">
                <a:solidFill>
                  <a:srgbClr val="0070C0"/>
                </a:solidFill>
                <a:latin typeface="Arial" panose="020B0604020202020204" pitchFamily="34" charset="0"/>
                <a:cs typeface="Arial" panose="020B0604020202020204" pitchFamily="34" charset="0"/>
              </a:rPr>
              <a:t>The </a:t>
            </a:r>
            <a:r>
              <a:rPr lang="en-GB" sz="2800" dirty="0">
                <a:solidFill>
                  <a:srgbClr val="0070C0"/>
                </a:solidFill>
                <a:latin typeface="Arial" panose="020B0604020202020204" pitchFamily="34" charset="0"/>
                <a:cs typeface="Arial" panose="020B0604020202020204" pitchFamily="34" charset="0"/>
              </a:rPr>
              <a:t>nature and scope of the problem</a:t>
            </a:r>
          </a:p>
          <a:p>
            <a:r>
              <a:rPr lang="en-GB" sz="2800" dirty="0" smtClean="0">
                <a:latin typeface="Arial" panose="020B0604020202020204" pitchFamily="34" charset="0"/>
                <a:cs typeface="Arial" panose="020B0604020202020204" pitchFamily="34" charset="0"/>
              </a:rPr>
              <a:t>The </a:t>
            </a:r>
            <a:r>
              <a:rPr lang="en-GB" sz="2800" dirty="0">
                <a:latin typeface="Arial" panose="020B0604020202020204" pitchFamily="34" charset="0"/>
                <a:cs typeface="Arial" panose="020B0604020202020204" pitchFamily="34" charset="0"/>
              </a:rPr>
              <a:t>gap or general problem</a:t>
            </a:r>
          </a:p>
          <a:p>
            <a:r>
              <a:rPr lang="en-GB" sz="2800" dirty="0" smtClean="0">
                <a:solidFill>
                  <a:srgbClr val="C00000"/>
                </a:solidFill>
                <a:latin typeface="Arial" panose="020B0604020202020204" pitchFamily="34" charset="0"/>
                <a:cs typeface="Arial" panose="020B0604020202020204" pitchFamily="34" charset="0"/>
              </a:rPr>
              <a:t>Previous findings</a:t>
            </a:r>
            <a:endParaRPr lang="en-GB" sz="2800" dirty="0">
              <a:solidFill>
                <a:srgbClr val="C00000"/>
              </a:solidFill>
              <a:latin typeface="Arial" panose="020B0604020202020204" pitchFamily="34" charset="0"/>
              <a:cs typeface="Arial" panose="020B0604020202020204" pitchFamily="34" charset="0"/>
            </a:endParaRPr>
          </a:p>
          <a:p>
            <a:r>
              <a:rPr lang="en-GB" sz="2800" dirty="0" smtClean="0">
                <a:solidFill>
                  <a:srgbClr val="7030A0"/>
                </a:solidFill>
                <a:latin typeface="Arial" panose="020B0604020202020204" pitchFamily="34" charset="0"/>
                <a:cs typeface="Arial" panose="020B0604020202020204" pitchFamily="34" charset="0"/>
              </a:rPr>
              <a:t>General </a:t>
            </a:r>
            <a:r>
              <a:rPr lang="en-GB" sz="2800" dirty="0">
                <a:solidFill>
                  <a:srgbClr val="7030A0"/>
                </a:solidFill>
                <a:latin typeface="Arial" panose="020B0604020202020204" pitchFamily="34" charset="0"/>
                <a:cs typeface="Arial" panose="020B0604020202020204" pitchFamily="34" charset="0"/>
              </a:rPr>
              <a:t>method </a:t>
            </a:r>
            <a:r>
              <a:rPr lang="en-GB" sz="2800" dirty="0" smtClean="0">
                <a:solidFill>
                  <a:srgbClr val="7030A0"/>
                </a:solidFill>
                <a:latin typeface="Arial" panose="020B0604020202020204" pitchFamily="34" charset="0"/>
                <a:cs typeface="Arial" panose="020B0604020202020204" pitchFamily="34" charset="0"/>
              </a:rPr>
              <a:t>statement.</a:t>
            </a:r>
            <a:endParaRPr lang="en-GB" sz="2800" dirty="0">
              <a:solidFill>
                <a:srgbClr val="7030A0"/>
              </a:solidFill>
              <a:latin typeface="Arial" panose="020B0604020202020204" pitchFamily="34" charset="0"/>
              <a:cs typeface="Arial" panose="020B0604020202020204" pitchFamily="34" charset="0"/>
            </a:endParaRPr>
          </a:p>
          <a:p>
            <a:r>
              <a:rPr lang="en-GB" sz="2800" dirty="0" smtClean="0">
                <a:solidFill>
                  <a:srgbClr val="000000"/>
                </a:solidFill>
                <a:latin typeface="Arial" panose="020B0604020202020204" pitchFamily="34" charset="0"/>
                <a:cs typeface="Arial" panose="020B0604020202020204" pitchFamily="34" charset="0"/>
              </a:rPr>
              <a:t>The </a:t>
            </a:r>
            <a:r>
              <a:rPr lang="en-GB" sz="2800" dirty="0">
                <a:solidFill>
                  <a:srgbClr val="000000"/>
                </a:solidFill>
                <a:latin typeface="Arial" panose="020B0604020202020204" pitchFamily="34" charset="0"/>
                <a:cs typeface="Arial" panose="020B0604020202020204" pitchFamily="34" charset="0"/>
              </a:rPr>
              <a:t>hypothesis/research </a:t>
            </a:r>
            <a:r>
              <a:rPr lang="en-GB" sz="2800" dirty="0" smtClean="0">
                <a:solidFill>
                  <a:srgbClr val="000000"/>
                </a:solidFill>
                <a:latin typeface="Arial" panose="020B0604020202020204" pitchFamily="34" charset="0"/>
                <a:cs typeface="Arial" panose="020B0604020202020204" pitchFamily="34" charset="0"/>
              </a:rPr>
              <a:t>question–signal.</a:t>
            </a:r>
            <a:endParaRPr lang="en-GB" sz="2800" dirty="0" smtClean="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559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Materials and Methods</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1916832"/>
            <a:ext cx="8507288" cy="3888432"/>
          </a:xfrm>
        </p:spPr>
        <p:txBody>
          <a:bodyPr>
            <a:noAutofit/>
          </a:bodyPr>
          <a:lstStyle/>
          <a:p>
            <a:pPr marL="0" indent="0">
              <a:buNone/>
            </a:pPr>
            <a:r>
              <a:rPr lang="en-GB" sz="2800" dirty="0">
                <a:solidFill>
                  <a:srgbClr val="0070C0"/>
                </a:solidFill>
                <a:latin typeface="Arial" panose="020B0604020202020204" pitchFamily="34" charset="0"/>
                <a:cs typeface="Arial" panose="020B0604020202020204" pitchFamily="34" charset="0"/>
              </a:rPr>
              <a:t>Information under this heading may include</a:t>
            </a:r>
            <a:r>
              <a:rPr lang="en-GB" sz="2800" dirty="0" smtClean="0">
                <a:solidFill>
                  <a:srgbClr val="0070C0"/>
                </a:solidFill>
                <a:latin typeface="Arial" panose="020B0604020202020204" pitchFamily="34" charset="0"/>
                <a:cs typeface="Arial" panose="020B0604020202020204" pitchFamily="34" charset="0"/>
              </a:rPr>
              <a:t>:</a:t>
            </a:r>
          </a:p>
          <a:p>
            <a:r>
              <a:rPr lang="en-GB" sz="2800" dirty="0" smtClean="0">
                <a:latin typeface="Arial" panose="020B0604020202020204" pitchFamily="34" charset="0"/>
                <a:cs typeface="Arial" panose="020B0604020202020204" pitchFamily="34" charset="0"/>
              </a:rPr>
              <a:t> </a:t>
            </a:r>
            <a:r>
              <a:rPr lang="en-GB" sz="2800" dirty="0">
                <a:solidFill>
                  <a:srgbClr val="C00000"/>
                </a:solidFill>
                <a:latin typeface="Arial" panose="020B0604020202020204" pitchFamily="34" charset="0"/>
                <a:cs typeface="Arial" panose="020B0604020202020204" pitchFamily="34" charset="0"/>
              </a:rPr>
              <a:t>a list of equipment </a:t>
            </a:r>
            <a:r>
              <a:rPr lang="en-GB" sz="2800" dirty="0" smtClean="0">
                <a:solidFill>
                  <a:srgbClr val="C00000"/>
                </a:solidFill>
                <a:latin typeface="Arial" panose="020B0604020202020204" pitchFamily="34" charset="0"/>
                <a:cs typeface="Arial" panose="020B0604020202020204" pitchFamily="34" charset="0"/>
              </a:rPr>
              <a:t>used</a:t>
            </a:r>
          </a:p>
          <a:p>
            <a:r>
              <a:rPr lang="en-GB" sz="2800" dirty="0" smtClean="0">
                <a:latin typeface="Arial" panose="020B0604020202020204" pitchFamily="34" charset="0"/>
                <a:cs typeface="Arial" panose="020B0604020202020204" pitchFamily="34" charset="0"/>
              </a:rPr>
              <a:t>Explanations </a:t>
            </a:r>
            <a:r>
              <a:rPr lang="en-GB" sz="2800" dirty="0">
                <a:latin typeface="Arial" panose="020B0604020202020204" pitchFamily="34" charset="0"/>
                <a:cs typeface="Arial" panose="020B0604020202020204" pitchFamily="34" charset="0"/>
              </a:rPr>
              <a:t>of procedures </a:t>
            </a:r>
            <a:r>
              <a:rPr lang="en-GB" sz="2800" dirty="0" smtClean="0">
                <a:latin typeface="Arial" panose="020B0604020202020204" pitchFamily="34" charset="0"/>
                <a:cs typeface="Arial" panose="020B0604020202020204" pitchFamily="34" charset="0"/>
              </a:rPr>
              <a:t>followed</a:t>
            </a:r>
          </a:p>
          <a:p>
            <a:r>
              <a:rPr lang="en-GB" sz="2800" dirty="0">
                <a:solidFill>
                  <a:srgbClr val="7030A0"/>
                </a:solidFill>
                <a:latin typeface="Arial" panose="020B0604020202020204" pitchFamily="34" charset="0"/>
                <a:cs typeface="Arial" panose="020B0604020202020204" pitchFamily="34" charset="0"/>
              </a:rPr>
              <a:t>R</a:t>
            </a:r>
            <a:r>
              <a:rPr lang="en-GB" sz="2800" dirty="0" smtClean="0">
                <a:solidFill>
                  <a:srgbClr val="7030A0"/>
                </a:solidFill>
                <a:latin typeface="Arial" panose="020B0604020202020204" pitchFamily="34" charset="0"/>
                <a:cs typeface="Arial" panose="020B0604020202020204" pitchFamily="34" charset="0"/>
              </a:rPr>
              <a:t>elevant </a:t>
            </a:r>
            <a:r>
              <a:rPr lang="en-GB" sz="2800" dirty="0">
                <a:solidFill>
                  <a:srgbClr val="7030A0"/>
                </a:solidFill>
                <a:latin typeface="Arial" panose="020B0604020202020204" pitchFamily="34" charset="0"/>
                <a:cs typeface="Arial" panose="020B0604020202020204" pitchFamily="34" charset="0"/>
              </a:rPr>
              <a:t>information on materials </a:t>
            </a:r>
            <a:r>
              <a:rPr lang="en-GB" sz="2800" dirty="0" smtClean="0">
                <a:solidFill>
                  <a:srgbClr val="7030A0"/>
                </a:solidFill>
                <a:latin typeface="Arial" panose="020B0604020202020204" pitchFamily="34" charset="0"/>
                <a:cs typeface="Arial" panose="020B0604020202020204" pitchFamily="34" charset="0"/>
              </a:rPr>
              <a:t>used </a:t>
            </a:r>
            <a:r>
              <a:rPr lang="en-GB" sz="2800" dirty="0">
                <a:solidFill>
                  <a:srgbClr val="7030A0"/>
                </a:solidFill>
                <a:latin typeface="Arial" panose="020B0604020202020204" pitchFamily="34" charset="0"/>
                <a:cs typeface="Arial" panose="020B0604020202020204" pitchFamily="34" charset="0"/>
              </a:rPr>
              <a:t>including sources of materials and details of any necessary </a:t>
            </a:r>
            <a:r>
              <a:rPr lang="en-GB" sz="2800" dirty="0" smtClean="0">
                <a:solidFill>
                  <a:srgbClr val="7030A0"/>
                </a:solidFill>
                <a:latin typeface="Arial" panose="020B0604020202020204" pitchFamily="34" charset="0"/>
                <a:cs typeface="Arial" panose="020B0604020202020204" pitchFamily="34" charset="0"/>
              </a:rPr>
              <a:t>preparation</a:t>
            </a:r>
          </a:p>
          <a:p>
            <a:r>
              <a:rPr lang="en-GB" sz="2800" dirty="0">
                <a:latin typeface="Arial" panose="020B0604020202020204" pitchFamily="34" charset="0"/>
                <a:cs typeface="Arial" panose="020B0604020202020204" pitchFamily="34" charset="0"/>
              </a:rPr>
              <a:t>R</a:t>
            </a:r>
            <a:r>
              <a:rPr lang="en-GB" sz="2800" dirty="0" smtClean="0">
                <a:latin typeface="Arial" panose="020B0604020202020204" pitchFamily="34" charset="0"/>
                <a:cs typeface="Arial" panose="020B0604020202020204" pitchFamily="34" charset="0"/>
              </a:rPr>
              <a:t>eference </a:t>
            </a:r>
            <a:r>
              <a:rPr lang="en-GB" sz="2800" dirty="0">
                <a:latin typeface="Arial" panose="020B0604020202020204" pitchFamily="34" charset="0"/>
                <a:cs typeface="Arial" panose="020B0604020202020204" pitchFamily="34" charset="0"/>
              </a:rPr>
              <a:t>to any problems encountered and subsequent changes in procedure</a:t>
            </a:r>
            <a:r>
              <a:rPr lang="en-GB" sz="2800" dirty="0" smtClean="0">
                <a:latin typeface="Arial" panose="020B0604020202020204" pitchFamily="34" charset="0"/>
                <a:cs typeface="Arial" panose="020B0604020202020204" pitchFamily="34" charset="0"/>
              </a:rPr>
              <a:t>.</a:t>
            </a:r>
            <a:endParaRPr lang="en-GB" sz="2800" dirty="0">
              <a:latin typeface="Arial" panose="020B0604020202020204" pitchFamily="34" charset="0"/>
              <a:cs typeface="Arial" panose="020B0604020202020204" pitchFamily="34" charset="0"/>
            </a:endParaRPr>
          </a:p>
        </p:txBody>
      </p:sp>
      <p:sp>
        <p:nvSpPr>
          <p:cNvPr id="3" name="Rectangle 2"/>
          <p:cNvSpPr/>
          <p:nvPr/>
        </p:nvSpPr>
        <p:spPr>
          <a:xfrm>
            <a:off x="356456" y="1059122"/>
            <a:ext cx="8507288" cy="461665"/>
          </a:xfrm>
          <a:prstGeom prst="rect">
            <a:avLst/>
          </a:prstGeom>
        </p:spPr>
        <p:txBody>
          <a:bodyPr wrap="square">
            <a:spAutoFit/>
          </a:bodyPr>
          <a:lstStyle/>
          <a:p>
            <a:pPr algn="ctr">
              <a:buNone/>
            </a:pPr>
            <a:r>
              <a:rPr lang="en-US" sz="2400" dirty="0">
                <a:latin typeface="Arial" panose="020B0604020202020204" pitchFamily="34" charset="0"/>
                <a:cs typeface="Arial" panose="020B0604020202020204" pitchFamily="34" charset="0"/>
              </a:rPr>
              <a:t>How was the problem </a:t>
            </a:r>
            <a:r>
              <a:rPr lang="en-US" sz="2400" dirty="0" smtClean="0">
                <a:latin typeface="Arial" panose="020B0604020202020204" pitchFamily="34" charset="0"/>
                <a:cs typeface="Arial" panose="020B0604020202020204" pitchFamily="34" charset="0"/>
              </a:rPr>
              <a:t>studied? </a:t>
            </a:r>
            <a:r>
              <a:rPr lang="en-US" sz="2400" dirty="0" smtClean="0">
                <a:solidFill>
                  <a:srgbClr val="C00000"/>
                </a:solidFill>
                <a:latin typeface="Arial" panose="020B0604020202020204" pitchFamily="34" charset="0"/>
                <a:cs typeface="Arial" panose="020B0604020202020204" pitchFamily="34" charset="0"/>
              </a:rPr>
              <a:t>The </a:t>
            </a:r>
            <a:r>
              <a:rPr lang="en-US" sz="2400" dirty="0">
                <a:solidFill>
                  <a:srgbClr val="C00000"/>
                </a:solidFill>
                <a:latin typeface="Arial" panose="020B0604020202020204" pitchFamily="34" charset="0"/>
                <a:cs typeface="Arial" panose="020B0604020202020204" pitchFamily="34" charset="0"/>
              </a:rPr>
              <a:t>answer is in the Methods.</a:t>
            </a:r>
          </a:p>
        </p:txBody>
      </p:sp>
    </p:spTree>
    <p:extLst>
      <p:ext uri="{BB962C8B-B14F-4D97-AF65-F5344CB8AC3E}">
        <p14:creationId xmlns:p14="http://schemas.microsoft.com/office/powerpoint/2010/main" val="109882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Results</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980728"/>
            <a:ext cx="8507288" cy="1944216"/>
          </a:xfrm>
        </p:spPr>
        <p:txBody>
          <a:bodyPr>
            <a:noAutofit/>
          </a:bodyPr>
          <a:lstStyle/>
          <a:p>
            <a:pPr marL="0" indent="0">
              <a:buNone/>
            </a:pPr>
            <a:r>
              <a:rPr lang="en-GB" sz="2800" dirty="0">
                <a:latin typeface="Arial" panose="020B0604020202020204" pitchFamily="34" charset="0"/>
              </a:rPr>
              <a:t>This section should include a summary of the results of the investigation or experiment together with any necessary diagrams, graphs or tables of gathered data that support your results</a:t>
            </a:r>
            <a:r>
              <a:rPr lang="en-GB" sz="2800" dirty="0" smtClean="0">
                <a:latin typeface="Arial" panose="020B0604020202020204" pitchFamily="34" charset="0"/>
              </a:rPr>
              <a:t>.</a:t>
            </a:r>
          </a:p>
          <a:p>
            <a:pPr marL="0" indent="0">
              <a:buNone/>
            </a:pPr>
            <a:endParaRPr lang="en-GB" sz="2800" dirty="0">
              <a:latin typeface="Arial" panose="020B0604020202020204" pitchFamily="34" charset="0"/>
              <a:cs typeface="Arial" panose="020B0604020202020204" pitchFamily="34" charset="0"/>
            </a:endParaRPr>
          </a:p>
        </p:txBody>
      </p:sp>
      <p:pic>
        <p:nvPicPr>
          <p:cNvPr id="9218" name="Picture 2" descr="Image result for results and discussion"/>
          <p:cNvPicPr>
            <a:picLocks noChangeAspect="1" noChangeArrowheads="1"/>
          </p:cNvPicPr>
          <p:nvPr/>
        </p:nvPicPr>
        <p:blipFill rotWithShape="1">
          <a:blip r:embed="rId3">
            <a:extLst>
              <a:ext uri="{28A0092B-C50C-407E-A947-70E740481C1C}">
                <a14:useLocalDpi xmlns:a14="http://schemas.microsoft.com/office/drawing/2010/main" val="0"/>
              </a:ext>
            </a:extLst>
          </a:blip>
          <a:srcRect t="12123" b="12312"/>
          <a:stretch/>
        </p:blipFill>
        <p:spPr bwMode="auto">
          <a:xfrm>
            <a:off x="1403648" y="3068960"/>
            <a:ext cx="5688632" cy="3521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5261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Results</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1124744"/>
            <a:ext cx="8507288" cy="3600400"/>
          </a:xfrm>
        </p:spPr>
        <p:txBody>
          <a:bodyPr>
            <a:noAutofit/>
          </a:bodyPr>
          <a:lstStyle/>
          <a:p>
            <a:r>
              <a:rPr lang="en-GB" sz="2800" dirty="0">
                <a:latin typeface="Arial" panose="020B0604020202020204" pitchFamily="34" charset="0"/>
              </a:rPr>
              <a:t> </a:t>
            </a:r>
            <a:r>
              <a:rPr lang="en-GB" sz="2800" dirty="0">
                <a:solidFill>
                  <a:srgbClr val="C00000"/>
                </a:solidFill>
                <a:latin typeface="Arial" panose="020B0604020202020204" pitchFamily="34" charset="0"/>
              </a:rPr>
              <a:t>Logically answer the research question</a:t>
            </a:r>
          </a:p>
          <a:p>
            <a:r>
              <a:rPr lang="en-GB" sz="2800" dirty="0" smtClean="0">
                <a:solidFill>
                  <a:srgbClr val="7030A0"/>
                </a:solidFill>
                <a:latin typeface="Arial" panose="020B0604020202020204" pitchFamily="34" charset="0"/>
              </a:rPr>
              <a:t>Correlate </a:t>
            </a:r>
            <a:r>
              <a:rPr lang="en-GB" sz="2800" dirty="0">
                <a:solidFill>
                  <a:srgbClr val="7030A0"/>
                </a:solidFill>
                <a:latin typeface="Arial" panose="020B0604020202020204" pitchFamily="34" charset="0"/>
              </a:rPr>
              <a:t>with the methods</a:t>
            </a:r>
          </a:p>
          <a:p>
            <a:r>
              <a:rPr lang="en-GB" sz="2800" dirty="0" smtClean="0">
                <a:latin typeface="Arial" panose="020B0604020202020204" pitchFamily="34" charset="0"/>
              </a:rPr>
              <a:t>Use </a:t>
            </a:r>
            <a:r>
              <a:rPr lang="en-GB" sz="2800" dirty="0">
                <a:latin typeface="Arial" panose="020B0604020202020204" pitchFamily="34" charset="0"/>
              </a:rPr>
              <a:t>data from this study </a:t>
            </a:r>
            <a:r>
              <a:rPr lang="en-GB" sz="2800" dirty="0" smtClean="0">
                <a:latin typeface="Arial" panose="020B0604020202020204" pitchFamily="34" charset="0"/>
              </a:rPr>
              <a:t>only</a:t>
            </a:r>
            <a:endParaRPr lang="en-GB" sz="2800" dirty="0">
              <a:latin typeface="Arial" panose="020B0604020202020204" pitchFamily="34" charset="0"/>
            </a:endParaRPr>
          </a:p>
          <a:p>
            <a:r>
              <a:rPr lang="en-GB" sz="2800" dirty="0" smtClean="0">
                <a:solidFill>
                  <a:srgbClr val="C00000"/>
                </a:solidFill>
                <a:latin typeface="Arial" panose="020B0604020202020204" pitchFamily="34" charset="0"/>
              </a:rPr>
              <a:t>Present </a:t>
            </a:r>
            <a:r>
              <a:rPr lang="en-GB" sz="2800" dirty="0">
                <a:solidFill>
                  <a:srgbClr val="C00000"/>
                </a:solidFill>
                <a:latin typeface="Arial" panose="020B0604020202020204" pitchFamily="34" charset="0"/>
              </a:rPr>
              <a:t>all the representative data</a:t>
            </a:r>
          </a:p>
          <a:p>
            <a:r>
              <a:rPr lang="en-GB" sz="2800" dirty="0" smtClean="0">
                <a:solidFill>
                  <a:srgbClr val="7030A0"/>
                </a:solidFill>
                <a:latin typeface="Arial" panose="020B0604020202020204" pitchFamily="34" charset="0"/>
              </a:rPr>
              <a:t>Use </a:t>
            </a:r>
            <a:r>
              <a:rPr lang="en-GB" sz="2800" dirty="0">
                <a:solidFill>
                  <a:srgbClr val="7030A0"/>
                </a:solidFill>
                <a:latin typeface="Arial" panose="020B0604020202020204" pitchFamily="34" charset="0"/>
              </a:rPr>
              <a:t>tables, graphs, photographs, and drawings for data</a:t>
            </a:r>
          </a:p>
          <a:p>
            <a:r>
              <a:rPr lang="en-GB" sz="2800" dirty="0" smtClean="0">
                <a:latin typeface="Arial" panose="020B0604020202020204" pitchFamily="34" charset="0"/>
              </a:rPr>
              <a:t>Write </a:t>
            </a:r>
            <a:r>
              <a:rPr lang="en-GB" sz="2800" dirty="0">
                <a:latin typeface="Arial" panose="020B0604020202020204" pitchFamily="34" charset="0"/>
              </a:rPr>
              <a:t>topic sentences for paragraphs, </a:t>
            </a:r>
            <a:r>
              <a:rPr lang="en-GB" sz="2800" dirty="0" err="1">
                <a:latin typeface="Arial" panose="020B0604020202020204" pitchFamily="34" charset="0"/>
              </a:rPr>
              <a:t>ie</a:t>
            </a:r>
            <a:r>
              <a:rPr lang="en-GB" sz="2800" dirty="0" smtClean="0">
                <a:latin typeface="Arial" panose="020B0604020202020204" pitchFamily="34" charset="0"/>
              </a:rPr>
              <a:t>,</a:t>
            </a:r>
            <a:endParaRPr lang="en-GB" sz="2800" dirty="0">
              <a:latin typeface="Arial" panose="020B0604020202020204" pitchFamily="34" charset="0"/>
            </a:endParaRPr>
          </a:p>
        </p:txBody>
      </p:sp>
    </p:spTree>
    <p:extLst>
      <p:ext uri="{BB962C8B-B14F-4D97-AF65-F5344CB8AC3E}">
        <p14:creationId xmlns:p14="http://schemas.microsoft.com/office/powerpoint/2010/main" val="4287080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Discussion</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1633108"/>
            <a:ext cx="8507288" cy="4748219"/>
          </a:xfrm>
        </p:spPr>
        <p:txBody>
          <a:bodyPr>
            <a:noAutofit/>
          </a:bodyPr>
          <a:lstStyle/>
          <a:p>
            <a:r>
              <a:rPr lang="en-GB" sz="2800" dirty="0" smtClean="0">
                <a:solidFill>
                  <a:srgbClr val="FF00FF"/>
                </a:solidFill>
                <a:latin typeface="Arial" panose="020B0604020202020204" pitchFamily="34" charset="0"/>
                <a:cs typeface="Arial" panose="020B0604020202020204" pitchFamily="34" charset="0"/>
              </a:rPr>
              <a:t>Present </a:t>
            </a:r>
            <a:r>
              <a:rPr lang="en-GB" sz="2800" dirty="0">
                <a:solidFill>
                  <a:srgbClr val="FF00FF"/>
                </a:solidFill>
                <a:latin typeface="Arial" panose="020B0604020202020204" pitchFamily="34" charset="0"/>
                <a:cs typeface="Arial" panose="020B0604020202020204" pitchFamily="34" charset="0"/>
              </a:rPr>
              <a:t>the principles, relationships, and</a:t>
            </a:r>
          </a:p>
          <a:p>
            <a:pPr marL="0" indent="0">
              <a:buNone/>
            </a:pPr>
            <a:r>
              <a:rPr lang="en-GB" sz="2800" dirty="0">
                <a:solidFill>
                  <a:srgbClr val="FF00FF"/>
                </a:solidFill>
                <a:latin typeface="Arial" panose="020B0604020202020204" pitchFamily="34" charset="0"/>
                <a:cs typeface="Arial" panose="020B0604020202020204" pitchFamily="34" charset="0"/>
              </a:rPr>
              <a:t>generalizations shown by the </a:t>
            </a:r>
            <a:r>
              <a:rPr lang="en-GB" sz="2800" dirty="0" smtClean="0">
                <a:solidFill>
                  <a:srgbClr val="FF00FF"/>
                </a:solidFill>
                <a:latin typeface="Arial" panose="020B0604020202020204" pitchFamily="34" charset="0"/>
                <a:cs typeface="Arial" panose="020B0604020202020204" pitchFamily="34" charset="0"/>
              </a:rPr>
              <a:t>results</a:t>
            </a:r>
            <a:endParaRPr lang="en-GB" sz="2800" dirty="0">
              <a:solidFill>
                <a:srgbClr val="FF00FF"/>
              </a:solidFill>
              <a:latin typeface="Arial" panose="020B0604020202020204" pitchFamily="34" charset="0"/>
              <a:cs typeface="Arial" panose="020B0604020202020204" pitchFamily="34" charset="0"/>
            </a:endParaRPr>
          </a:p>
          <a:p>
            <a:r>
              <a:rPr lang="en-GB" sz="2800" dirty="0" smtClean="0">
                <a:solidFill>
                  <a:srgbClr val="C00000"/>
                </a:solidFill>
                <a:latin typeface="Arial" panose="020B0604020202020204" pitchFamily="34" charset="0"/>
                <a:cs typeface="Arial" panose="020B0604020202020204" pitchFamily="34" charset="0"/>
              </a:rPr>
              <a:t>Briefly </a:t>
            </a:r>
            <a:r>
              <a:rPr lang="en-GB" sz="2800" dirty="0">
                <a:solidFill>
                  <a:srgbClr val="C00000"/>
                </a:solidFill>
                <a:latin typeface="Arial" panose="020B0604020202020204" pitchFamily="34" charset="0"/>
                <a:cs typeface="Arial" panose="020B0604020202020204" pitchFamily="34" charset="0"/>
              </a:rPr>
              <a:t>summarize and </a:t>
            </a:r>
            <a:r>
              <a:rPr lang="en-GB" sz="2800" dirty="0" smtClean="0">
                <a:solidFill>
                  <a:srgbClr val="C00000"/>
                </a:solidFill>
                <a:latin typeface="Arial" panose="020B0604020202020204" pitchFamily="34" charset="0"/>
                <a:cs typeface="Arial" panose="020B0604020202020204" pitchFamily="34" charset="0"/>
              </a:rPr>
              <a:t>discuss—don’t repeat—the </a:t>
            </a:r>
            <a:r>
              <a:rPr lang="en-GB" sz="2800" dirty="0">
                <a:solidFill>
                  <a:srgbClr val="C00000"/>
                </a:solidFill>
                <a:latin typeface="Arial" panose="020B0604020202020204" pitchFamily="34" charset="0"/>
                <a:cs typeface="Arial" panose="020B0604020202020204" pitchFamily="34" charset="0"/>
              </a:rPr>
              <a:t>results</a:t>
            </a:r>
          </a:p>
          <a:p>
            <a:r>
              <a:rPr lang="en-GB" sz="2800" dirty="0" smtClean="0">
                <a:latin typeface="Arial" panose="020B0604020202020204" pitchFamily="34" charset="0"/>
                <a:cs typeface="Arial" panose="020B0604020202020204" pitchFamily="34" charset="0"/>
              </a:rPr>
              <a:t>Include </a:t>
            </a:r>
            <a:r>
              <a:rPr lang="en-GB" sz="2800" dirty="0">
                <a:latin typeface="Arial" panose="020B0604020202020204" pitchFamily="34" charset="0"/>
                <a:cs typeface="Arial" panose="020B0604020202020204" pitchFamily="34" charset="0"/>
              </a:rPr>
              <a:t>a beginning, middle, and end</a:t>
            </a:r>
          </a:p>
          <a:p>
            <a:r>
              <a:rPr lang="en-GB" sz="2800" dirty="0" smtClean="0">
                <a:solidFill>
                  <a:srgbClr val="0070C0"/>
                </a:solidFill>
                <a:latin typeface="Arial" panose="020B0604020202020204" pitchFamily="34" charset="0"/>
                <a:cs typeface="Arial" panose="020B0604020202020204" pitchFamily="34" charset="0"/>
              </a:rPr>
              <a:t>Discuss </a:t>
            </a:r>
            <a:r>
              <a:rPr lang="en-GB" sz="2800" dirty="0">
                <a:solidFill>
                  <a:srgbClr val="0070C0"/>
                </a:solidFill>
                <a:latin typeface="Arial" panose="020B0604020202020204" pitchFamily="34" charset="0"/>
                <a:cs typeface="Arial" panose="020B0604020202020204" pitchFamily="34" charset="0"/>
              </a:rPr>
              <a:t>other studies only in the context of your</a:t>
            </a:r>
          </a:p>
          <a:p>
            <a:pPr marL="0" indent="0">
              <a:buNone/>
            </a:pPr>
            <a:r>
              <a:rPr lang="en-GB" sz="2800" dirty="0" smtClean="0">
                <a:solidFill>
                  <a:srgbClr val="0070C0"/>
                </a:solidFill>
                <a:latin typeface="Arial" panose="020B0604020202020204" pitchFamily="34" charset="0"/>
                <a:cs typeface="Arial" panose="020B0604020202020204" pitchFamily="34" charset="0"/>
              </a:rPr>
              <a:t>results.</a:t>
            </a:r>
            <a:endParaRPr lang="en-GB" sz="2800" dirty="0">
              <a:solidFill>
                <a:srgbClr val="0070C0"/>
              </a:solidFill>
              <a:latin typeface="Arial" panose="020B0604020202020204" pitchFamily="34" charset="0"/>
              <a:cs typeface="Arial" panose="020B0604020202020204" pitchFamily="34" charset="0"/>
            </a:endParaRPr>
          </a:p>
        </p:txBody>
      </p:sp>
      <p:sp>
        <p:nvSpPr>
          <p:cNvPr id="3" name="Rectangle 2"/>
          <p:cNvSpPr/>
          <p:nvPr/>
        </p:nvSpPr>
        <p:spPr>
          <a:xfrm>
            <a:off x="216328" y="987114"/>
            <a:ext cx="8787544" cy="461665"/>
          </a:xfrm>
          <a:prstGeom prst="rect">
            <a:avLst/>
          </a:prstGeom>
        </p:spPr>
        <p:txBody>
          <a:bodyPr wrap="square">
            <a:spAutoFit/>
          </a:bodyPr>
          <a:lstStyle/>
          <a:p>
            <a:r>
              <a:rPr lang="en-GB" sz="2400" dirty="0">
                <a:latin typeface="Arial" panose="020B0604020202020204" pitchFamily="34" charset="0"/>
                <a:cs typeface="Arial" panose="020B0604020202020204" pitchFamily="34" charset="0"/>
              </a:rPr>
              <a:t>What do these findings </a:t>
            </a:r>
            <a:r>
              <a:rPr lang="en-GB" sz="2400" dirty="0" smtClean="0">
                <a:latin typeface="Arial" panose="020B0604020202020204" pitchFamily="34" charset="0"/>
                <a:cs typeface="Arial" panose="020B0604020202020204" pitchFamily="34" charset="0"/>
              </a:rPr>
              <a:t>mean? </a:t>
            </a:r>
            <a:r>
              <a:rPr lang="en-GB" sz="2400" dirty="0" smtClean="0">
                <a:solidFill>
                  <a:srgbClr val="7030A0"/>
                </a:solidFill>
                <a:latin typeface="Arial" panose="020B0604020202020204" pitchFamily="34" charset="0"/>
                <a:cs typeface="Arial" panose="020B0604020202020204" pitchFamily="34" charset="0"/>
              </a:rPr>
              <a:t>The </a:t>
            </a:r>
            <a:r>
              <a:rPr lang="en-GB" sz="2400" dirty="0">
                <a:solidFill>
                  <a:srgbClr val="7030A0"/>
                </a:solidFill>
                <a:latin typeface="Arial" panose="020B0604020202020204" pitchFamily="34" charset="0"/>
                <a:cs typeface="Arial" panose="020B0604020202020204" pitchFamily="34" charset="0"/>
              </a:rPr>
              <a:t>answer is in the Discussion.</a:t>
            </a:r>
          </a:p>
        </p:txBody>
      </p:sp>
    </p:spTree>
    <p:extLst>
      <p:ext uri="{BB962C8B-B14F-4D97-AF65-F5344CB8AC3E}">
        <p14:creationId xmlns:p14="http://schemas.microsoft.com/office/powerpoint/2010/main" val="2989417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a:solidFill>
                  <a:srgbClr val="0070C0"/>
                </a:solidFill>
                <a:latin typeface="Arial" panose="020B0604020202020204" pitchFamily="34" charset="0"/>
                <a:cs typeface="Arial" panose="020B0604020202020204" pitchFamily="34" charset="0"/>
              </a:rPr>
              <a:t>Conclusion</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980728"/>
            <a:ext cx="8507288" cy="2731996"/>
          </a:xfrm>
        </p:spPr>
        <p:txBody>
          <a:bodyPr>
            <a:noAutofit/>
          </a:bodyPr>
          <a:lstStyle/>
          <a:p>
            <a:pPr marL="0" indent="0" algn="just">
              <a:buNone/>
            </a:pPr>
            <a:r>
              <a:rPr lang="en-GB" sz="2800" dirty="0">
                <a:latin typeface="Arial" panose="020B0604020202020204" pitchFamily="34" charset="0"/>
                <a:cs typeface="Arial" panose="020B0604020202020204" pitchFamily="34" charset="0"/>
              </a:rPr>
              <a:t>In the conclusion you should show the overall significance of what has been covered. You may want to remind the reader of the most important points that have been made in the report or highlight what you consider to be the most central issues or findings.</a:t>
            </a:r>
          </a:p>
          <a:p>
            <a:pPr marL="0" indent="0">
              <a:buNone/>
            </a:pPr>
            <a:endParaRPr lang="en-GB" sz="2800" dirty="0">
              <a:solidFill>
                <a:srgbClr val="0070C0"/>
              </a:solidFill>
              <a:latin typeface="Arial" panose="020B0604020202020204" pitchFamily="34" charset="0"/>
              <a:cs typeface="Arial" panose="020B0604020202020204" pitchFamily="34" charset="0"/>
            </a:endParaRPr>
          </a:p>
        </p:txBody>
      </p:sp>
      <p:pic>
        <p:nvPicPr>
          <p:cNvPr id="13316" name="Picture 4" descr="Image result for conclus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111" b="15555"/>
          <a:stretch/>
        </p:blipFill>
        <p:spPr bwMode="auto">
          <a:xfrm>
            <a:off x="2411760" y="3429000"/>
            <a:ext cx="4032448" cy="2955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81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Acknowledgments</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772040" y="1296487"/>
            <a:ext cx="7676120" cy="3888432"/>
          </a:xfrm>
        </p:spPr>
        <p:txBody>
          <a:bodyPr>
            <a:noAutofit/>
          </a:bodyPr>
          <a:lstStyle/>
          <a:p>
            <a:pPr marL="0" indent="0" algn="just">
              <a:lnSpc>
                <a:spcPct val="150000"/>
              </a:lnSpc>
              <a:buNone/>
            </a:pPr>
            <a:r>
              <a:rPr lang="en-GB" sz="2800" dirty="0" smtClean="0">
                <a:latin typeface="Arial" panose="020B0604020202020204" pitchFamily="34" charset="0"/>
                <a:cs typeface="Arial" panose="020B0604020202020204" pitchFamily="34" charset="0"/>
              </a:rPr>
              <a:t>Include:</a:t>
            </a:r>
            <a:endParaRPr lang="en-GB" sz="2800" dirty="0">
              <a:latin typeface="Arial" panose="020B0604020202020204" pitchFamily="34" charset="0"/>
              <a:cs typeface="Arial" panose="020B0604020202020204" pitchFamily="34" charset="0"/>
            </a:endParaRPr>
          </a:p>
          <a:p>
            <a:pPr algn="just">
              <a:lnSpc>
                <a:spcPct val="150000"/>
              </a:lnSpc>
            </a:pPr>
            <a:r>
              <a:rPr lang="en-GB" sz="2800" dirty="0" smtClean="0">
                <a:latin typeface="Arial" panose="020B0604020202020204" pitchFamily="34" charset="0"/>
                <a:cs typeface="Arial" panose="020B0604020202020204" pitchFamily="34" charset="0"/>
              </a:rPr>
              <a:t>Intellectual </a:t>
            </a:r>
            <a:r>
              <a:rPr lang="en-GB" sz="2800" dirty="0">
                <a:latin typeface="Arial" panose="020B0604020202020204" pitchFamily="34" charset="0"/>
                <a:cs typeface="Arial" panose="020B0604020202020204" pitchFamily="34" charset="0"/>
              </a:rPr>
              <a:t>assistance</a:t>
            </a:r>
          </a:p>
          <a:p>
            <a:pPr algn="just">
              <a:lnSpc>
                <a:spcPct val="150000"/>
              </a:lnSpc>
            </a:pPr>
            <a:r>
              <a:rPr lang="en-GB" sz="2800" dirty="0" smtClean="0">
                <a:latin typeface="Arial" panose="020B0604020202020204" pitchFamily="34" charset="0"/>
                <a:cs typeface="Arial" panose="020B0604020202020204" pitchFamily="34" charset="0"/>
              </a:rPr>
              <a:t>Technical </a:t>
            </a:r>
            <a:r>
              <a:rPr lang="en-GB" sz="2800" dirty="0">
                <a:latin typeface="Arial" panose="020B0604020202020204" pitchFamily="34" charset="0"/>
                <a:cs typeface="Arial" panose="020B0604020202020204" pitchFamily="34" charset="0"/>
              </a:rPr>
              <a:t>help, including writing and</a:t>
            </a:r>
          </a:p>
          <a:p>
            <a:pPr marL="0" indent="0" algn="just">
              <a:lnSpc>
                <a:spcPct val="150000"/>
              </a:lnSpc>
              <a:buNone/>
            </a:pPr>
            <a:r>
              <a:rPr lang="en-GB" sz="2800" dirty="0">
                <a:latin typeface="Arial" panose="020B0604020202020204" pitchFamily="34" charset="0"/>
                <a:cs typeface="Arial" panose="020B0604020202020204" pitchFamily="34" charset="0"/>
              </a:rPr>
              <a:t>data analyses</a:t>
            </a:r>
          </a:p>
          <a:p>
            <a:pPr algn="just">
              <a:lnSpc>
                <a:spcPct val="150000"/>
              </a:lnSpc>
            </a:pPr>
            <a:r>
              <a:rPr lang="en-GB" sz="2800" dirty="0" smtClean="0">
                <a:latin typeface="Arial" panose="020B0604020202020204" pitchFamily="34" charset="0"/>
                <a:cs typeface="Arial" panose="020B0604020202020204" pitchFamily="34" charset="0"/>
              </a:rPr>
              <a:t>Outside </a:t>
            </a:r>
            <a:r>
              <a:rPr lang="en-GB" sz="2800" dirty="0">
                <a:latin typeface="Arial" panose="020B0604020202020204" pitchFamily="34" charset="0"/>
                <a:cs typeface="Arial" panose="020B0604020202020204" pitchFamily="34" charset="0"/>
              </a:rPr>
              <a:t>financial assistance (including</a:t>
            </a:r>
          </a:p>
          <a:p>
            <a:pPr marL="0" indent="0" algn="just">
              <a:lnSpc>
                <a:spcPct val="150000"/>
              </a:lnSpc>
              <a:buNone/>
            </a:pPr>
            <a:r>
              <a:rPr lang="en-GB" sz="2800" dirty="0">
                <a:latin typeface="Arial" panose="020B0604020202020204" pitchFamily="34" charset="0"/>
                <a:cs typeface="Arial" panose="020B0604020202020204" pitchFamily="34" charset="0"/>
              </a:rPr>
              <a:t>grants, contracts, or fellowships</a:t>
            </a:r>
            <a:r>
              <a:rPr lang="en-GB" sz="2800" dirty="0" smtClean="0">
                <a:latin typeface="Arial" panose="020B0604020202020204" pitchFamily="34" charset="0"/>
                <a:cs typeface="Arial" panose="020B0604020202020204" pitchFamily="34" charset="0"/>
              </a:rPr>
              <a:t>)</a:t>
            </a:r>
            <a:endParaRPr lang="en-GB" sz="2800" dirty="0">
              <a:latin typeface="Arial" panose="020B0604020202020204" pitchFamily="34" charset="0"/>
              <a:cs typeface="Arial" panose="020B0604020202020204" pitchFamily="34" charset="0"/>
            </a:endParaRPr>
          </a:p>
        </p:txBody>
      </p:sp>
      <p:pic>
        <p:nvPicPr>
          <p:cNvPr id="16386" name="Picture 2" descr="Image result for acknowledg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76988"/>
            <a:ext cx="2184177" cy="1219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5144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smtClean="0">
                <a:solidFill>
                  <a:srgbClr val="0070C0"/>
                </a:solidFill>
                <a:latin typeface="Arial" panose="020B0604020202020204" pitchFamily="34" charset="0"/>
                <a:cs typeface="Arial" panose="020B0604020202020204" pitchFamily="34" charset="0"/>
              </a:rPr>
              <a:t>References</a:t>
            </a:r>
            <a:endParaRPr lang="en-US" sz="36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356456" y="980728"/>
            <a:ext cx="8507288" cy="3888432"/>
          </a:xfrm>
        </p:spPr>
        <p:txBody>
          <a:bodyPr>
            <a:noAutofit/>
          </a:bodyPr>
          <a:lstStyle/>
          <a:p>
            <a:pPr marL="0" indent="0" algn="just">
              <a:buNone/>
            </a:pPr>
            <a:r>
              <a:rPr lang="en-GB" sz="2800" dirty="0" smtClean="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The </a:t>
            </a:r>
            <a:r>
              <a:rPr lang="en-GB" sz="2800" b="1" dirty="0">
                <a:solidFill>
                  <a:srgbClr val="0070C0"/>
                </a:solidFill>
                <a:latin typeface="Arial" panose="020B0604020202020204" pitchFamily="34" charset="0"/>
                <a:cs typeface="Arial" panose="020B0604020202020204" pitchFamily="34" charset="0"/>
              </a:rPr>
              <a:t>REFERENCES</a:t>
            </a:r>
            <a:r>
              <a:rPr lang="en-GB" sz="2800" b="1" dirty="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should be an accurate listing of all the sources referred to. Entries must conform to the conventions of the referencing system used</a:t>
            </a:r>
            <a:r>
              <a:rPr lang="en-GB" sz="2800" dirty="0" smtClean="0">
                <a:latin typeface="Arial" panose="020B0604020202020204" pitchFamily="34" charset="0"/>
                <a:cs typeface="Arial" panose="020B0604020202020204" pitchFamily="34" charset="0"/>
              </a:rPr>
              <a:t>.</a:t>
            </a:r>
            <a:endParaRPr lang="en-GB" sz="2800" dirty="0">
              <a:latin typeface="Arial" panose="020B0604020202020204" pitchFamily="34" charset="0"/>
              <a:cs typeface="Arial" panose="020B0604020202020204" pitchFamily="34" charset="0"/>
            </a:endParaRPr>
          </a:p>
        </p:txBody>
      </p:sp>
      <p:pic>
        <p:nvPicPr>
          <p:cNvPr id="17410" name="Picture 2" descr="Image result for referen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9820" y="2636912"/>
            <a:ext cx="5040560" cy="3780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616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64858"/>
          </a:xfrm>
        </p:spPr>
        <p:txBody>
          <a:bodyPr>
            <a:normAutofit/>
          </a:bodyPr>
          <a:lstStyle/>
          <a:p>
            <a:r>
              <a:rPr lang="en-US" dirty="0" smtClean="0">
                <a:solidFill>
                  <a:srgbClr val="0070C0"/>
                </a:solidFill>
                <a:latin typeface="Arial" panose="020B0604020202020204" pitchFamily="34" charset="0"/>
                <a:cs typeface="Arial" panose="020B0604020202020204" pitchFamily="34" charset="0"/>
              </a:rPr>
              <a:t>I</a:t>
            </a:r>
            <a:r>
              <a:rPr lang="en-US" dirty="0" smtClean="0">
                <a:solidFill>
                  <a:srgbClr val="FF0000"/>
                </a:solidFill>
                <a:latin typeface="Arial" panose="020B0604020202020204" pitchFamily="34" charset="0"/>
                <a:cs typeface="Arial" panose="020B0604020202020204" pitchFamily="34" charset="0"/>
              </a:rPr>
              <a:t>M</a:t>
            </a:r>
            <a:r>
              <a:rPr lang="en-US" dirty="0" smtClean="0">
                <a:solidFill>
                  <a:srgbClr val="00B050"/>
                </a:solidFill>
                <a:latin typeface="Arial" panose="020B0604020202020204" pitchFamily="34" charset="0"/>
                <a:cs typeface="Arial" panose="020B0604020202020204" pitchFamily="34" charset="0"/>
              </a:rPr>
              <a:t>R</a:t>
            </a:r>
            <a:r>
              <a:rPr lang="en-US" dirty="0" smtClean="0">
                <a:solidFill>
                  <a:srgbClr val="FF00FF"/>
                </a:solidFill>
                <a:latin typeface="Arial" panose="020B0604020202020204" pitchFamily="34" charset="0"/>
                <a:cs typeface="Arial" panose="020B0604020202020204" pitchFamily="34" charset="0"/>
              </a:rPr>
              <a:t>A</a:t>
            </a:r>
            <a:r>
              <a:rPr lang="en-US" dirty="0" smtClean="0">
                <a:latin typeface="Arial" panose="020B0604020202020204" pitchFamily="34" charset="0"/>
                <a:cs typeface="Arial" panose="020B0604020202020204" pitchFamily="34" charset="0"/>
              </a:rPr>
              <a:t>D</a:t>
            </a:r>
            <a:r>
              <a:rPr lang="en-US" dirty="0" smtClean="0">
                <a:solidFill>
                  <a:srgbClr val="00B050"/>
                </a:solidFill>
                <a:latin typeface="Arial" panose="020B0604020202020204" pitchFamily="34" charset="0"/>
                <a:cs typeface="Arial" panose="020B0604020202020204" pitchFamily="34" charset="0"/>
              </a:rPr>
              <a:t> </a:t>
            </a:r>
            <a:r>
              <a:rPr lang="en-US" dirty="0" smtClean="0">
                <a:solidFill>
                  <a:srgbClr val="0070C0"/>
                </a:solidFill>
                <a:latin typeface="Arial" panose="020B0604020202020204" pitchFamily="34" charset="0"/>
                <a:cs typeface="Arial" panose="020B0604020202020204" pitchFamily="34" charset="0"/>
              </a:rPr>
              <a:t>model</a:t>
            </a:r>
            <a:endParaRPr lang="en-US"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22920" y="1765176"/>
            <a:ext cx="4221088" cy="4851766"/>
          </a:xfrm>
        </p:spPr>
        <p:txBody>
          <a:bodyPr>
            <a:normAutofit lnSpcReduction="10000"/>
          </a:bodyPr>
          <a:lstStyle/>
          <a:p>
            <a:r>
              <a:rPr lang="en-US" sz="2800" dirty="0" smtClean="0">
                <a:latin typeface="Arial" panose="020B0604020202020204" pitchFamily="34" charset="0"/>
                <a:cs typeface="Arial" panose="020B0604020202020204" pitchFamily="34" charset="0"/>
              </a:rPr>
              <a:t>Title</a:t>
            </a:r>
            <a:endParaRPr lang="en-US" sz="2800" dirty="0">
              <a:latin typeface="Arial" panose="020B0604020202020204" pitchFamily="34" charset="0"/>
              <a:cs typeface="Arial" panose="020B0604020202020204" pitchFamily="34" charset="0"/>
            </a:endParaRPr>
          </a:p>
          <a:p>
            <a:r>
              <a:rPr lang="en-US" sz="2400" dirty="0" smtClean="0">
                <a:solidFill>
                  <a:srgbClr val="C00000"/>
                </a:solidFill>
                <a:latin typeface="Arial" panose="020B0604020202020204" pitchFamily="34" charset="0"/>
                <a:cs typeface="Arial" panose="020B0604020202020204" pitchFamily="34" charset="0"/>
              </a:rPr>
              <a:t>Abstract or summery</a:t>
            </a:r>
          </a:p>
          <a:p>
            <a:r>
              <a:rPr lang="en-US" sz="2800" dirty="0" smtClean="0">
                <a:solidFill>
                  <a:srgbClr val="00B050"/>
                </a:solidFill>
                <a:latin typeface="Arial" panose="020B0604020202020204" pitchFamily="34" charset="0"/>
                <a:cs typeface="Arial" panose="020B0604020202020204" pitchFamily="34" charset="0"/>
              </a:rPr>
              <a:t>Contents</a:t>
            </a:r>
            <a:endParaRPr lang="en-US" sz="2800" dirty="0">
              <a:solidFill>
                <a:srgbClr val="00B050"/>
              </a:solidFill>
              <a:latin typeface="Arial" panose="020B0604020202020204" pitchFamily="34" charset="0"/>
              <a:cs typeface="Arial" panose="020B0604020202020204" pitchFamily="34" charset="0"/>
            </a:endParaRPr>
          </a:p>
          <a:p>
            <a:r>
              <a:rPr lang="en-US" sz="2800" dirty="0" smtClean="0">
                <a:solidFill>
                  <a:srgbClr val="0070C0"/>
                </a:solidFill>
                <a:latin typeface="Arial" panose="020B0604020202020204" pitchFamily="34" charset="0"/>
                <a:cs typeface="Arial" panose="020B0604020202020204" pitchFamily="34" charset="0"/>
              </a:rPr>
              <a:t>Introduction</a:t>
            </a:r>
            <a:endParaRPr lang="en-US" sz="2800" dirty="0" smtClean="0">
              <a:solidFill>
                <a:srgbClr val="0070C0"/>
              </a:solidFill>
              <a:latin typeface="Arial" panose="020B0604020202020204" pitchFamily="34" charset="0"/>
              <a:cs typeface="Arial" panose="020B0604020202020204" pitchFamily="34" charset="0"/>
            </a:endParaRPr>
          </a:p>
          <a:p>
            <a:r>
              <a:rPr lang="en-US" sz="2800" dirty="0" smtClean="0">
                <a:solidFill>
                  <a:srgbClr val="FF0000"/>
                </a:solidFill>
                <a:latin typeface="Arial" panose="020B0604020202020204" pitchFamily="34" charset="0"/>
                <a:cs typeface="Arial" panose="020B0604020202020204" pitchFamily="34" charset="0"/>
              </a:rPr>
              <a:t>Methods</a:t>
            </a:r>
          </a:p>
          <a:p>
            <a:r>
              <a:rPr lang="en-US" sz="2800" dirty="0" smtClean="0">
                <a:solidFill>
                  <a:srgbClr val="00B050"/>
                </a:solidFill>
                <a:latin typeface="Arial" panose="020B0604020202020204" pitchFamily="34" charset="0"/>
                <a:cs typeface="Arial" panose="020B0604020202020204" pitchFamily="34" charset="0"/>
              </a:rPr>
              <a:t>Results</a:t>
            </a:r>
            <a:endParaRPr lang="en-US" sz="2800" dirty="0">
              <a:solidFill>
                <a:srgbClr val="00B050"/>
              </a:solidFill>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Discussion</a:t>
            </a:r>
          </a:p>
          <a:p>
            <a:r>
              <a:rPr lang="en-US" sz="2800" dirty="0" smtClean="0">
                <a:solidFill>
                  <a:srgbClr val="00B0F0"/>
                </a:solidFill>
                <a:latin typeface="Arial" panose="020B0604020202020204" pitchFamily="34" charset="0"/>
                <a:cs typeface="Arial" panose="020B0604020202020204" pitchFamily="34" charset="0"/>
              </a:rPr>
              <a:t>Conclusion</a:t>
            </a:r>
            <a:endParaRPr lang="en-US" sz="2800" dirty="0" smtClean="0">
              <a:solidFill>
                <a:srgbClr val="00B0F0"/>
              </a:solidFill>
              <a:latin typeface="Arial" panose="020B0604020202020204" pitchFamily="34" charset="0"/>
              <a:cs typeface="Arial" panose="020B0604020202020204" pitchFamily="34" charset="0"/>
            </a:endParaRPr>
          </a:p>
          <a:p>
            <a:r>
              <a:rPr lang="en-US" sz="2800" dirty="0" smtClean="0">
                <a:solidFill>
                  <a:srgbClr val="FF0000"/>
                </a:solidFill>
                <a:latin typeface="Arial" panose="020B0604020202020204" pitchFamily="34" charset="0"/>
                <a:cs typeface="Arial" panose="020B0604020202020204" pitchFamily="34" charset="0"/>
              </a:rPr>
              <a:t>Acknowledgments</a:t>
            </a:r>
          </a:p>
          <a:p>
            <a:r>
              <a:rPr lang="en-US" sz="2800" dirty="0" smtClean="0">
                <a:solidFill>
                  <a:srgbClr val="FF00FF"/>
                </a:solidFill>
                <a:latin typeface="Arial" panose="020B0604020202020204" pitchFamily="34" charset="0"/>
                <a:cs typeface="Arial" panose="020B0604020202020204" pitchFamily="34" charset="0"/>
              </a:rPr>
              <a:t>References</a:t>
            </a:r>
          </a:p>
        </p:txBody>
      </p:sp>
      <p:sp>
        <p:nvSpPr>
          <p:cNvPr id="4" name="Rectangle 3"/>
          <p:cNvSpPr/>
          <p:nvPr/>
        </p:nvSpPr>
        <p:spPr>
          <a:xfrm>
            <a:off x="0" y="908720"/>
            <a:ext cx="9144000" cy="415498"/>
          </a:xfrm>
          <a:prstGeom prst="rect">
            <a:avLst/>
          </a:prstGeom>
        </p:spPr>
        <p:txBody>
          <a:bodyPr wrap="square">
            <a:spAutoFit/>
          </a:bodyPr>
          <a:lstStyle/>
          <a:p>
            <a:pPr algn="just"/>
            <a:r>
              <a:rPr lang="en-GB" sz="2100" dirty="0" smtClean="0">
                <a:latin typeface="Arial" panose="020B0604020202020204" pitchFamily="34" charset="0"/>
                <a:cs typeface="Arial" panose="020B0604020202020204" pitchFamily="34" charset="0"/>
              </a:rPr>
              <a:t>IMRAD </a:t>
            </a:r>
            <a:r>
              <a:rPr lang="en-GB" sz="2100" dirty="0">
                <a:latin typeface="Arial" panose="020B0604020202020204" pitchFamily="34" charset="0"/>
                <a:cs typeface="Arial" panose="020B0604020202020204" pitchFamily="34" charset="0"/>
              </a:rPr>
              <a:t>is the most outstanding model for the structure of a scientific </a:t>
            </a:r>
            <a:r>
              <a:rPr lang="en-GB" sz="2100" dirty="0" smtClean="0">
                <a:latin typeface="Arial" panose="020B0604020202020204" pitchFamily="34" charset="0"/>
                <a:cs typeface="Arial" panose="020B0604020202020204" pitchFamily="34" charset="0"/>
              </a:rPr>
              <a:t>report</a:t>
            </a:r>
            <a:r>
              <a:rPr lang="en-GB" sz="2100" dirty="0" smtClean="0">
                <a:latin typeface="Arial" panose="020B0604020202020204" pitchFamily="34" charset="0"/>
                <a:cs typeface="Arial" panose="020B0604020202020204" pitchFamily="34" charset="0"/>
              </a:rPr>
              <a:t>.</a:t>
            </a:r>
            <a:endParaRPr lang="en-GB" sz="2100" dirty="0">
              <a:latin typeface="Arial" panose="020B0604020202020204" pitchFamily="34" charset="0"/>
              <a:cs typeface="Arial" panose="020B0604020202020204" pitchFamily="34" charset="0"/>
            </a:endParaRPr>
          </a:p>
        </p:txBody>
      </p:sp>
      <p:pic>
        <p:nvPicPr>
          <p:cNvPr id="2052" name="Picture 4" descr="Image result for IMRAD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688" y="2212058"/>
            <a:ext cx="3704376" cy="37043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7981" y="1196752"/>
            <a:ext cx="8504238" cy="4572000"/>
          </a:xfrm>
        </p:spPr>
        <p:txBody>
          <a:bodyPr/>
          <a:lstStyle/>
          <a:p>
            <a:pPr>
              <a:buFont typeface="Wingdings 2" pitchFamily="18" charset="2"/>
              <a:buNone/>
            </a:pPr>
            <a:endParaRPr lang="en-US" dirty="0" smtClean="0">
              <a:latin typeface="Arial" panose="020B0604020202020204" pitchFamily="34" charset="0"/>
              <a:cs typeface="Arial" panose="020B0604020202020204" pitchFamily="34" charset="0"/>
            </a:endParaRPr>
          </a:p>
          <a:p>
            <a:pPr>
              <a:buFont typeface="Wingdings 2" pitchFamily="18" charset="2"/>
              <a:buNone/>
            </a:pPr>
            <a:r>
              <a:rPr lang="en-US" dirty="0" smtClean="0">
                <a:latin typeface="Arial" panose="020B0604020202020204" pitchFamily="34" charset="0"/>
                <a:cs typeface="Arial" panose="020B0604020202020204" pitchFamily="34" charset="0"/>
              </a:rPr>
              <a:t>                    </a:t>
            </a:r>
            <a:r>
              <a:rPr lang="en-US" b="1" i="1" dirty="0" smtClean="0">
                <a:solidFill>
                  <a:srgbClr val="E52FC2"/>
                </a:solidFill>
                <a:latin typeface="Arial" panose="020B0604020202020204" pitchFamily="34" charset="0"/>
                <a:cs typeface="Arial" panose="020B0604020202020204" pitchFamily="34" charset="0"/>
              </a:rPr>
              <a:t>Referencing Systems</a:t>
            </a:r>
          </a:p>
          <a:p>
            <a:pPr>
              <a:buFont typeface="Wingdings 2" pitchFamily="18" charset="2"/>
              <a:buNone/>
            </a:pPr>
            <a:endParaRPr lang="en-US" sz="2800" dirty="0" smtClean="0">
              <a:solidFill>
                <a:srgbClr val="E52FC2"/>
              </a:solidFill>
              <a:latin typeface="Arial" panose="020B0604020202020204" pitchFamily="34" charset="0"/>
              <a:cs typeface="Arial" panose="020B0604020202020204" pitchFamily="34" charset="0"/>
            </a:endParaRPr>
          </a:p>
          <a:p>
            <a:pPr>
              <a:buFont typeface="Wingdings 2" pitchFamily="18" charset="2"/>
              <a:buNone/>
            </a:pPr>
            <a:endParaRPr lang="en-US" sz="2800" dirty="0" smtClean="0">
              <a:solidFill>
                <a:srgbClr val="E52FC2"/>
              </a:solidFill>
              <a:latin typeface="Arial" panose="020B0604020202020204" pitchFamily="34" charset="0"/>
              <a:cs typeface="Arial" panose="020B0604020202020204" pitchFamily="34" charset="0"/>
            </a:endParaRPr>
          </a:p>
          <a:p>
            <a:pPr>
              <a:buFont typeface="Wingdings 2" pitchFamily="18" charset="2"/>
              <a:buNone/>
            </a:pPr>
            <a:r>
              <a:rPr lang="en-US" sz="2800" dirty="0" smtClean="0">
                <a:latin typeface="Arial" panose="020B0604020202020204" pitchFamily="34" charset="0"/>
                <a:cs typeface="Arial" panose="020B0604020202020204" pitchFamily="34" charset="0"/>
              </a:rPr>
              <a:t>          </a:t>
            </a:r>
            <a:r>
              <a:rPr lang="en-GB" sz="2800" dirty="0" smtClean="0">
                <a:solidFill>
                  <a:srgbClr val="FF0000"/>
                </a:solidFill>
                <a:latin typeface="Arial" panose="020B0604020202020204" pitchFamily="34" charset="0"/>
                <a:cs typeface="Arial" panose="020B0604020202020204" pitchFamily="34" charset="0"/>
              </a:rPr>
              <a:t>Numeric System</a:t>
            </a:r>
            <a:r>
              <a:rPr lang="en-GB" sz="2800" b="1" dirty="0" smtClean="0">
                <a:solidFill>
                  <a:srgbClr val="FF0000"/>
                </a:solidFill>
                <a:latin typeface="Arial" panose="020B0604020202020204" pitchFamily="34" charset="0"/>
                <a:cs typeface="Arial" panose="020B0604020202020204" pitchFamily="34" charset="0"/>
              </a:rPr>
              <a:t>           </a:t>
            </a:r>
            <a:r>
              <a:rPr lang="en-GB" sz="2800" dirty="0" smtClean="0">
                <a:solidFill>
                  <a:srgbClr val="FF0000"/>
                </a:solidFill>
                <a:latin typeface="Arial" panose="020B0604020202020204" pitchFamily="34" charset="0"/>
                <a:cs typeface="Arial" panose="020B0604020202020204" pitchFamily="34" charset="0"/>
              </a:rPr>
              <a:t>Name &amp; Date System</a:t>
            </a:r>
          </a:p>
          <a:p>
            <a:pPr>
              <a:buFont typeface="Wingdings 2" pitchFamily="18" charset="2"/>
              <a:buNone/>
            </a:pPr>
            <a:r>
              <a:rPr lang="en-GB" sz="2800" b="1" dirty="0" smtClean="0">
                <a:solidFill>
                  <a:srgbClr val="FF0000"/>
                </a:solidFill>
                <a:latin typeface="Arial" panose="020B0604020202020204" pitchFamily="34" charset="0"/>
                <a:cs typeface="Arial" panose="020B0604020202020204" pitchFamily="34" charset="0"/>
              </a:rPr>
              <a:t>                  </a:t>
            </a:r>
            <a:r>
              <a:rPr lang="en-GB" sz="2800" dirty="0" smtClean="0">
                <a:solidFill>
                  <a:schemeClr val="hlink"/>
                </a:solidFill>
                <a:latin typeface="Arial" panose="020B0604020202020204" pitchFamily="34" charset="0"/>
                <a:cs typeface="Arial" panose="020B0604020202020204" pitchFamily="34" charset="0"/>
              </a:rPr>
              <a:t>Vancouver                  Harvard</a:t>
            </a:r>
            <a:endParaRPr lang="en-US" sz="2800" dirty="0" smtClean="0">
              <a:latin typeface="Arial" panose="020B0604020202020204" pitchFamily="34" charset="0"/>
              <a:cs typeface="Arial" panose="020B0604020202020204" pitchFamily="34" charset="0"/>
            </a:endParaRPr>
          </a:p>
        </p:txBody>
      </p:sp>
      <p:sp>
        <p:nvSpPr>
          <p:cNvPr id="5" name="Left Brace 4"/>
          <p:cNvSpPr/>
          <p:nvPr/>
        </p:nvSpPr>
        <p:spPr>
          <a:xfrm rot="5400000">
            <a:off x="4139952" y="1268760"/>
            <a:ext cx="1008112" cy="3312368"/>
          </a:xfrm>
          <a:prstGeom prst="leftBrace">
            <a:avLst>
              <a:gd name="adj1" fmla="val 26210"/>
              <a:gd name="adj2" fmla="val 50000"/>
            </a:avLst>
          </a:prstGeom>
          <a:ln/>
        </p:spPr>
        <p:style>
          <a:lnRef idx="3">
            <a:schemeClr val="dk1"/>
          </a:lnRef>
          <a:fillRef idx="0">
            <a:schemeClr val="dk1"/>
          </a:fillRef>
          <a:effectRef idx="2">
            <a:schemeClr val="dk1"/>
          </a:effectRef>
          <a:fontRef idx="minor">
            <a:schemeClr val="tx1"/>
          </a:fontRef>
        </p:style>
        <p:txBody>
          <a:bodyPr anchor="ctr"/>
          <a:lstStyle/>
          <a:p>
            <a:pPr algn="ctr">
              <a:defRPr/>
            </a:pPr>
            <a:endParaRPr lang="en-US"/>
          </a:p>
        </p:txBody>
      </p:sp>
      <p:sp>
        <p:nvSpPr>
          <p:cNvPr id="7" name="Title 1"/>
          <p:cNvSpPr txBox="1">
            <a:spLocks/>
          </p:cNvSpPr>
          <p:nvPr/>
        </p:nvSpPr>
        <p:spPr>
          <a:xfrm>
            <a:off x="495300" y="108605"/>
            <a:ext cx="8229600" cy="7281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a:solidFill>
                  <a:srgbClr val="0070C0"/>
                </a:solidFill>
                <a:latin typeface="Arial" panose="020B0604020202020204" pitchFamily="34" charset="0"/>
                <a:cs typeface="Arial" panose="020B0604020202020204" pitchFamily="34" charset="0"/>
              </a:rPr>
              <a:t>Referencing </a:t>
            </a:r>
            <a:r>
              <a:rPr lang="en-GB" sz="4000" dirty="0" smtClean="0">
                <a:solidFill>
                  <a:srgbClr val="0070C0"/>
                </a:solidFill>
                <a:latin typeface="Arial" panose="020B0604020202020204" pitchFamily="34" charset="0"/>
                <a:cs typeface="Arial" panose="020B0604020202020204" pitchFamily="34" charset="0"/>
              </a:rPr>
              <a:t>Systems</a:t>
            </a:r>
            <a:endParaRPr lang="en-US" sz="36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9384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sz="quarter" idx="1"/>
          </p:nvPr>
        </p:nvSpPr>
        <p:spPr>
          <a:xfrm>
            <a:off x="307266" y="1484784"/>
            <a:ext cx="8805862" cy="2621905"/>
          </a:xfrm>
        </p:spPr>
        <p:txBody>
          <a:bodyPr lIns="90488" tIns="44450" rIns="90488" bIns="44450">
            <a:normAutofit/>
          </a:bodyPr>
          <a:lstStyle/>
          <a:p>
            <a:pPr eaLnBrk="1" hangingPunct="1"/>
            <a:r>
              <a:rPr lang="en-GB" sz="2800" dirty="0" smtClean="0">
                <a:solidFill>
                  <a:schemeClr val="hlink"/>
                </a:solidFill>
                <a:latin typeface="Arial" panose="020B0604020202020204" pitchFamily="34" charset="0"/>
                <a:cs typeface="Arial" panose="020B0604020202020204" pitchFamily="34" charset="0"/>
              </a:rPr>
              <a:t>Vancouver:</a:t>
            </a:r>
          </a:p>
          <a:p>
            <a:pPr eaLnBrk="1" hangingPunct="1">
              <a:buFont typeface="Wingdings" pitchFamily="2" charset="2"/>
              <a:buNone/>
            </a:pPr>
            <a:r>
              <a:rPr lang="en-GB" sz="2800" dirty="0" smtClean="0">
                <a:latin typeface="Arial" panose="020B0604020202020204" pitchFamily="34" charset="0"/>
                <a:cs typeface="Arial" panose="020B0604020202020204" pitchFamily="34" charset="0"/>
              </a:rPr>
              <a:t>Each reference is indicated by a number e.g. </a:t>
            </a:r>
          </a:p>
          <a:p>
            <a:pPr eaLnBrk="1" hangingPunct="1">
              <a:buFont typeface="Wingdings" pitchFamily="2" charset="2"/>
              <a:buNone/>
            </a:pPr>
            <a:endParaRPr lang="en-GB" sz="2800" i="1" dirty="0" smtClean="0">
              <a:latin typeface="Arial" panose="020B0604020202020204" pitchFamily="34" charset="0"/>
              <a:cs typeface="Arial" panose="020B0604020202020204" pitchFamily="34" charset="0"/>
            </a:endParaRPr>
          </a:p>
          <a:p>
            <a:pPr eaLnBrk="1" hangingPunct="1">
              <a:buFont typeface="Wingdings" pitchFamily="2" charset="2"/>
              <a:buNone/>
            </a:pPr>
            <a:r>
              <a:rPr lang="en-GB" sz="2600" i="1" dirty="0">
                <a:solidFill>
                  <a:srgbClr val="C00000"/>
                </a:solidFill>
                <a:latin typeface="Arial" panose="020B0604020202020204" pitchFamily="34" charset="0"/>
                <a:cs typeface="Arial" panose="020B0604020202020204" pitchFamily="34" charset="0"/>
              </a:rPr>
              <a:t>(</a:t>
            </a:r>
            <a:r>
              <a:rPr lang="en-GB" sz="2600" i="1" dirty="0" smtClean="0">
                <a:solidFill>
                  <a:srgbClr val="C00000"/>
                </a:solidFill>
                <a:latin typeface="Arial" panose="020B0604020202020204" pitchFamily="34" charset="0"/>
                <a:cs typeface="Arial" panose="020B0604020202020204" pitchFamily="34" charset="0"/>
              </a:rPr>
              <a:t>It is likely to change, recent evidence (1) suggests......)</a:t>
            </a:r>
          </a:p>
        </p:txBody>
      </p:sp>
      <p:sp>
        <p:nvSpPr>
          <p:cNvPr id="4" name="Title 1"/>
          <p:cNvSpPr txBox="1">
            <a:spLocks/>
          </p:cNvSpPr>
          <p:nvPr/>
        </p:nvSpPr>
        <p:spPr>
          <a:xfrm>
            <a:off x="495300" y="108605"/>
            <a:ext cx="8229600" cy="7281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smtClean="0">
                <a:solidFill>
                  <a:srgbClr val="0070C0"/>
                </a:solidFill>
                <a:latin typeface="Arial" panose="020B0604020202020204" pitchFamily="34" charset="0"/>
                <a:cs typeface="Arial" panose="020B0604020202020204" pitchFamily="34" charset="0"/>
              </a:rPr>
              <a:t>Numeric </a:t>
            </a:r>
            <a:r>
              <a:rPr lang="en-GB" sz="4000" dirty="0">
                <a:solidFill>
                  <a:srgbClr val="0070C0"/>
                </a:solidFill>
                <a:latin typeface="Arial" panose="020B0604020202020204" pitchFamily="34" charset="0"/>
                <a:cs typeface="Arial" panose="020B0604020202020204" pitchFamily="34" charset="0"/>
              </a:rPr>
              <a:t>System</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5115383"/>
      </p:ext>
    </p:extLst>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sz="quarter" idx="1"/>
          </p:nvPr>
        </p:nvSpPr>
        <p:spPr>
          <a:xfrm>
            <a:off x="301625" y="1527175"/>
            <a:ext cx="8504238" cy="2981945"/>
          </a:xfrm>
        </p:spPr>
        <p:txBody>
          <a:bodyPr lIns="90488" tIns="44450" rIns="90488" bIns="44450">
            <a:normAutofit/>
          </a:bodyPr>
          <a:lstStyle/>
          <a:p>
            <a:pPr eaLnBrk="1" hangingPunct="1"/>
            <a:r>
              <a:rPr lang="en-GB" sz="2800" dirty="0" smtClean="0">
                <a:solidFill>
                  <a:schemeClr val="hlink"/>
                </a:solidFill>
                <a:latin typeface="Arial" panose="020B0604020202020204" pitchFamily="34" charset="0"/>
                <a:cs typeface="Arial" panose="020B0604020202020204" pitchFamily="34" charset="0"/>
              </a:rPr>
              <a:t>Harvard:</a:t>
            </a:r>
          </a:p>
          <a:p>
            <a:pPr eaLnBrk="1" hangingPunct="1">
              <a:buFont typeface="Wingdings" pitchFamily="2" charset="2"/>
              <a:buNone/>
            </a:pPr>
            <a:r>
              <a:rPr lang="en-GB" sz="2800" dirty="0" smtClean="0">
                <a:latin typeface="Arial" panose="020B0604020202020204" pitchFamily="34" charset="0"/>
                <a:cs typeface="Arial" panose="020B0604020202020204" pitchFamily="34" charset="0"/>
              </a:rPr>
              <a:t>Author name and publication date are used in the text e.g.					</a:t>
            </a:r>
          </a:p>
          <a:p>
            <a:pPr eaLnBrk="1" hangingPunct="1">
              <a:buFont typeface="Wingdings" pitchFamily="2" charset="2"/>
              <a:buNone/>
            </a:pPr>
            <a:r>
              <a:rPr lang="en-GB" sz="2800" i="1" dirty="0" smtClean="0">
                <a:latin typeface="Arial" panose="020B0604020202020204" pitchFamily="34" charset="0"/>
                <a:cs typeface="Arial" panose="020B0604020202020204" pitchFamily="34" charset="0"/>
              </a:rPr>
              <a:t>`</a:t>
            </a:r>
            <a:r>
              <a:rPr lang="en-GB" sz="2800" i="1" dirty="0" smtClean="0">
                <a:solidFill>
                  <a:srgbClr val="C00000"/>
                </a:solidFill>
                <a:latin typeface="Arial" panose="020B0604020202020204" pitchFamily="34" charset="0"/>
                <a:cs typeface="Arial" panose="020B0604020202020204" pitchFamily="34" charset="0"/>
              </a:rPr>
              <a:t>this would be more acceptable to the main body`</a:t>
            </a:r>
            <a:r>
              <a:rPr lang="en-GB" sz="2800" dirty="0" smtClean="0">
                <a:solidFill>
                  <a:srgbClr val="C00000"/>
                </a:solidFill>
                <a:latin typeface="Arial" panose="020B0604020202020204" pitchFamily="34" charset="0"/>
                <a:cs typeface="Arial" panose="020B0604020202020204" pitchFamily="34" charset="0"/>
              </a:rPr>
              <a:t>									(Harris 1994)</a:t>
            </a:r>
          </a:p>
        </p:txBody>
      </p:sp>
      <p:sp>
        <p:nvSpPr>
          <p:cNvPr id="4" name="Title 1"/>
          <p:cNvSpPr txBox="1">
            <a:spLocks/>
          </p:cNvSpPr>
          <p:nvPr/>
        </p:nvSpPr>
        <p:spPr>
          <a:xfrm>
            <a:off x="495300" y="108605"/>
            <a:ext cx="8229600" cy="7281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a:solidFill>
                  <a:srgbClr val="0070C0"/>
                </a:solidFill>
                <a:latin typeface="Arial" panose="020B0604020202020204" pitchFamily="34" charset="0"/>
                <a:cs typeface="Arial" panose="020B0604020202020204" pitchFamily="34" charset="0"/>
              </a:rPr>
              <a:t>Name &amp; Date System </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837289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219">
                                            <p:txEl>
                                              <p:pRg st="2" end="2"/>
                                            </p:txEl>
                                          </p:spTgt>
                                        </p:tgtEl>
                                        <p:attrNameLst>
                                          <p:attrName>style.visibility</p:attrName>
                                        </p:attrNameLst>
                                      </p:cBhvr>
                                      <p:to>
                                        <p:strVal val="visible"/>
                                      </p:to>
                                    </p:set>
                                    <p:animEffect transition="in" filter="strips(downLeft)">
                                      <p:cBhvr>
                                        <p:cTn id="7" dur="500"/>
                                        <p:tgtEl>
                                          <p:spTgt spid="9219">
                                            <p:txEl>
                                              <p:pRg st="2" end="2"/>
                                            </p:txEl>
                                          </p:spTgt>
                                        </p:tgtEl>
                                      </p:cBhvr>
                                    </p:animEffect>
                                  </p:childTnLst>
                                  <p:subTnLst>
                                    <p:animClr clrSpc="rgb" dir="cw">
                                      <p:cBhvr override="childStyle">
                                        <p:cTn dur="1" fill="hold" display="0" masterRel="nextClick" afterEffect="1"/>
                                        <p:tgtEl>
                                          <p:spTgt spid="9219">
                                            <p:txEl>
                                              <p:pRg st="2" end="2"/>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sz="quarter" idx="1"/>
          </p:nvPr>
        </p:nvSpPr>
        <p:spPr>
          <a:xfrm>
            <a:off x="301625" y="1527175"/>
            <a:ext cx="8504238" cy="4572000"/>
          </a:xfrm>
        </p:spPr>
        <p:txBody>
          <a:bodyPr lIns="90488" tIns="44450" rIns="90488" bIns="44450">
            <a:normAutofit/>
          </a:bodyPr>
          <a:lstStyle/>
          <a:p>
            <a:pPr eaLnBrk="1" hangingPunct="1"/>
            <a:r>
              <a:rPr lang="en-GB" sz="2800" dirty="0" smtClean="0">
                <a:latin typeface="Arial" panose="020B0604020202020204" pitchFamily="34" charset="0"/>
                <a:cs typeface="Arial" panose="020B0604020202020204" pitchFamily="34" charset="0"/>
              </a:rPr>
              <a:t>Follow the system that is requested by the publisher! 								</a:t>
            </a:r>
          </a:p>
          <a:p>
            <a:pPr eaLnBrk="1" hangingPunct="1"/>
            <a:r>
              <a:rPr lang="en-GB" sz="2800" dirty="0" smtClean="0">
                <a:latin typeface="Arial" panose="020B0604020202020204" pitchFamily="34" charset="0"/>
                <a:cs typeface="Arial" panose="020B0604020202020204" pitchFamily="34" charset="0"/>
              </a:rPr>
              <a:t>Do not mix them.</a:t>
            </a:r>
          </a:p>
        </p:txBody>
      </p:sp>
      <p:graphicFrame>
        <p:nvGraphicFramePr>
          <p:cNvPr id="36868" name="Object 4">
            <a:hlinkClick r:id="" action="ppaction://ole?verb=0"/>
          </p:cNvPr>
          <p:cNvGraphicFramePr>
            <a:graphicFrameLocks/>
          </p:cNvGraphicFramePr>
          <p:nvPr>
            <p:extLst>
              <p:ext uri="{D42A27DB-BD31-4B8C-83A1-F6EECF244321}">
                <p14:modId xmlns:p14="http://schemas.microsoft.com/office/powerpoint/2010/main" val="2629423886"/>
              </p:ext>
            </p:extLst>
          </p:nvPr>
        </p:nvGraphicFramePr>
        <p:xfrm>
          <a:off x="5580112" y="2319412"/>
          <a:ext cx="2692400" cy="3749675"/>
        </p:xfrm>
        <a:graphic>
          <a:graphicData uri="http://schemas.openxmlformats.org/presentationml/2006/ole">
            <mc:AlternateContent xmlns:mc="http://schemas.openxmlformats.org/markup-compatibility/2006">
              <mc:Choice xmlns:v="urn:schemas-microsoft-com:vml" Requires="v">
                <p:oleObj spid="_x0000_s1086" name="Clip" r:id="rId3" imgW="3100388" imgH="4313238" progId="">
                  <p:embed/>
                </p:oleObj>
              </mc:Choice>
              <mc:Fallback>
                <p:oleObj name="Clip" r:id="rId3" imgW="3100388" imgH="4313238" progId="">
                  <p:embed/>
                  <p:pic>
                    <p:nvPicPr>
                      <p:cNvPr id="0"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2319412"/>
                        <a:ext cx="26924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495300" y="108605"/>
            <a:ext cx="8229600" cy="7281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a:solidFill>
                  <a:srgbClr val="0070C0"/>
                </a:solidFill>
                <a:latin typeface="Arial" panose="020B0604020202020204" pitchFamily="34" charset="0"/>
                <a:cs typeface="Arial" panose="020B0604020202020204" pitchFamily="34" charset="0"/>
              </a:rPr>
              <a:t>Referencing Rules</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32189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subTnLst>
                                    <p:animClr clrSpc="rgb" dir="cw">
                                      <p:cBhvr override="childStyle">
                                        <p:cTn dur="1" fill="hold" display="0" masterRel="nextClick" afterEffect="1"/>
                                        <p:tgtEl>
                                          <p:spTgt spid="10243">
                                            <p:txEl>
                                              <p:pRg st="0" end="0"/>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Grp="1" noChangeArrowheads="1"/>
          </p:cNvSpPr>
          <p:nvPr>
            <p:ph sz="quarter" idx="1"/>
          </p:nvPr>
        </p:nvSpPr>
        <p:spPr>
          <a:xfrm>
            <a:off x="1046163" y="1484313"/>
            <a:ext cx="7340600" cy="4303712"/>
          </a:xfrm>
        </p:spPr>
        <p:txBody>
          <a:bodyPr>
            <a:normAutofit fontScale="92500"/>
          </a:bodyPr>
          <a:lstStyle/>
          <a:p>
            <a:pPr eaLnBrk="1" hangingPunct="1"/>
            <a:r>
              <a:rPr lang="en-GB" b="1" dirty="0" smtClean="0">
                <a:solidFill>
                  <a:srgbClr val="7AC517"/>
                </a:solidFill>
                <a:latin typeface="Arial" panose="020B0604020202020204" pitchFamily="34" charset="0"/>
                <a:cs typeface="Arial" panose="020B0604020202020204" pitchFamily="34" charset="0"/>
              </a:rPr>
              <a:t>Primary:</a:t>
            </a:r>
            <a:endParaRPr lang="en-GB" b="1" dirty="0" smtClean="0">
              <a:latin typeface="Arial" panose="020B0604020202020204" pitchFamily="34" charset="0"/>
              <a:cs typeface="Arial" panose="020B0604020202020204" pitchFamily="34" charset="0"/>
            </a:endParaRPr>
          </a:p>
          <a:p>
            <a:pPr eaLnBrk="1" hangingPunct="1">
              <a:buFont typeface="Wingdings" pitchFamily="2" charset="2"/>
              <a:buNone/>
            </a:pPr>
            <a:r>
              <a:rPr lang="en-GB" dirty="0" smtClean="0">
                <a:latin typeface="Arial" panose="020B0604020202020204" pitchFamily="34" charset="0"/>
                <a:cs typeface="Arial" panose="020B0604020202020204" pitchFamily="34" charset="0"/>
              </a:rPr>
              <a:t>A journal article or book that you have read;</a:t>
            </a:r>
          </a:p>
          <a:p>
            <a:pPr eaLnBrk="1" hangingPunct="1"/>
            <a:r>
              <a:rPr lang="en-GB" b="1" dirty="0" smtClean="0">
                <a:solidFill>
                  <a:srgbClr val="7AC517"/>
                </a:solidFill>
                <a:latin typeface="Arial" panose="020B0604020202020204" pitchFamily="34" charset="0"/>
                <a:cs typeface="Arial" panose="020B0604020202020204" pitchFamily="34" charset="0"/>
              </a:rPr>
              <a:t>Secondary:</a:t>
            </a:r>
            <a:endParaRPr lang="en-GB" dirty="0" smtClean="0">
              <a:latin typeface="Arial" panose="020B0604020202020204" pitchFamily="34" charset="0"/>
              <a:cs typeface="Arial" panose="020B0604020202020204" pitchFamily="34" charset="0"/>
            </a:endParaRPr>
          </a:p>
          <a:p>
            <a:pPr eaLnBrk="1" hangingPunct="1">
              <a:buFont typeface="Wingdings" pitchFamily="2" charset="2"/>
              <a:buNone/>
            </a:pPr>
            <a:r>
              <a:rPr lang="en-GB" dirty="0" smtClean="0">
                <a:latin typeface="Arial" panose="020B0604020202020204" pitchFamily="34" charset="0"/>
                <a:cs typeface="Arial" panose="020B0604020202020204" pitchFamily="34" charset="0"/>
              </a:rPr>
              <a:t>Where the author of the book you are reading refers to the work of other authors (cite).</a:t>
            </a:r>
          </a:p>
          <a:p>
            <a:pPr eaLnBrk="1" hangingPunct="1">
              <a:buFont typeface="Wingdings" pitchFamily="2" charset="2"/>
              <a:buNone/>
            </a:pPr>
            <a:r>
              <a:rPr lang="en-GB" b="1" dirty="0" smtClean="0">
                <a:solidFill>
                  <a:srgbClr val="C00000"/>
                </a:solidFill>
                <a:latin typeface="Arial" panose="020B0604020202020204" pitchFamily="34" charset="0"/>
                <a:cs typeface="Arial" panose="020B0604020202020204" pitchFamily="34" charset="0"/>
              </a:rPr>
              <a:t>Where possible always use PRIMARY</a:t>
            </a:r>
            <a:r>
              <a:rPr lang="en-GB" dirty="0" smtClean="0">
                <a:solidFill>
                  <a:srgbClr val="C00000"/>
                </a:solidFill>
                <a:latin typeface="Arial" panose="020B0604020202020204" pitchFamily="34" charset="0"/>
                <a:cs typeface="Arial" panose="020B0604020202020204" pitchFamily="34" charset="0"/>
              </a:rPr>
              <a:t>.</a:t>
            </a:r>
          </a:p>
        </p:txBody>
      </p:sp>
      <p:sp>
        <p:nvSpPr>
          <p:cNvPr id="4" name="Title 1"/>
          <p:cNvSpPr txBox="1">
            <a:spLocks/>
          </p:cNvSpPr>
          <p:nvPr/>
        </p:nvSpPr>
        <p:spPr>
          <a:xfrm>
            <a:off x="495300" y="108605"/>
            <a:ext cx="8229600" cy="72810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smtClean="0">
                <a:solidFill>
                  <a:srgbClr val="0070C0"/>
                </a:solidFill>
                <a:latin typeface="Arial" panose="020B0604020202020204" pitchFamily="34" charset="0"/>
                <a:cs typeface="Arial" panose="020B0604020202020204" pitchFamily="34" charset="0"/>
              </a:rPr>
              <a:t> </a:t>
            </a:r>
            <a:r>
              <a:rPr lang="en-GB" sz="4000" b="1" dirty="0">
                <a:solidFill>
                  <a:srgbClr val="0070C0"/>
                </a:solidFill>
                <a:latin typeface="Arial" panose="020B0604020202020204" pitchFamily="34" charset="0"/>
                <a:cs typeface="Arial" panose="020B0604020202020204" pitchFamily="34" charset="0"/>
              </a:rPr>
              <a:t>Types of Referencing</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5387141"/>
      </p:ext>
    </p:extLst>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3"/>
          <p:cNvSpPr>
            <a:spLocks noGrp="1" noChangeArrowheads="1"/>
          </p:cNvSpPr>
          <p:nvPr>
            <p:ph sz="quarter" idx="1"/>
          </p:nvPr>
        </p:nvSpPr>
        <p:spPr>
          <a:xfrm>
            <a:off x="301625" y="1527175"/>
            <a:ext cx="8504238" cy="2333873"/>
          </a:xfrm>
        </p:spPr>
        <p:txBody>
          <a:bodyPr>
            <a:normAutofit/>
          </a:bodyPr>
          <a:lstStyle/>
          <a:p>
            <a:pPr eaLnBrk="1" hangingPunct="1"/>
            <a:r>
              <a:rPr lang="en-GB" sz="2800" dirty="0" smtClean="0">
                <a:latin typeface="Arial" panose="020B0604020202020204" pitchFamily="34" charset="0"/>
                <a:cs typeface="Arial" panose="020B0604020202020204" pitchFamily="34" charset="0"/>
              </a:rPr>
              <a:t>Bowling (1997) suggests that promoting……..</a:t>
            </a:r>
          </a:p>
          <a:p>
            <a:pPr eaLnBrk="1" hangingPunct="1">
              <a:buFont typeface="Wingdings" pitchFamily="2" charset="2"/>
              <a:buNone/>
            </a:pPr>
            <a:r>
              <a:rPr lang="en-GB" sz="2800" dirty="0" smtClean="0">
                <a:solidFill>
                  <a:srgbClr val="C00000"/>
                </a:solidFill>
                <a:latin typeface="Arial" panose="020B0604020202020204" pitchFamily="34" charset="0"/>
                <a:cs typeface="Arial" panose="020B0604020202020204" pitchFamily="34" charset="0"/>
              </a:rPr>
              <a:t>OR</a:t>
            </a:r>
          </a:p>
          <a:p>
            <a:pPr eaLnBrk="1" hangingPunct="1"/>
            <a:r>
              <a:rPr lang="en-GB" sz="2800" dirty="0" smtClean="0">
                <a:latin typeface="Arial" panose="020B0604020202020204" pitchFamily="34" charset="0"/>
                <a:cs typeface="Arial" panose="020B0604020202020204" pitchFamily="34" charset="0"/>
              </a:rPr>
              <a:t>Promoting education is seen to be an important area of ……….(Bowling 1997)</a:t>
            </a:r>
          </a:p>
        </p:txBody>
      </p:sp>
      <p:sp>
        <p:nvSpPr>
          <p:cNvPr id="5" name="Title 1"/>
          <p:cNvSpPr txBox="1">
            <a:spLocks/>
          </p:cNvSpPr>
          <p:nvPr/>
        </p:nvSpPr>
        <p:spPr>
          <a:xfrm>
            <a:off x="495300" y="108605"/>
            <a:ext cx="8229600" cy="728107"/>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a:solidFill>
                  <a:srgbClr val="0070C0"/>
                </a:solidFill>
                <a:latin typeface="Arial" panose="020B0604020202020204" pitchFamily="34" charset="0"/>
                <a:cs typeface="Arial" panose="020B0604020202020204" pitchFamily="34" charset="0"/>
              </a:rPr>
              <a:t> </a:t>
            </a:r>
            <a:r>
              <a:rPr lang="en-GB" sz="4000" b="1" dirty="0" smtClean="0">
                <a:solidFill>
                  <a:srgbClr val="0070C0"/>
                </a:solidFill>
                <a:latin typeface="Arial" panose="020B0604020202020204" pitchFamily="34" charset="0"/>
                <a:cs typeface="Arial" panose="020B0604020202020204" pitchFamily="34" charset="0"/>
              </a:rPr>
              <a:t>Primary referencing </a:t>
            </a:r>
            <a:r>
              <a:rPr lang="en-GB" sz="4000" b="1" dirty="0">
                <a:solidFill>
                  <a:srgbClr val="0070C0"/>
                </a:solidFill>
                <a:latin typeface="Arial" panose="020B0604020202020204" pitchFamily="34" charset="0"/>
                <a:cs typeface="Arial" panose="020B0604020202020204" pitchFamily="34" charset="0"/>
              </a:rPr>
              <a:t>within the </a:t>
            </a:r>
            <a:r>
              <a:rPr lang="en-GB" sz="4000" b="1" dirty="0" smtClean="0">
                <a:solidFill>
                  <a:srgbClr val="0070C0"/>
                </a:solidFill>
                <a:latin typeface="Arial" panose="020B0604020202020204" pitchFamily="34" charset="0"/>
                <a:cs typeface="Arial" panose="020B0604020202020204" pitchFamily="34" charset="0"/>
              </a:rPr>
              <a:t>text</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520470"/>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86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86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sz="quarter" idx="1"/>
          </p:nvPr>
        </p:nvSpPr>
        <p:spPr>
          <a:xfrm>
            <a:off x="495300" y="1412776"/>
            <a:ext cx="8305800" cy="3528392"/>
          </a:xfrm>
        </p:spPr>
        <p:txBody>
          <a:bodyPr lIns="90488" tIns="44450" rIns="90488" bIns="44450">
            <a:normAutofit/>
          </a:bodyPr>
          <a:lstStyle/>
          <a:p>
            <a:pPr eaLnBrk="1" hangingPunct="1"/>
            <a:r>
              <a:rPr lang="en-GB" sz="3000" dirty="0" smtClean="0">
                <a:solidFill>
                  <a:srgbClr val="7030A0"/>
                </a:solidFill>
                <a:latin typeface="Arial" panose="020B0604020202020204" pitchFamily="34" charset="0"/>
                <a:cs typeface="Arial" panose="020B0604020202020204" pitchFamily="34" charset="0"/>
              </a:rPr>
              <a:t>Paraphrase</a:t>
            </a:r>
            <a:endParaRPr lang="en-GB" sz="3000" dirty="0">
              <a:solidFill>
                <a:srgbClr val="7030A0"/>
              </a:solidFill>
              <a:latin typeface="Arial" panose="020B0604020202020204" pitchFamily="34" charset="0"/>
              <a:cs typeface="Arial" panose="020B0604020202020204" pitchFamily="34" charset="0"/>
            </a:endParaRPr>
          </a:p>
          <a:p>
            <a:pPr marL="0" indent="0" eaLnBrk="1" hangingPunct="1">
              <a:buNone/>
            </a:pPr>
            <a:r>
              <a:rPr lang="en-GB" sz="3000" dirty="0" smtClean="0">
                <a:latin typeface="Arial" panose="020B0604020202020204" pitchFamily="34" charset="0"/>
                <a:cs typeface="Arial" panose="020B0604020202020204" pitchFamily="34" charset="0"/>
              </a:rPr>
              <a:t>..</a:t>
            </a:r>
            <a:r>
              <a:rPr lang="en-GB" sz="3000" i="1" dirty="0" smtClean="0">
                <a:latin typeface="Arial" panose="020B0604020202020204" pitchFamily="34" charset="0"/>
                <a:cs typeface="Arial" panose="020B0604020202020204" pitchFamily="34" charset="0"/>
              </a:rPr>
              <a:t>.some have expressed feelings that relate to failure </a:t>
            </a:r>
            <a:r>
              <a:rPr lang="en-GB" sz="3000" i="1" dirty="0" smtClean="0">
                <a:solidFill>
                  <a:srgbClr val="C00000"/>
                </a:solidFill>
                <a:latin typeface="Arial" panose="020B0604020202020204" pitchFamily="34" charset="0"/>
                <a:cs typeface="Arial" panose="020B0604020202020204" pitchFamily="34" charset="0"/>
              </a:rPr>
              <a:t>(Jones 1981, Moore 1988) </a:t>
            </a:r>
            <a:r>
              <a:rPr lang="en-GB" sz="3000" i="1" dirty="0" smtClean="0">
                <a:latin typeface="Arial" panose="020B0604020202020204" pitchFamily="34" charset="0"/>
                <a:cs typeface="Arial" panose="020B0604020202020204" pitchFamily="34" charset="0"/>
              </a:rPr>
              <a:t>and the lack of support to overcome this </a:t>
            </a:r>
            <a:r>
              <a:rPr lang="en-GB" sz="3000" i="1" dirty="0" smtClean="0">
                <a:solidFill>
                  <a:srgbClr val="C00000"/>
                </a:solidFill>
                <a:latin typeface="Arial" panose="020B0604020202020204" pitchFamily="34" charset="0"/>
                <a:cs typeface="Arial" panose="020B0604020202020204" pitchFamily="34" charset="0"/>
              </a:rPr>
              <a:t>(Evans 1993, Smith et al. 1994)</a:t>
            </a:r>
            <a:r>
              <a:rPr lang="en-GB" sz="3000" dirty="0" smtClean="0">
                <a:latin typeface="Arial" panose="020B0604020202020204" pitchFamily="34" charset="0"/>
                <a:cs typeface="Arial" panose="020B0604020202020204" pitchFamily="34" charset="0"/>
              </a:rPr>
              <a:t>	</a:t>
            </a:r>
          </a:p>
        </p:txBody>
      </p:sp>
      <p:sp>
        <p:nvSpPr>
          <p:cNvPr id="4" name="Title 1"/>
          <p:cNvSpPr txBox="1">
            <a:spLocks/>
          </p:cNvSpPr>
          <p:nvPr/>
        </p:nvSpPr>
        <p:spPr>
          <a:xfrm>
            <a:off x="495300" y="108605"/>
            <a:ext cx="8229600" cy="728107"/>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a:solidFill>
                  <a:srgbClr val="0070C0"/>
                </a:solidFill>
                <a:latin typeface="Arial" panose="020B0604020202020204" pitchFamily="34" charset="0"/>
                <a:cs typeface="Arial" panose="020B0604020202020204" pitchFamily="34" charset="0"/>
              </a:rPr>
              <a:t> Ways of using Harvard in the </a:t>
            </a:r>
            <a:r>
              <a:rPr lang="en-GB" sz="4000" b="1" dirty="0" smtClean="0">
                <a:solidFill>
                  <a:srgbClr val="0070C0"/>
                </a:solidFill>
                <a:latin typeface="Arial" panose="020B0604020202020204" pitchFamily="34" charset="0"/>
                <a:cs typeface="Arial" panose="020B0604020202020204" pitchFamily="34" charset="0"/>
              </a:rPr>
              <a:t>Text</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17834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ox(out)">
                                      <p:cBhvr>
                                        <p:cTn id="7" dur="500"/>
                                        <p:tgtEl>
                                          <p:spTgt spid="12291">
                                            <p:txEl>
                                              <p:pRg st="0" end="0"/>
                                            </p:txEl>
                                          </p:spTgt>
                                        </p:tgtEl>
                                      </p:cBhvr>
                                    </p:animEffect>
                                  </p:childTnLst>
                                  <p:subTnLst>
                                    <p:animClr clrSpc="rgb" dir="cw">
                                      <p:cBhvr override="childStyle">
                                        <p:cTn dur="1" fill="hold" display="0" masterRel="nextClick" afterEffect="1"/>
                                        <p:tgtEl>
                                          <p:spTgt spid="12291">
                                            <p:txEl>
                                              <p:pRg st="0" end="0"/>
                                            </p:txEl>
                                          </p:spTgt>
                                        </p:tgtEl>
                                        <p:attrNameLst>
                                          <p:attrName>ppt_c</p:attrName>
                                        </p:attrNameLst>
                                      </p:cBhvr>
                                      <p:to>
                                        <a:schemeClr val="accent1"/>
                                      </p:to>
                                    </p:animClr>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ox(out)">
                                      <p:cBhvr>
                                        <p:cTn id="12" dur="500"/>
                                        <p:tgtEl>
                                          <p:spTgt spid="12291">
                                            <p:txEl>
                                              <p:pRg st="1" end="1"/>
                                            </p:txEl>
                                          </p:spTgt>
                                        </p:tgtEl>
                                      </p:cBhvr>
                                    </p:animEffect>
                                  </p:childTnLst>
                                  <p:subTnLst>
                                    <p:animClr clrSpc="rgb" dir="cw">
                                      <p:cBhvr override="childStyle">
                                        <p:cTn dur="1" fill="hold" display="0" masterRel="nextClick" afterEffect="1"/>
                                        <p:tgtEl>
                                          <p:spTgt spid="12291">
                                            <p:txEl>
                                              <p:pRg st="1" end="1"/>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sz="quarter" idx="1"/>
          </p:nvPr>
        </p:nvSpPr>
        <p:spPr>
          <a:xfrm>
            <a:off x="683568" y="1628800"/>
            <a:ext cx="8305800" cy="2520280"/>
          </a:xfrm>
        </p:spPr>
        <p:txBody>
          <a:bodyPr lIns="90488" tIns="44450" rIns="90488" bIns="44450"/>
          <a:lstStyle/>
          <a:p>
            <a:pPr eaLnBrk="1" hangingPunct="1"/>
            <a:r>
              <a:rPr lang="en-GB" dirty="0" smtClean="0">
                <a:latin typeface="Arial" panose="020B0604020202020204" pitchFamily="34" charset="0"/>
                <a:cs typeface="Arial" panose="020B0604020202020204" pitchFamily="34" charset="0"/>
              </a:rPr>
              <a:t>If the Author is mentioned in the text then express it as ~						</a:t>
            </a:r>
          </a:p>
          <a:p>
            <a:pPr eaLnBrk="1" hangingPunct="1">
              <a:buFont typeface="Wingdings" pitchFamily="2" charset="2"/>
              <a:buNone/>
            </a:pPr>
            <a:r>
              <a:rPr lang="en-GB" dirty="0" smtClean="0">
                <a:solidFill>
                  <a:srgbClr val="C00000"/>
                </a:solidFill>
                <a:latin typeface="Arial" panose="020B0604020202020204" pitchFamily="34" charset="0"/>
                <a:cs typeface="Arial" panose="020B0604020202020204" pitchFamily="34" charset="0"/>
              </a:rPr>
              <a:t>	</a:t>
            </a:r>
            <a:r>
              <a:rPr lang="en-GB" i="1" dirty="0" smtClean="0">
                <a:solidFill>
                  <a:srgbClr val="C00000"/>
                </a:solidFill>
                <a:latin typeface="Arial" panose="020B0604020202020204" pitchFamily="34" charset="0"/>
                <a:cs typeface="Arial" panose="020B0604020202020204" pitchFamily="34" charset="0"/>
              </a:rPr>
              <a:t>...Carter (1989) suggests....</a:t>
            </a:r>
            <a:r>
              <a:rPr lang="en-GB" dirty="0" smtClean="0">
                <a:solidFill>
                  <a:srgbClr val="C00000"/>
                </a:solidFill>
                <a:latin typeface="Arial" panose="020B0604020202020204" pitchFamily="34" charset="0"/>
                <a:cs typeface="Arial" panose="020B0604020202020204" pitchFamily="34" charset="0"/>
              </a:rPr>
              <a:t>	</a:t>
            </a:r>
          </a:p>
        </p:txBody>
      </p:sp>
      <p:sp>
        <p:nvSpPr>
          <p:cNvPr id="5" name="Title 1"/>
          <p:cNvSpPr txBox="1">
            <a:spLocks/>
          </p:cNvSpPr>
          <p:nvPr/>
        </p:nvSpPr>
        <p:spPr>
          <a:xfrm>
            <a:off x="495300" y="108605"/>
            <a:ext cx="8229600" cy="728107"/>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b="1" dirty="0">
                <a:solidFill>
                  <a:srgbClr val="0070C0"/>
                </a:solidFill>
                <a:latin typeface="Arial" panose="020B0604020202020204" pitchFamily="34" charset="0"/>
                <a:cs typeface="Arial" panose="020B0604020202020204" pitchFamily="34" charset="0"/>
              </a:rPr>
              <a:t> Ways of using Harvard in the </a:t>
            </a:r>
            <a:r>
              <a:rPr lang="en-GB" sz="4000" b="1" dirty="0" smtClean="0">
                <a:solidFill>
                  <a:srgbClr val="0070C0"/>
                </a:solidFill>
                <a:latin typeface="Arial" panose="020B0604020202020204" pitchFamily="34" charset="0"/>
                <a:cs typeface="Arial" panose="020B0604020202020204" pitchFamily="34" charset="0"/>
              </a:rPr>
              <a:t>Text</a:t>
            </a:r>
            <a:endParaRPr lang="en-US" sz="40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92974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in)">
                                      <p:cBhvr>
                                        <p:cTn id="7" dur="500"/>
                                        <p:tgtEl>
                                          <p:spTgt spid="13315">
                                            <p:txEl>
                                              <p:pRg st="0" end="0"/>
                                            </p:txEl>
                                          </p:spTgt>
                                        </p:tgtEl>
                                      </p:cBhvr>
                                    </p:animEffect>
                                  </p:childTnLst>
                                  <p:subTnLst>
                                    <p:animClr clrSpc="rgb" dir="cw">
                                      <p:cBhvr override="childStyle">
                                        <p:cTn dur="1" fill="hold" display="0" masterRel="nextClick" afterEffect="1"/>
                                        <p:tgtEl>
                                          <p:spTgt spid="13315">
                                            <p:txEl>
                                              <p:pRg st="0" end="0"/>
                                            </p:txEl>
                                          </p:spTgt>
                                        </p:tgtEl>
                                        <p:attrNameLst>
                                          <p:attrName>ppt_c</p:attrName>
                                        </p:attrNameLst>
                                      </p:cBhvr>
                                      <p:to>
                                        <a:schemeClr val="accent1"/>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box(in)">
                                      <p:cBhvr>
                                        <p:cTn id="12" dur="500"/>
                                        <p:tgtEl>
                                          <p:spTgt spid="13315">
                                            <p:txEl>
                                              <p:pRg st="1" end="1"/>
                                            </p:txEl>
                                          </p:spTgt>
                                        </p:tgtEl>
                                      </p:cBhvr>
                                    </p:animEffect>
                                  </p:childTnLst>
                                  <p:subTnLst>
                                    <p:animClr clrSpc="rgb" dir="cw">
                                      <p:cBhvr override="childStyle">
                                        <p:cTn dur="1" fill="hold" display="0" masterRel="nextClick" afterEffect="1"/>
                                        <p:tgtEl>
                                          <p:spTgt spid="13315">
                                            <p:txEl>
                                              <p:pRg st="1" end="1"/>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lIns="90488" tIns="44450" rIns="90488" bIns="44450">
            <a:normAutofit/>
          </a:bodyPr>
          <a:lstStyle/>
          <a:p>
            <a:pPr eaLnBrk="1" hangingPunct="1"/>
            <a:r>
              <a:rPr lang="en-GB" sz="3600" b="1" dirty="0" smtClean="0">
                <a:solidFill>
                  <a:srgbClr val="E92B58"/>
                </a:solidFill>
                <a:latin typeface="Arial" panose="020B0604020202020204" pitchFamily="34" charset="0"/>
                <a:cs typeface="Arial" panose="020B0604020202020204" pitchFamily="34" charset="0"/>
              </a:rPr>
              <a:t>The Reference List (1)</a:t>
            </a:r>
          </a:p>
        </p:txBody>
      </p:sp>
      <p:sp>
        <p:nvSpPr>
          <p:cNvPr id="52227" name="Rectangle 3"/>
          <p:cNvSpPr>
            <a:spLocks noChangeArrowheads="1"/>
          </p:cNvSpPr>
          <p:nvPr/>
        </p:nvSpPr>
        <p:spPr bwMode="auto">
          <a:xfrm>
            <a:off x="214313" y="3338513"/>
            <a:ext cx="8473859"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dirty="0">
                <a:latin typeface="Arial" panose="020B0604020202020204" pitchFamily="34" charset="0"/>
                <a:cs typeface="Arial" panose="020B0604020202020204" pitchFamily="34" charset="0"/>
              </a:rPr>
              <a:t>Reid D.R. (1967) Physical Testing of Polymer Films, 5th Ed., </a:t>
            </a:r>
          </a:p>
          <a:p>
            <a:r>
              <a:rPr lang="en-GB" sz="2400" dirty="0">
                <a:latin typeface="Arial" panose="020B0604020202020204" pitchFamily="34" charset="0"/>
                <a:cs typeface="Arial" panose="020B0604020202020204" pitchFamily="34" charset="0"/>
              </a:rPr>
              <a:t>					London, </a:t>
            </a:r>
            <a:r>
              <a:rPr lang="en-GB" sz="2400" dirty="0" err="1">
                <a:latin typeface="Arial" panose="020B0604020202020204" pitchFamily="34" charset="0"/>
                <a:cs typeface="Arial" panose="020B0604020202020204" pitchFamily="34" charset="0"/>
              </a:rPr>
              <a:t>Crome</a:t>
            </a:r>
            <a:r>
              <a:rPr lang="en-GB" sz="2400" dirty="0">
                <a:latin typeface="Arial" panose="020B0604020202020204" pitchFamily="34" charset="0"/>
                <a:cs typeface="Arial" panose="020B0604020202020204" pitchFamily="34" charset="0"/>
              </a:rPr>
              <a:t>-Helm</a:t>
            </a:r>
          </a:p>
        </p:txBody>
      </p:sp>
    </p:spTree>
    <p:extLst>
      <p:ext uri="{BB962C8B-B14F-4D97-AF65-F5344CB8AC3E}">
        <p14:creationId xmlns:p14="http://schemas.microsoft.com/office/powerpoint/2010/main" val="10610776"/>
      </p:ext>
    </p:extLst>
  </p:cSld>
  <p:clrMapOvr>
    <a:masterClrMapping/>
  </p:clrMapOvr>
  <p:transition>
    <p:check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AutoShape 2"/>
          <p:cNvSpPr>
            <a:spLocks noChangeArrowheads="1"/>
          </p:cNvSpPr>
          <p:nvPr/>
        </p:nvSpPr>
        <p:spPr bwMode="auto">
          <a:xfrm>
            <a:off x="6350" y="1911350"/>
            <a:ext cx="2349500" cy="12827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3251" name="Rectangle 3"/>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(1)</a:t>
            </a:r>
          </a:p>
        </p:txBody>
      </p:sp>
      <p:sp>
        <p:nvSpPr>
          <p:cNvPr id="53252" name="Rectangle 4"/>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dirty="0">
                <a:latin typeface="Book Antiqua" pitchFamily="18" charset="0"/>
              </a:rPr>
              <a:t>Reid D.R. (1967) </a:t>
            </a:r>
            <a:r>
              <a:rPr lang="en-GB" sz="2400" i="1" dirty="0">
                <a:latin typeface="Book Antiqua" pitchFamily="18" charset="0"/>
              </a:rPr>
              <a:t>Physical Testing of Polymer Films</a:t>
            </a:r>
            <a:r>
              <a:rPr lang="en-GB" sz="2400" dirty="0">
                <a:latin typeface="Book Antiqua" pitchFamily="18" charset="0"/>
              </a:rPr>
              <a:t>, 5th Ed., </a:t>
            </a:r>
          </a:p>
          <a:p>
            <a:r>
              <a:rPr lang="en-GB" sz="2400" dirty="0">
                <a:latin typeface="Book Antiqua" pitchFamily="18" charset="0"/>
              </a:rPr>
              <a:t>					London, </a:t>
            </a:r>
            <a:r>
              <a:rPr lang="en-GB" sz="2400" dirty="0" err="1">
                <a:latin typeface="Book Antiqua" pitchFamily="18" charset="0"/>
              </a:rPr>
              <a:t>Crome</a:t>
            </a:r>
            <a:r>
              <a:rPr lang="en-GB" sz="2400" dirty="0">
                <a:latin typeface="Book Antiqua" pitchFamily="18" charset="0"/>
              </a:rPr>
              <a:t>-Helm</a:t>
            </a:r>
          </a:p>
        </p:txBody>
      </p:sp>
      <p:sp>
        <p:nvSpPr>
          <p:cNvPr id="53253" name="Rectangle 5"/>
          <p:cNvSpPr>
            <a:spLocks noChangeArrowheads="1"/>
          </p:cNvSpPr>
          <p:nvPr/>
        </p:nvSpPr>
        <p:spPr bwMode="auto">
          <a:xfrm>
            <a:off x="1588" y="19827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3254" name="Line 6"/>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3631902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US" sz="4000" dirty="0" smtClean="0">
                <a:solidFill>
                  <a:srgbClr val="0070C0"/>
                </a:solidFill>
                <a:latin typeface="Arial" panose="020B0604020202020204" pitchFamily="34" charset="0"/>
                <a:cs typeface="Arial" panose="020B0604020202020204" pitchFamily="34" charset="0"/>
              </a:rPr>
              <a:t>Title</a:t>
            </a:r>
            <a:endParaRPr lang="en-US" sz="4000" dirty="0">
              <a:solidFill>
                <a:srgbClr val="0070C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1052736"/>
            <a:ext cx="8610600" cy="5256584"/>
          </a:xfrm>
        </p:spPr>
        <p:txBody>
          <a:bodyPr>
            <a:normAutofit/>
          </a:bodyPr>
          <a:lstStyle/>
          <a:p>
            <a:pPr algn="just"/>
            <a:r>
              <a:rPr lang="en-GB" sz="2800" dirty="0" smtClean="0">
                <a:latin typeface="Arial" panose="020B0604020202020204" pitchFamily="34" charset="0"/>
                <a:cs typeface="Arial" panose="020B0604020202020204" pitchFamily="34" charset="0"/>
              </a:rPr>
              <a:t>The </a:t>
            </a:r>
            <a:r>
              <a:rPr lang="en-GB" sz="2800" dirty="0" smtClean="0">
                <a:solidFill>
                  <a:srgbClr val="0070C0"/>
                </a:solidFill>
                <a:latin typeface="Arial" panose="020B0604020202020204" pitchFamily="34" charset="0"/>
                <a:cs typeface="Arial" panose="020B0604020202020204" pitchFamily="34" charset="0"/>
              </a:rPr>
              <a:t>Title</a:t>
            </a:r>
            <a:r>
              <a:rPr lang="en-GB" sz="2800" b="1" dirty="0" smtClean="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should clearly and briefly indicate what the report is about</a:t>
            </a:r>
            <a:r>
              <a:rPr lang="en-GB" sz="2800" dirty="0" smtClean="0">
                <a:latin typeface="Arial" panose="020B0604020202020204" pitchFamily="34" charset="0"/>
                <a:cs typeface="Arial" panose="020B0604020202020204" pitchFamily="34" charset="0"/>
              </a:rPr>
              <a:t>.</a:t>
            </a:r>
          </a:p>
          <a:p>
            <a:pPr algn="just"/>
            <a:r>
              <a:rPr lang="en-US" sz="2800" dirty="0" smtClean="0">
                <a:solidFill>
                  <a:srgbClr val="FF0000"/>
                </a:solidFill>
                <a:latin typeface="Arial" panose="020B0604020202020204" pitchFamily="34" charset="0"/>
                <a:cs typeface="Arial" panose="020B0604020202020204" pitchFamily="34" charset="0"/>
              </a:rPr>
              <a:t>A </a:t>
            </a:r>
            <a:r>
              <a:rPr lang="en-US" sz="2800" dirty="0">
                <a:solidFill>
                  <a:srgbClr val="FF0000"/>
                </a:solidFill>
                <a:latin typeface="Arial" panose="020B0604020202020204" pitchFamily="34" charset="0"/>
                <a:cs typeface="Arial" panose="020B0604020202020204" pitchFamily="34" charset="0"/>
              </a:rPr>
              <a:t>good title </a:t>
            </a:r>
            <a:r>
              <a:rPr lang="en-US" sz="2800" dirty="0" smtClean="0">
                <a:solidFill>
                  <a:srgbClr val="FF0000"/>
                </a:solidFill>
                <a:latin typeface="Arial" panose="020B0604020202020204" pitchFamily="34" charset="0"/>
                <a:cs typeface="Arial" panose="020B0604020202020204" pitchFamily="34" charset="0"/>
              </a:rPr>
              <a:t>should be:</a:t>
            </a:r>
            <a:endParaRPr lang="en-US" sz="2800" dirty="0">
              <a:solidFill>
                <a:srgbClr val="FF0000"/>
              </a:solidFill>
              <a:latin typeface="Arial" panose="020B0604020202020204" pitchFamily="34" charset="0"/>
              <a:cs typeface="Arial" panose="020B0604020202020204" pitchFamily="34" charset="0"/>
            </a:endParaRPr>
          </a:p>
          <a:p>
            <a:pPr algn="just">
              <a:buNone/>
            </a:pPr>
            <a:r>
              <a:rPr lang="en-US" dirty="0" smtClean="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Accurately, and specifically identify the main topic.</a:t>
            </a:r>
          </a:p>
          <a:p>
            <a:pPr algn="just"/>
            <a:r>
              <a:rPr lang="en-GB" sz="2800" dirty="0" smtClean="0">
                <a:latin typeface="Arial" panose="020B0604020202020204" pitchFamily="34" charset="0"/>
                <a:cs typeface="Arial" panose="020B0604020202020204" pitchFamily="34" charset="0"/>
              </a:rPr>
              <a:t>Short and simple</a:t>
            </a:r>
          </a:p>
          <a:p>
            <a:pPr marL="0" indent="0" algn="just">
              <a:lnSpc>
                <a:spcPct val="150000"/>
              </a:lnSpc>
              <a:buClr>
                <a:srgbClr val="FF0000"/>
              </a:buClr>
              <a:buNone/>
            </a:pPr>
            <a:r>
              <a:rPr lang="en-US" sz="2800" dirty="0" smtClean="0">
                <a:latin typeface="Arial" panose="020B0604020202020204" pitchFamily="34" charset="0"/>
                <a:cs typeface="Arial" panose="020B0604020202020204" pitchFamily="34" charset="0"/>
              </a:rPr>
              <a:t>• </a:t>
            </a:r>
            <a:r>
              <a:rPr lang="en-US" sz="2800" dirty="0">
                <a:solidFill>
                  <a:srgbClr val="00B0F0"/>
                </a:solidFill>
                <a:latin typeface="Arial" panose="020B0604020202020204" pitchFamily="34" charset="0"/>
                <a:cs typeface="Arial" panose="020B0604020202020204" pitchFamily="34" charset="0"/>
              </a:rPr>
              <a:t>This should briefly but explicitly describe the purpose of the report. Other details you may include could be your name, the date and for whom the report is written.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p:cNvSpPr>
            <a:spLocks noChangeArrowheads="1"/>
          </p:cNvSpPr>
          <p:nvPr/>
        </p:nvSpPr>
        <p:spPr bwMode="auto">
          <a:xfrm>
            <a:off x="463550" y="4654550"/>
            <a:ext cx="1968500" cy="13589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4275" name="AutoShape 3"/>
          <p:cNvSpPr>
            <a:spLocks noChangeArrowheads="1"/>
          </p:cNvSpPr>
          <p:nvPr/>
        </p:nvSpPr>
        <p:spPr bwMode="auto">
          <a:xfrm>
            <a:off x="6350" y="1911350"/>
            <a:ext cx="2349500" cy="12827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4276" name="Rectangle 4"/>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(1)</a:t>
            </a:r>
          </a:p>
        </p:txBody>
      </p:sp>
      <p:sp>
        <p:nvSpPr>
          <p:cNvPr id="54277" name="Rectangle 5"/>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a:latin typeface="Book Antiqua" pitchFamily="18" charset="0"/>
              </a:rPr>
              <a:t>Reid D.R. (1967) </a:t>
            </a:r>
            <a:r>
              <a:rPr lang="en-GB" sz="2400" i="1">
                <a:latin typeface="Book Antiqua" pitchFamily="18" charset="0"/>
              </a:rPr>
              <a:t>Physical Testing of Polymer Films</a:t>
            </a:r>
            <a:r>
              <a:rPr lang="en-GB" sz="2400">
                <a:latin typeface="Book Antiqua" pitchFamily="18" charset="0"/>
              </a:rPr>
              <a:t>, 5th Ed., </a:t>
            </a:r>
          </a:p>
          <a:p>
            <a:r>
              <a:rPr lang="en-GB" sz="2400">
                <a:latin typeface="Book Antiqua" pitchFamily="18" charset="0"/>
              </a:rPr>
              <a:t>					London, Crome-Helm</a:t>
            </a:r>
          </a:p>
        </p:txBody>
      </p:sp>
      <p:sp>
        <p:nvSpPr>
          <p:cNvPr id="54278" name="Rectangle 6"/>
          <p:cNvSpPr>
            <a:spLocks noChangeArrowheads="1"/>
          </p:cNvSpPr>
          <p:nvPr/>
        </p:nvSpPr>
        <p:spPr bwMode="auto">
          <a:xfrm>
            <a:off x="1588" y="19827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4279" name="Line 7"/>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80" name="Rectangle 8"/>
          <p:cNvSpPr>
            <a:spLocks noChangeArrowheads="1"/>
          </p:cNvSpPr>
          <p:nvPr/>
        </p:nvSpPr>
        <p:spPr bwMode="auto">
          <a:xfrm>
            <a:off x="230188" y="47259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Date of publication of edition used</a:t>
            </a:r>
          </a:p>
        </p:txBody>
      </p:sp>
      <p:sp>
        <p:nvSpPr>
          <p:cNvPr id="54281" name="Line 9"/>
          <p:cNvSpPr>
            <a:spLocks noChangeShapeType="1"/>
          </p:cNvSpPr>
          <p:nvPr/>
        </p:nvSpPr>
        <p:spPr bwMode="auto">
          <a:xfrm flipH="1">
            <a:off x="1441450" y="3816350"/>
            <a:ext cx="622300" cy="8255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25169417"/>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p:cNvSpPr>
            <a:spLocks noChangeArrowheads="1"/>
          </p:cNvSpPr>
          <p:nvPr/>
        </p:nvSpPr>
        <p:spPr bwMode="auto">
          <a:xfrm>
            <a:off x="2901950" y="1454150"/>
            <a:ext cx="2959100" cy="15113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5299" name="AutoShape 3"/>
          <p:cNvSpPr>
            <a:spLocks noChangeArrowheads="1"/>
          </p:cNvSpPr>
          <p:nvPr/>
        </p:nvSpPr>
        <p:spPr bwMode="auto">
          <a:xfrm>
            <a:off x="463550" y="4654550"/>
            <a:ext cx="1968500" cy="13589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5300" name="AutoShape 4"/>
          <p:cNvSpPr>
            <a:spLocks noChangeArrowheads="1"/>
          </p:cNvSpPr>
          <p:nvPr/>
        </p:nvSpPr>
        <p:spPr bwMode="auto">
          <a:xfrm>
            <a:off x="6350" y="1911350"/>
            <a:ext cx="2349500" cy="12827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5301" name="Rectangle 5"/>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(1)</a:t>
            </a:r>
          </a:p>
        </p:txBody>
      </p:sp>
      <p:sp>
        <p:nvSpPr>
          <p:cNvPr id="55302" name="Rectangle 6"/>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a:latin typeface="Book Antiqua" pitchFamily="18" charset="0"/>
              </a:rPr>
              <a:t>Reid D.R. (1967) </a:t>
            </a:r>
            <a:r>
              <a:rPr lang="en-GB" sz="2400" i="1">
                <a:latin typeface="Book Antiqua" pitchFamily="18" charset="0"/>
              </a:rPr>
              <a:t>Physical Testing of Polymer Films</a:t>
            </a:r>
            <a:r>
              <a:rPr lang="en-GB" sz="2400">
                <a:latin typeface="Book Antiqua" pitchFamily="18" charset="0"/>
              </a:rPr>
              <a:t>, 5th Ed., </a:t>
            </a:r>
          </a:p>
          <a:p>
            <a:r>
              <a:rPr lang="en-GB" sz="2400">
                <a:latin typeface="Book Antiqua" pitchFamily="18" charset="0"/>
              </a:rPr>
              <a:t>					London, Crome-Helm</a:t>
            </a:r>
          </a:p>
        </p:txBody>
      </p:sp>
      <p:sp>
        <p:nvSpPr>
          <p:cNvPr id="55303" name="Rectangle 7"/>
          <p:cNvSpPr>
            <a:spLocks noChangeArrowheads="1"/>
          </p:cNvSpPr>
          <p:nvPr/>
        </p:nvSpPr>
        <p:spPr bwMode="auto">
          <a:xfrm>
            <a:off x="1588" y="19827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5304" name="Line 8"/>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5305" name="Rectangle 9"/>
          <p:cNvSpPr>
            <a:spLocks noChangeArrowheads="1"/>
          </p:cNvSpPr>
          <p:nvPr/>
        </p:nvSpPr>
        <p:spPr bwMode="auto">
          <a:xfrm>
            <a:off x="250825" y="4724400"/>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Date of publication of edition used</a:t>
            </a:r>
          </a:p>
        </p:txBody>
      </p:sp>
      <p:sp>
        <p:nvSpPr>
          <p:cNvPr id="55306" name="Line 10"/>
          <p:cNvSpPr>
            <a:spLocks noChangeShapeType="1"/>
          </p:cNvSpPr>
          <p:nvPr/>
        </p:nvSpPr>
        <p:spPr bwMode="auto">
          <a:xfrm flipH="1">
            <a:off x="1441450" y="3816350"/>
            <a:ext cx="622300" cy="8255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5307" name="Rectangle 11"/>
          <p:cNvSpPr>
            <a:spLocks noChangeArrowheads="1"/>
          </p:cNvSpPr>
          <p:nvPr/>
        </p:nvSpPr>
        <p:spPr bwMode="auto">
          <a:xfrm>
            <a:off x="2820988" y="1449388"/>
            <a:ext cx="30448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Title of book (in italics) including any subtitles</a:t>
            </a:r>
          </a:p>
        </p:txBody>
      </p:sp>
      <p:sp>
        <p:nvSpPr>
          <p:cNvPr id="55308" name="Line 12"/>
          <p:cNvSpPr>
            <a:spLocks noChangeShapeType="1"/>
          </p:cNvSpPr>
          <p:nvPr/>
        </p:nvSpPr>
        <p:spPr bwMode="auto">
          <a:xfrm>
            <a:off x="3962400" y="2978150"/>
            <a:ext cx="0" cy="368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59075070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Oval 2"/>
          <p:cNvSpPr>
            <a:spLocks noChangeArrowheads="1"/>
          </p:cNvSpPr>
          <p:nvPr/>
        </p:nvSpPr>
        <p:spPr bwMode="auto">
          <a:xfrm>
            <a:off x="6156325" y="1377950"/>
            <a:ext cx="2501900" cy="14351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6323" name="AutoShape 3"/>
          <p:cNvSpPr>
            <a:spLocks noChangeArrowheads="1"/>
          </p:cNvSpPr>
          <p:nvPr/>
        </p:nvSpPr>
        <p:spPr bwMode="auto">
          <a:xfrm>
            <a:off x="2901950" y="1454150"/>
            <a:ext cx="2959100" cy="15113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6324" name="AutoShape 4"/>
          <p:cNvSpPr>
            <a:spLocks noChangeArrowheads="1"/>
          </p:cNvSpPr>
          <p:nvPr/>
        </p:nvSpPr>
        <p:spPr bwMode="auto">
          <a:xfrm>
            <a:off x="463550" y="4654550"/>
            <a:ext cx="1968500" cy="13589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6325" name="AutoShape 5"/>
          <p:cNvSpPr>
            <a:spLocks noChangeArrowheads="1"/>
          </p:cNvSpPr>
          <p:nvPr/>
        </p:nvSpPr>
        <p:spPr bwMode="auto">
          <a:xfrm>
            <a:off x="6350" y="1911350"/>
            <a:ext cx="2349500" cy="12827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6326" name="Rectangle 6"/>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(1)</a:t>
            </a:r>
          </a:p>
        </p:txBody>
      </p:sp>
      <p:sp>
        <p:nvSpPr>
          <p:cNvPr id="56327" name="Rectangle 7"/>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a:latin typeface="Book Antiqua" pitchFamily="18" charset="0"/>
              </a:rPr>
              <a:t>Reid D.R. (1967) </a:t>
            </a:r>
            <a:r>
              <a:rPr lang="en-GB" sz="2400" i="1">
                <a:latin typeface="Book Antiqua" pitchFamily="18" charset="0"/>
              </a:rPr>
              <a:t>Physical Testing of Polymer Films</a:t>
            </a:r>
            <a:r>
              <a:rPr lang="en-GB" sz="2400">
                <a:latin typeface="Book Antiqua" pitchFamily="18" charset="0"/>
              </a:rPr>
              <a:t>, 5th Ed., </a:t>
            </a:r>
          </a:p>
          <a:p>
            <a:r>
              <a:rPr lang="en-GB" sz="2400">
                <a:latin typeface="Book Antiqua" pitchFamily="18" charset="0"/>
              </a:rPr>
              <a:t>					London, Crome-Helm</a:t>
            </a:r>
          </a:p>
        </p:txBody>
      </p:sp>
      <p:sp>
        <p:nvSpPr>
          <p:cNvPr id="56328" name="Rectangle 8"/>
          <p:cNvSpPr>
            <a:spLocks noChangeArrowheads="1"/>
          </p:cNvSpPr>
          <p:nvPr/>
        </p:nvSpPr>
        <p:spPr bwMode="auto">
          <a:xfrm>
            <a:off x="1588" y="19827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6329" name="Line 9"/>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0" name="Rectangle 10"/>
          <p:cNvSpPr>
            <a:spLocks noChangeArrowheads="1"/>
          </p:cNvSpPr>
          <p:nvPr/>
        </p:nvSpPr>
        <p:spPr bwMode="auto">
          <a:xfrm>
            <a:off x="230188" y="47259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Date of publication of edition used</a:t>
            </a:r>
          </a:p>
        </p:txBody>
      </p:sp>
      <p:sp>
        <p:nvSpPr>
          <p:cNvPr id="56331" name="Line 11"/>
          <p:cNvSpPr>
            <a:spLocks noChangeShapeType="1"/>
          </p:cNvSpPr>
          <p:nvPr/>
        </p:nvSpPr>
        <p:spPr bwMode="auto">
          <a:xfrm flipH="1">
            <a:off x="1441450" y="3816350"/>
            <a:ext cx="622300" cy="8255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6332" name="Rectangle 12"/>
          <p:cNvSpPr>
            <a:spLocks noChangeArrowheads="1"/>
          </p:cNvSpPr>
          <p:nvPr/>
        </p:nvSpPr>
        <p:spPr bwMode="auto">
          <a:xfrm>
            <a:off x="2820988" y="1449388"/>
            <a:ext cx="30448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Title of book (in italics) including any subtitles</a:t>
            </a:r>
          </a:p>
        </p:txBody>
      </p:sp>
      <p:sp>
        <p:nvSpPr>
          <p:cNvPr id="56333" name="Line 13"/>
          <p:cNvSpPr>
            <a:spLocks noChangeShapeType="1"/>
          </p:cNvSpPr>
          <p:nvPr/>
        </p:nvSpPr>
        <p:spPr bwMode="auto">
          <a:xfrm>
            <a:off x="3962400" y="2978150"/>
            <a:ext cx="0" cy="368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34" name="Rectangle 14"/>
          <p:cNvSpPr>
            <a:spLocks noChangeArrowheads="1"/>
          </p:cNvSpPr>
          <p:nvPr/>
        </p:nvSpPr>
        <p:spPr bwMode="auto">
          <a:xfrm>
            <a:off x="6227763" y="1525588"/>
            <a:ext cx="22066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Current edition ~ ignore reprint dates</a:t>
            </a:r>
          </a:p>
        </p:txBody>
      </p:sp>
      <p:sp>
        <p:nvSpPr>
          <p:cNvPr id="56335" name="Line 15"/>
          <p:cNvSpPr>
            <a:spLocks noChangeShapeType="1"/>
          </p:cNvSpPr>
          <p:nvPr/>
        </p:nvSpPr>
        <p:spPr bwMode="auto">
          <a:xfrm>
            <a:off x="7451725" y="2825750"/>
            <a:ext cx="0" cy="4445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58850219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2"/>
          <p:cNvSpPr>
            <a:spLocks noChangeArrowheads="1"/>
          </p:cNvSpPr>
          <p:nvPr/>
        </p:nvSpPr>
        <p:spPr bwMode="auto">
          <a:xfrm>
            <a:off x="3130550" y="4654550"/>
            <a:ext cx="2425700" cy="10541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7347" name="Oval 3"/>
          <p:cNvSpPr>
            <a:spLocks noChangeArrowheads="1"/>
          </p:cNvSpPr>
          <p:nvPr/>
        </p:nvSpPr>
        <p:spPr bwMode="auto">
          <a:xfrm>
            <a:off x="6559550" y="1377950"/>
            <a:ext cx="2501900" cy="143510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57348" name="AutoShape 4"/>
          <p:cNvSpPr>
            <a:spLocks noChangeArrowheads="1"/>
          </p:cNvSpPr>
          <p:nvPr/>
        </p:nvSpPr>
        <p:spPr bwMode="auto">
          <a:xfrm>
            <a:off x="2901950" y="1454150"/>
            <a:ext cx="2959100" cy="15113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7349" name="AutoShape 5"/>
          <p:cNvSpPr>
            <a:spLocks noChangeArrowheads="1"/>
          </p:cNvSpPr>
          <p:nvPr/>
        </p:nvSpPr>
        <p:spPr bwMode="auto">
          <a:xfrm>
            <a:off x="463550" y="4654550"/>
            <a:ext cx="1968500" cy="13589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7350" name="AutoShape 6"/>
          <p:cNvSpPr>
            <a:spLocks noChangeArrowheads="1"/>
          </p:cNvSpPr>
          <p:nvPr/>
        </p:nvSpPr>
        <p:spPr bwMode="auto">
          <a:xfrm>
            <a:off x="6350" y="1911350"/>
            <a:ext cx="2349500" cy="1282700"/>
          </a:xfrm>
          <a:prstGeom prst="roundRect">
            <a:avLst>
              <a:gd name="adj" fmla="val 12495"/>
            </a:avLst>
          </a:prstGeom>
          <a:solidFill>
            <a:schemeClr val="accent1"/>
          </a:solidFill>
          <a:ln w="12700">
            <a:solidFill>
              <a:schemeClr val="tx1"/>
            </a:solidFill>
            <a:round/>
            <a:headEnd/>
            <a:tailEnd/>
          </a:ln>
        </p:spPr>
        <p:txBody>
          <a:bodyPr wrap="none" anchor="ctr"/>
          <a:lstStyle/>
          <a:p>
            <a:endParaRPr lang="en-US"/>
          </a:p>
        </p:txBody>
      </p:sp>
      <p:sp>
        <p:nvSpPr>
          <p:cNvPr id="57351" name="Rectangle 7"/>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(1)</a:t>
            </a:r>
          </a:p>
        </p:txBody>
      </p:sp>
      <p:sp>
        <p:nvSpPr>
          <p:cNvPr id="57352" name="Rectangle 8"/>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a:latin typeface="Book Antiqua" pitchFamily="18" charset="0"/>
              </a:rPr>
              <a:t>Reid D.R. (1967) </a:t>
            </a:r>
            <a:r>
              <a:rPr lang="en-GB" sz="2400" i="1">
                <a:latin typeface="Book Antiqua" pitchFamily="18" charset="0"/>
              </a:rPr>
              <a:t>Physical Testing of Polymer Films</a:t>
            </a:r>
            <a:r>
              <a:rPr lang="en-GB" sz="2400">
                <a:latin typeface="Book Antiqua" pitchFamily="18" charset="0"/>
              </a:rPr>
              <a:t>, 5th Ed., </a:t>
            </a:r>
          </a:p>
          <a:p>
            <a:r>
              <a:rPr lang="en-GB" sz="2400">
                <a:latin typeface="Book Antiqua" pitchFamily="18" charset="0"/>
              </a:rPr>
              <a:t>					London, Crome-Helm</a:t>
            </a:r>
          </a:p>
        </p:txBody>
      </p:sp>
      <p:sp>
        <p:nvSpPr>
          <p:cNvPr id="57353" name="Rectangle 9"/>
          <p:cNvSpPr>
            <a:spLocks noChangeArrowheads="1"/>
          </p:cNvSpPr>
          <p:nvPr/>
        </p:nvSpPr>
        <p:spPr bwMode="auto">
          <a:xfrm>
            <a:off x="1588" y="19827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7354" name="Line 10"/>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7355" name="Rectangle 11"/>
          <p:cNvSpPr>
            <a:spLocks noChangeArrowheads="1"/>
          </p:cNvSpPr>
          <p:nvPr/>
        </p:nvSpPr>
        <p:spPr bwMode="auto">
          <a:xfrm>
            <a:off x="230188" y="47259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Date of publication of edition used</a:t>
            </a:r>
          </a:p>
        </p:txBody>
      </p:sp>
      <p:sp>
        <p:nvSpPr>
          <p:cNvPr id="57356" name="Line 12"/>
          <p:cNvSpPr>
            <a:spLocks noChangeShapeType="1"/>
          </p:cNvSpPr>
          <p:nvPr/>
        </p:nvSpPr>
        <p:spPr bwMode="auto">
          <a:xfrm flipH="1">
            <a:off x="1441450" y="3816350"/>
            <a:ext cx="622300" cy="8255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7357" name="Rectangle 13"/>
          <p:cNvSpPr>
            <a:spLocks noChangeArrowheads="1"/>
          </p:cNvSpPr>
          <p:nvPr/>
        </p:nvSpPr>
        <p:spPr bwMode="auto">
          <a:xfrm>
            <a:off x="2820988" y="1449388"/>
            <a:ext cx="30448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Title of book (in italics) including any subtitles</a:t>
            </a:r>
          </a:p>
        </p:txBody>
      </p:sp>
      <p:sp>
        <p:nvSpPr>
          <p:cNvPr id="57358" name="Line 14"/>
          <p:cNvSpPr>
            <a:spLocks noChangeShapeType="1"/>
          </p:cNvSpPr>
          <p:nvPr/>
        </p:nvSpPr>
        <p:spPr bwMode="auto">
          <a:xfrm>
            <a:off x="3962400" y="2978150"/>
            <a:ext cx="0" cy="368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7359" name="Rectangle 15"/>
          <p:cNvSpPr>
            <a:spLocks noChangeArrowheads="1"/>
          </p:cNvSpPr>
          <p:nvPr/>
        </p:nvSpPr>
        <p:spPr bwMode="auto">
          <a:xfrm>
            <a:off x="6707188" y="1525588"/>
            <a:ext cx="22066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Current edition ~ ignore reprint dates</a:t>
            </a:r>
          </a:p>
        </p:txBody>
      </p:sp>
      <p:sp>
        <p:nvSpPr>
          <p:cNvPr id="57360" name="Line 16"/>
          <p:cNvSpPr>
            <a:spLocks noChangeShapeType="1"/>
          </p:cNvSpPr>
          <p:nvPr/>
        </p:nvSpPr>
        <p:spPr bwMode="auto">
          <a:xfrm>
            <a:off x="7848600" y="2825750"/>
            <a:ext cx="0" cy="4445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7361" name="Rectangle 17"/>
          <p:cNvSpPr>
            <a:spLocks noChangeArrowheads="1"/>
          </p:cNvSpPr>
          <p:nvPr/>
        </p:nvSpPr>
        <p:spPr bwMode="auto">
          <a:xfrm>
            <a:off x="3201988" y="4725988"/>
            <a:ext cx="24352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Place of publication</a:t>
            </a:r>
          </a:p>
        </p:txBody>
      </p:sp>
      <p:sp>
        <p:nvSpPr>
          <p:cNvPr id="57362" name="Line 18"/>
          <p:cNvSpPr>
            <a:spLocks noChangeShapeType="1"/>
          </p:cNvSpPr>
          <p:nvPr/>
        </p:nvSpPr>
        <p:spPr bwMode="auto">
          <a:xfrm flipV="1">
            <a:off x="4425950" y="4108450"/>
            <a:ext cx="825500" cy="546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412268064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Oval 2"/>
          <p:cNvSpPr>
            <a:spLocks noChangeArrowheads="1"/>
          </p:cNvSpPr>
          <p:nvPr/>
        </p:nvSpPr>
        <p:spPr bwMode="auto">
          <a:xfrm>
            <a:off x="6178550" y="4730750"/>
            <a:ext cx="1739900" cy="673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1" name="AutoShape 3"/>
          <p:cNvSpPr>
            <a:spLocks noChangeArrowheads="1"/>
          </p:cNvSpPr>
          <p:nvPr/>
        </p:nvSpPr>
        <p:spPr bwMode="auto">
          <a:xfrm>
            <a:off x="3130550" y="4654550"/>
            <a:ext cx="2425700" cy="1054100"/>
          </a:xfrm>
          <a:prstGeom prst="roundRect">
            <a:avLst>
              <a:gd name="adj" fmla="val 12495"/>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2" name="Oval 4"/>
          <p:cNvSpPr>
            <a:spLocks noChangeArrowheads="1"/>
          </p:cNvSpPr>
          <p:nvPr/>
        </p:nvSpPr>
        <p:spPr bwMode="auto">
          <a:xfrm>
            <a:off x="6559550" y="1377950"/>
            <a:ext cx="2501900" cy="14351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3" name="AutoShape 6"/>
          <p:cNvSpPr>
            <a:spLocks noChangeArrowheads="1"/>
          </p:cNvSpPr>
          <p:nvPr/>
        </p:nvSpPr>
        <p:spPr bwMode="auto">
          <a:xfrm>
            <a:off x="463550" y="4654550"/>
            <a:ext cx="1968500" cy="1358900"/>
          </a:xfrm>
          <a:prstGeom prst="roundRect">
            <a:avLst>
              <a:gd name="adj" fmla="val 12495"/>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4" name="AutoShape 7"/>
          <p:cNvSpPr>
            <a:spLocks noChangeArrowheads="1"/>
          </p:cNvSpPr>
          <p:nvPr/>
        </p:nvSpPr>
        <p:spPr bwMode="auto">
          <a:xfrm>
            <a:off x="6350" y="1911350"/>
            <a:ext cx="2349500" cy="1282700"/>
          </a:xfrm>
          <a:prstGeom prst="roundRect">
            <a:avLst>
              <a:gd name="adj" fmla="val 12495"/>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75" name="Rectangle 8"/>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(Book)</a:t>
            </a:r>
          </a:p>
        </p:txBody>
      </p:sp>
      <p:sp>
        <p:nvSpPr>
          <p:cNvPr id="58376" name="Rectangle 9"/>
          <p:cNvSpPr>
            <a:spLocks noChangeArrowheads="1"/>
          </p:cNvSpPr>
          <p:nvPr/>
        </p:nvSpPr>
        <p:spPr bwMode="auto">
          <a:xfrm>
            <a:off x="214313" y="3338513"/>
            <a:ext cx="79930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a:latin typeface="Book Antiqua" pitchFamily="18" charset="0"/>
              </a:rPr>
              <a:t>Reid D.R. (1967) </a:t>
            </a:r>
            <a:r>
              <a:rPr lang="en-GB" sz="2400" i="1">
                <a:latin typeface="Book Antiqua" pitchFamily="18" charset="0"/>
              </a:rPr>
              <a:t>Physical Testing of Polymer Films</a:t>
            </a:r>
            <a:r>
              <a:rPr lang="en-GB" sz="2400">
                <a:latin typeface="Book Antiqua" pitchFamily="18" charset="0"/>
              </a:rPr>
              <a:t>, 5th Ed., </a:t>
            </a:r>
          </a:p>
          <a:p>
            <a:r>
              <a:rPr lang="en-GB" sz="2400">
                <a:latin typeface="Book Antiqua" pitchFamily="18" charset="0"/>
              </a:rPr>
              <a:t>					London, Crome-Helm</a:t>
            </a:r>
          </a:p>
        </p:txBody>
      </p:sp>
      <p:sp>
        <p:nvSpPr>
          <p:cNvPr id="58377" name="Rectangle 10"/>
          <p:cNvSpPr>
            <a:spLocks noChangeArrowheads="1"/>
          </p:cNvSpPr>
          <p:nvPr/>
        </p:nvSpPr>
        <p:spPr bwMode="auto">
          <a:xfrm>
            <a:off x="0" y="1981200"/>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Author name and initials or name of editor</a:t>
            </a:r>
          </a:p>
        </p:txBody>
      </p:sp>
      <p:sp>
        <p:nvSpPr>
          <p:cNvPr id="58378" name="Line 11"/>
          <p:cNvSpPr>
            <a:spLocks noChangeShapeType="1"/>
          </p:cNvSpPr>
          <p:nvPr/>
        </p:nvSpPr>
        <p:spPr bwMode="auto">
          <a:xfrm>
            <a:off x="1066800" y="3282950"/>
            <a:ext cx="0" cy="1397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79" name="Rectangle 12"/>
          <p:cNvSpPr>
            <a:spLocks noChangeArrowheads="1"/>
          </p:cNvSpPr>
          <p:nvPr/>
        </p:nvSpPr>
        <p:spPr bwMode="auto">
          <a:xfrm>
            <a:off x="230188" y="4725988"/>
            <a:ext cx="23590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Date of publication of edition used</a:t>
            </a:r>
          </a:p>
        </p:txBody>
      </p:sp>
      <p:sp>
        <p:nvSpPr>
          <p:cNvPr id="58380" name="Line 13"/>
          <p:cNvSpPr>
            <a:spLocks noChangeShapeType="1"/>
          </p:cNvSpPr>
          <p:nvPr/>
        </p:nvSpPr>
        <p:spPr bwMode="auto">
          <a:xfrm flipH="1">
            <a:off x="1441450" y="3816350"/>
            <a:ext cx="622300" cy="8255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81" name="Line 15"/>
          <p:cNvSpPr>
            <a:spLocks noChangeShapeType="1"/>
          </p:cNvSpPr>
          <p:nvPr/>
        </p:nvSpPr>
        <p:spPr bwMode="auto">
          <a:xfrm>
            <a:off x="3962400" y="2978150"/>
            <a:ext cx="0" cy="3683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2" name="Rectangle 16"/>
          <p:cNvSpPr>
            <a:spLocks noChangeArrowheads="1"/>
          </p:cNvSpPr>
          <p:nvPr/>
        </p:nvSpPr>
        <p:spPr bwMode="auto">
          <a:xfrm>
            <a:off x="6707188" y="1525588"/>
            <a:ext cx="2206625"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Current edition ~ ignore reprint dates</a:t>
            </a:r>
          </a:p>
        </p:txBody>
      </p:sp>
      <p:sp>
        <p:nvSpPr>
          <p:cNvPr id="58383" name="Line 17"/>
          <p:cNvSpPr>
            <a:spLocks noChangeShapeType="1"/>
          </p:cNvSpPr>
          <p:nvPr/>
        </p:nvSpPr>
        <p:spPr bwMode="auto">
          <a:xfrm>
            <a:off x="7848600" y="2825750"/>
            <a:ext cx="0" cy="4445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4" name="Rectangle 18"/>
          <p:cNvSpPr>
            <a:spLocks noChangeArrowheads="1"/>
          </p:cNvSpPr>
          <p:nvPr/>
        </p:nvSpPr>
        <p:spPr bwMode="auto">
          <a:xfrm>
            <a:off x="3201988" y="4725988"/>
            <a:ext cx="2435225"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ctr">
              <a:spcBef>
                <a:spcPct val="50000"/>
              </a:spcBef>
            </a:pPr>
            <a:r>
              <a:rPr lang="en-GB" sz="2400" i="1">
                <a:latin typeface="Book Antiqua" pitchFamily="18" charset="0"/>
              </a:rPr>
              <a:t>Place of publication</a:t>
            </a:r>
          </a:p>
        </p:txBody>
      </p:sp>
      <p:sp>
        <p:nvSpPr>
          <p:cNvPr id="58385" name="Line 19"/>
          <p:cNvSpPr>
            <a:spLocks noChangeShapeType="1"/>
          </p:cNvSpPr>
          <p:nvPr/>
        </p:nvSpPr>
        <p:spPr bwMode="auto">
          <a:xfrm flipV="1">
            <a:off x="4425950" y="4108450"/>
            <a:ext cx="825500" cy="5461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8386" name="Rectangle 20"/>
          <p:cNvSpPr>
            <a:spLocks noChangeArrowheads="1"/>
          </p:cNvSpPr>
          <p:nvPr/>
        </p:nvSpPr>
        <p:spPr bwMode="auto">
          <a:xfrm>
            <a:off x="6324600" y="4802188"/>
            <a:ext cx="14478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spcBef>
                <a:spcPct val="50000"/>
              </a:spcBef>
            </a:pPr>
            <a:r>
              <a:rPr lang="en-GB" sz="2400" i="1">
                <a:latin typeface="Book Antiqua" pitchFamily="18" charset="0"/>
              </a:rPr>
              <a:t>Publisher</a:t>
            </a:r>
          </a:p>
        </p:txBody>
      </p:sp>
      <p:sp>
        <p:nvSpPr>
          <p:cNvPr id="58387" name="Line 21"/>
          <p:cNvSpPr>
            <a:spLocks noChangeShapeType="1"/>
          </p:cNvSpPr>
          <p:nvPr/>
        </p:nvSpPr>
        <p:spPr bwMode="auto">
          <a:xfrm>
            <a:off x="7016750" y="4121150"/>
            <a:ext cx="63500" cy="5969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8388" name="Rectangle 22"/>
          <p:cNvSpPr>
            <a:spLocks noChangeArrowheads="1"/>
          </p:cNvSpPr>
          <p:nvPr/>
        </p:nvSpPr>
        <p:spPr bwMode="auto">
          <a:xfrm>
            <a:off x="2771775" y="1628775"/>
            <a:ext cx="33131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spcBef>
                <a:spcPct val="50000"/>
              </a:spcBef>
            </a:pPr>
            <a:r>
              <a:rPr lang="en-GB" sz="2400" i="1">
                <a:latin typeface="Book Antiqua" pitchFamily="18" charset="0"/>
              </a:rPr>
              <a:t>Title of book (in italics) including any subtitles</a:t>
            </a:r>
          </a:p>
        </p:txBody>
      </p:sp>
    </p:spTree>
    <p:extLst>
      <p:ext uri="{BB962C8B-B14F-4D97-AF65-F5344CB8AC3E}">
        <p14:creationId xmlns:p14="http://schemas.microsoft.com/office/powerpoint/2010/main" val="427434162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8"/>
          <p:cNvSpPr>
            <a:spLocks noGrp="1" noChangeArrowheads="1"/>
          </p:cNvSpPr>
          <p:nvPr>
            <p:ph type="title"/>
          </p:nvPr>
        </p:nvSpPr>
        <p:spPr/>
        <p:txBody>
          <a:bodyPr lIns="90488" tIns="44450" rIns="90488" bIns="44450"/>
          <a:lstStyle/>
          <a:p>
            <a:pPr eaLnBrk="1" hangingPunct="1"/>
            <a:r>
              <a:rPr lang="en-GB" b="1" smtClean="0">
                <a:solidFill>
                  <a:srgbClr val="E92B58"/>
                </a:solidFill>
              </a:rPr>
              <a:t>The Reference List (Journal)</a:t>
            </a:r>
          </a:p>
        </p:txBody>
      </p:sp>
      <p:sp>
        <p:nvSpPr>
          <p:cNvPr id="64516" name="Rectangle 9"/>
          <p:cNvSpPr>
            <a:spLocks noChangeArrowheads="1"/>
          </p:cNvSpPr>
          <p:nvPr/>
        </p:nvSpPr>
        <p:spPr bwMode="auto">
          <a:xfrm>
            <a:off x="61913" y="3338513"/>
            <a:ext cx="8910637"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r>
              <a:rPr lang="en-GB" sz="2400" dirty="0">
                <a:latin typeface="Book Antiqua" pitchFamily="18" charset="0"/>
              </a:rPr>
              <a:t>Reid D.R. (1967) Physical Testing of Polymer Films, </a:t>
            </a:r>
            <a:r>
              <a:rPr lang="en-GB" sz="2400" i="1" dirty="0">
                <a:latin typeface="Book Antiqua" pitchFamily="18" charset="0"/>
              </a:rPr>
              <a:t>Science Times</a:t>
            </a:r>
          </a:p>
          <a:p>
            <a:r>
              <a:rPr lang="en-GB" sz="2400" dirty="0">
                <a:latin typeface="Book Antiqua" pitchFamily="18" charset="0"/>
              </a:rPr>
              <a:t>				vol.2 (14) 		pp16-19</a:t>
            </a:r>
          </a:p>
          <a:p>
            <a:r>
              <a:rPr lang="en-GB" sz="2400" dirty="0">
                <a:latin typeface="Book Antiqua" pitchFamily="18" charset="0"/>
              </a:rPr>
              <a:t>					</a:t>
            </a:r>
          </a:p>
        </p:txBody>
      </p:sp>
      <p:grpSp>
        <p:nvGrpSpPr>
          <p:cNvPr id="2" name="Group 1"/>
          <p:cNvGrpSpPr/>
          <p:nvPr/>
        </p:nvGrpSpPr>
        <p:grpSpPr>
          <a:xfrm>
            <a:off x="77788" y="2287588"/>
            <a:ext cx="2359025" cy="1135062"/>
            <a:chOff x="77788" y="2287588"/>
            <a:chExt cx="2359025" cy="1135062"/>
          </a:xfrm>
        </p:grpSpPr>
        <p:sp>
          <p:nvSpPr>
            <p:cNvPr id="64517" name="Rectangle 10"/>
            <p:cNvSpPr>
              <a:spLocks noChangeArrowheads="1"/>
            </p:cNvSpPr>
            <p:nvPr/>
          </p:nvSpPr>
          <p:spPr bwMode="auto">
            <a:xfrm>
              <a:off x="77788" y="2287588"/>
              <a:ext cx="2359025" cy="828432"/>
            </a:xfrm>
            <a:prstGeom prst="rect">
              <a:avLst/>
            </a:prstGeom>
            <a:solidFill>
              <a:schemeClr val="accent6">
                <a:lumMod val="40000"/>
                <a:lumOff val="60000"/>
              </a:schemeClr>
            </a:solidFill>
            <a:ln>
              <a:noFill/>
            </a:ln>
            <a:extLst/>
          </p:spPr>
          <p:txBody>
            <a:bodyPr lIns="90488" tIns="44450" rIns="90488" bIns="44450">
              <a:spAutoFit/>
            </a:bodyPr>
            <a:lstStyle/>
            <a:p>
              <a:pPr algn="ctr">
                <a:spcBef>
                  <a:spcPct val="50000"/>
                </a:spcBef>
              </a:pPr>
              <a:r>
                <a:rPr lang="en-GB" sz="2400" i="1" dirty="0">
                  <a:latin typeface="Arial" panose="020B0604020202020204" pitchFamily="34" charset="0"/>
                  <a:cs typeface="Arial" panose="020B0604020202020204" pitchFamily="34" charset="0"/>
                </a:rPr>
                <a:t>Author name and initials </a:t>
              </a:r>
            </a:p>
          </p:txBody>
        </p:sp>
        <p:sp>
          <p:nvSpPr>
            <p:cNvPr id="59398" name="Line 11"/>
            <p:cNvSpPr>
              <a:spLocks noChangeShapeType="1"/>
            </p:cNvSpPr>
            <p:nvPr/>
          </p:nvSpPr>
          <p:spPr bwMode="auto">
            <a:xfrm flipH="1">
              <a:off x="1066800" y="3116020"/>
              <a:ext cx="0" cy="30663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 name="Group 2"/>
          <p:cNvGrpSpPr/>
          <p:nvPr/>
        </p:nvGrpSpPr>
        <p:grpSpPr>
          <a:xfrm>
            <a:off x="251520" y="3816350"/>
            <a:ext cx="2616194" cy="1738070"/>
            <a:chOff x="251520" y="3816350"/>
            <a:chExt cx="2616194" cy="1738070"/>
          </a:xfrm>
        </p:grpSpPr>
        <p:sp>
          <p:nvSpPr>
            <p:cNvPr id="59394" name="AutoShape 6"/>
            <p:cNvSpPr>
              <a:spLocks noChangeArrowheads="1"/>
            </p:cNvSpPr>
            <p:nvPr/>
          </p:nvSpPr>
          <p:spPr bwMode="auto">
            <a:xfrm>
              <a:off x="251520" y="4654550"/>
              <a:ext cx="2616194" cy="899870"/>
            </a:xfrm>
            <a:prstGeom prst="roundRect">
              <a:avLst>
                <a:gd name="adj" fmla="val 12495"/>
              </a:avLst>
            </a:prstGeom>
            <a:solidFill>
              <a:schemeClr val="accent6">
                <a:lumMod val="40000"/>
                <a:lumOff val="60000"/>
              </a:schemeClr>
            </a:solidFill>
            <a:ln w="12700">
              <a:solidFill>
                <a:schemeClr val="tx1"/>
              </a:solidFill>
              <a:round/>
              <a:headEnd/>
              <a:tailEnd/>
            </a:ln>
            <a:extLst/>
          </p:spPr>
          <p:txBody>
            <a:bodyPr wrap="none" anchor="ctr"/>
            <a:lstStyle/>
            <a:p>
              <a:pPr lvl="0" algn="ctr">
                <a:spcBef>
                  <a:spcPct val="50000"/>
                </a:spcBef>
              </a:pPr>
              <a:r>
                <a:rPr lang="en-GB" sz="2400" i="1">
                  <a:solidFill>
                    <a:prstClr val="black"/>
                  </a:solidFill>
                  <a:latin typeface="Arial" panose="020B0604020202020204" pitchFamily="34" charset="0"/>
                  <a:cs typeface="Arial" panose="020B0604020202020204" pitchFamily="34" charset="0"/>
                </a:rPr>
                <a:t>Date of publication</a:t>
              </a:r>
              <a:endParaRPr lang="en-GB" sz="2400" i="1" dirty="0">
                <a:solidFill>
                  <a:prstClr val="black"/>
                </a:solidFill>
                <a:latin typeface="Arial" panose="020B0604020202020204" pitchFamily="34" charset="0"/>
                <a:cs typeface="Arial" panose="020B0604020202020204" pitchFamily="34" charset="0"/>
              </a:endParaRPr>
            </a:p>
          </p:txBody>
        </p:sp>
        <p:sp>
          <p:nvSpPr>
            <p:cNvPr id="59400" name="Line 13"/>
            <p:cNvSpPr>
              <a:spLocks noChangeShapeType="1"/>
            </p:cNvSpPr>
            <p:nvPr/>
          </p:nvSpPr>
          <p:spPr bwMode="auto">
            <a:xfrm flipH="1">
              <a:off x="1691680" y="3816350"/>
              <a:ext cx="372070" cy="8382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3"/>
          <p:cNvGrpSpPr/>
          <p:nvPr/>
        </p:nvGrpSpPr>
        <p:grpSpPr>
          <a:xfrm>
            <a:off x="2820988" y="2254250"/>
            <a:ext cx="3044825" cy="1060805"/>
            <a:chOff x="2820988" y="2254250"/>
            <a:chExt cx="3044825" cy="1060805"/>
          </a:xfrm>
        </p:grpSpPr>
        <p:sp>
          <p:nvSpPr>
            <p:cNvPr id="64521" name="Rectangle 14"/>
            <p:cNvSpPr>
              <a:spLocks noChangeArrowheads="1"/>
            </p:cNvSpPr>
            <p:nvPr/>
          </p:nvSpPr>
          <p:spPr bwMode="auto">
            <a:xfrm>
              <a:off x="2820988" y="2254250"/>
              <a:ext cx="3044825" cy="459100"/>
            </a:xfrm>
            <a:prstGeom prst="rect">
              <a:avLst/>
            </a:prstGeom>
            <a:solidFill>
              <a:schemeClr val="accent6">
                <a:lumMod val="40000"/>
                <a:lumOff val="60000"/>
              </a:schemeClr>
            </a:solidFill>
            <a:ln>
              <a:noFill/>
            </a:ln>
            <a:extLst/>
          </p:spPr>
          <p:txBody>
            <a:bodyPr lIns="90488" tIns="44450" rIns="90488" bIns="44450">
              <a:spAutoFit/>
            </a:bodyPr>
            <a:lstStyle/>
            <a:p>
              <a:pPr algn="ctr">
                <a:spcBef>
                  <a:spcPct val="50000"/>
                </a:spcBef>
              </a:pPr>
              <a:r>
                <a:rPr lang="en-GB" sz="2400" i="1" dirty="0">
                  <a:latin typeface="Arial" panose="020B0604020202020204" pitchFamily="34" charset="0"/>
                  <a:cs typeface="Arial" panose="020B0604020202020204" pitchFamily="34" charset="0"/>
                </a:rPr>
                <a:t>Title of article</a:t>
              </a:r>
            </a:p>
          </p:txBody>
        </p:sp>
        <p:sp>
          <p:nvSpPr>
            <p:cNvPr id="59402" name="Line 15"/>
            <p:cNvSpPr>
              <a:spLocks noChangeShapeType="1"/>
            </p:cNvSpPr>
            <p:nvPr/>
          </p:nvSpPr>
          <p:spPr bwMode="auto">
            <a:xfrm flipH="1">
              <a:off x="4074996" y="2692199"/>
              <a:ext cx="229736" cy="622856"/>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59403" name="Rectangle 16"/>
          <p:cNvSpPr>
            <a:spLocks noChangeArrowheads="1"/>
          </p:cNvSpPr>
          <p:nvPr/>
        </p:nvSpPr>
        <p:spPr bwMode="auto">
          <a:xfrm>
            <a:off x="6705600" y="1524000"/>
            <a:ext cx="22098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9406" name="Rectangle 19"/>
          <p:cNvSpPr>
            <a:spLocks noChangeArrowheads="1"/>
          </p:cNvSpPr>
          <p:nvPr/>
        </p:nvSpPr>
        <p:spPr bwMode="auto">
          <a:xfrm>
            <a:off x="6400800" y="4876800"/>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grpSp>
        <p:nvGrpSpPr>
          <p:cNvPr id="5" name="Group 4"/>
          <p:cNvGrpSpPr/>
          <p:nvPr/>
        </p:nvGrpSpPr>
        <p:grpSpPr>
          <a:xfrm>
            <a:off x="6372225" y="1889125"/>
            <a:ext cx="2376488" cy="1453595"/>
            <a:chOff x="6372225" y="1889125"/>
            <a:chExt cx="2376488" cy="1453595"/>
          </a:xfrm>
        </p:grpSpPr>
        <p:sp>
          <p:nvSpPr>
            <p:cNvPr id="59404" name="Line 17"/>
            <p:cNvSpPr>
              <a:spLocks noChangeShapeType="1"/>
            </p:cNvSpPr>
            <p:nvPr/>
          </p:nvSpPr>
          <p:spPr bwMode="auto">
            <a:xfrm flipH="1">
              <a:off x="7503996" y="2692199"/>
              <a:ext cx="429310" cy="65052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4528" name="Rectangle 21"/>
            <p:cNvSpPr>
              <a:spLocks noChangeArrowheads="1"/>
            </p:cNvSpPr>
            <p:nvPr/>
          </p:nvSpPr>
          <p:spPr bwMode="auto">
            <a:xfrm>
              <a:off x="6372225" y="1889125"/>
              <a:ext cx="2376488" cy="828432"/>
            </a:xfrm>
            <a:prstGeom prst="rect">
              <a:avLst/>
            </a:prstGeom>
            <a:solidFill>
              <a:schemeClr val="accent6">
                <a:lumMod val="40000"/>
                <a:lumOff val="60000"/>
              </a:schemeClr>
            </a:solidFill>
            <a:ln>
              <a:noFill/>
            </a:ln>
            <a:extLst/>
          </p:spPr>
          <p:txBody>
            <a:bodyPr lIns="90488" tIns="44450" rIns="90488" bIns="44450">
              <a:spAutoFit/>
            </a:bodyPr>
            <a:lstStyle/>
            <a:p>
              <a:pPr algn="ctr">
                <a:spcBef>
                  <a:spcPct val="50000"/>
                </a:spcBef>
              </a:pPr>
              <a:r>
                <a:rPr lang="en-GB" sz="2400" i="1" dirty="0">
                  <a:latin typeface="Arial" panose="020B0604020202020204" pitchFamily="34" charset="0"/>
                  <a:cs typeface="Arial" panose="020B0604020202020204" pitchFamily="34" charset="0"/>
                </a:rPr>
                <a:t>Title of Journal (Italics, Bold)</a:t>
              </a:r>
            </a:p>
          </p:txBody>
        </p:sp>
      </p:grpSp>
      <p:grpSp>
        <p:nvGrpSpPr>
          <p:cNvPr id="6" name="Group 5"/>
          <p:cNvGrpSpPr/>
          <p:nvPr/>
        </p:nvGrpSpPr>
        <p:grpSpPr>
          <a:xfrm>
            <a:off x="3201988" y="4121150"/>
            <a:ext cx="2435225" cy="1433270"/>
            <a:chOff x="3201988" y="4121150"/>
            <a:chExt cx="2435225" cy="1433270"/>
          </a:xfrm>
        </p:grpSpPr>
        <p:sp>
          <p:nvSpPr>
            <p:cNvPr id="64525" name="Rectangle 18"/>
            <p:cNvSpPr>
              <a:spLocks noChangeArrowheads="1"/>
            </p:cNvSpPr>
            <p:nvPr/>
          </p:nvSpPr>
          <p:spPr bwMode="auto">
            <a:xfrm>
              <a:off x="3201988" y="4725988"/>
              <a:ext cx="2435225" cy="828432"/>
            </a:xfrm>
            <a:prstGeom prst="rect">
              <a:avLst/>
            </a:prstGeom>
            <a:solidFill>
              <a:schemeClr val="accent6">
                <a:lumMod val="40000"/>
                <a:lumOff val="60000"/>
              </a:schemeClr>
            </a:solidFill>
            <a:ln>
              <a:noFill/>
            </a:ln>
            <a:extLst/>
          </p:spPr>
          <p:txBody>
            <a:bodyPr lIns="90488" tIns="44450" rIns="90488" bIns="44450">
              <a:spAutoFit/>
            </a:bodyPr>
            <a:lstStyle/>
            <a:p>
              <a:pPr algn="ctr">
                <a:spcBef>
                  <a:spcPct val="50000"/>
                </a:spcBef>
              </a:pPr>
              <a:r>
                <a:rPr lang="en-GB" sz="2400" i="1" dirty="0">
                  <a:latin typeface="Arial" panose="020B0604020202020204" pitchFamily="34" charset="0"/>
                  <a:cs typeface="Arial" panose="020B0604020202020204" pitchFamily="34" charset="0"/>
                </a:rPr>
                <a:t>Volume number and issue</a:t>
              </a:r>
            </a:p>
          </p:txBody>
        </p:sp>
        <p:sp>
          <p:nvSpPr>
            <p:cNvPr id="59409" name="Line 22"/>
            <p:cNvSpPr>
              <a:spLocks noChangeShapeType="1"/>
            </p:cNvSpPr>
            <p:nvPr/>
          </p:nvSpPr>
          <p:spPr bwMode="auto">
            <a:xfrm>
              <a:off x="4267200" y="4121150"/>
              <a:ext cx="37532" cy="5969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7" name="Group 6"/>
          <p:cNvGrpSpPr/>
          <p:nvPr/>
        </p:nvGrpSpPr>
        <p:grpSpPr>
          <a:xfrm>
            <a:off x="5965138" y="4121150"/>
            <a:ext cx="2768388" cy="2308459"/>
            <a:chOff x="5965138" y="4121150"/>
            <a:chExt cx="2768388" cy="2308459"/>
          </a:xfrm>
        </p:grpSpPr>
        <p:sp>
          <p:nvSpPr>
            <p:cNvPr id="59407" name="Line 20"/>
            <p:cNvSpPr>
              <a:spLocks noChangeShapeType="1"/>
            </p:cNvSpPr>
            <p:nvPr/>
          </p:nvSpPr>
          <p:spPr bwMode="auto">
            <a:xfrm>
              <a:off x="7016750" y="4121150"/>
              <a:ext cx="75530" cy="75565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64530" name="Rectangle 23"/>
            <p:cNvSpPr>
              <a:spLocks noChangeArrowheads="1"/>
            </p:cNvSpPr>
            <p:nvPr/>
          </p:nvSpPr>
          <p:spPr bwMode="auto">
            <a:xfrm>
              <a:off x="5965138" y="4862513"/>
              <a:ext cx="2768388" cy="1567096"/>
            </a:xfrm>
            <a:prstGeom prst="rect">
              <a:avLst/>
            </a:prstGeom>
            <a:solidFill>
              <a:schemeClr val="accent6">
                <a:lumMod val="40000"/>
                <a:lumOff val="60000"/>
              </a:schemeClr>
            </a:solidFill>
            <a:ln>
              <a:noFill/>
            </a:ln>
            <a:extLst/>
          </p:spPr>
          <p:txBody>
            <a:bodyPr wrap="none" lIns="90488" tIns="44450" rIns="90488" bIns="44450">
              <a:spAutoFit/>
            </a:bodyPr>
            <a:lstStyle/>
            <a:p>
              <a:pPr algn="ctr"/>
              <a:r>
                <a:rPr lang="en-GB" sz="2400" i="1" dirty="0">
                  <a:latin typeface="Arial" panose="020B0604020202020204" pitchFamily="34" charset="0"/>
                  <a:cs typeface="Arial" panose="020B0604020202020204" pitchFamily="34" charset="0"/>
                </a:rPr>
                <a:t>Page no`s ~ if </a:t>
              </a:r>
            </a:p>
            <a:p>
              <a:pPr algn="ctr"/>
              <a:r>
                <a:rPr lang="en-GB" sz="2400" i="1" dirty="0">
                  <a:latin typeface="Arial" panose="020B0604020202020204" pitchFamily="34" charset="0"/>
                  <a:cs typeface="Arial" panose="020B0604020202020204" pitchFamily="34" charset="0"/>
                </a:rPr>
                <a:t>only one then only </a:t>
              </a:r>
            </a:p>
            <a:p>
              <a:pPr algn="ctr"/>
              <a:r>
                <a:rPr lang="en-GB" sz="2400" i="1" dirty="0">
                  <a:latin typeface="Arial" panose="020B0604020202020204" pitchFamily="34" charset="0"/>
                  <a:cs typeface="Arial" panose="020B0604020202020204" pitchFamily="34" charset="0"/>
                </a:rPr>
                <a:t>`p`~ if more than </a:t>
              </a:r>
            </a:p>
            <a:p>
              <a:pPr algn="ctr"/>
              <a:r>
                <a:rPr lang="en-GB" sz="2400" i="1" dirty="0">
                  <a:latin typeface="Arial" panose="020B0604020202020204" pitchFamily="34" charset="0"/>
                  <a:cs typeface="Arial" panose="020B0604020202020204" pitchFamily="34" charset="0"/>
                </a:rPr>
                <a:t>one then `</a:t>
              </a:r>
              <a:r>
                <a:rPr lang="en-GB" sz="2400" i="1" dirty="0" err="1">
                  <a:latin typeface="Arial" panose="020B0604020202020204" pitchFamily="34" charset="0"/>
                  <a:cs typeface="Arial" panose="020B0604020202020204" pitchFamily="34" charset="0"/>
                </a:rPr>
                <a:t>pp</a:t>
              </a:r>
              <a:r>
                <a:rPr lang="en-GB" sz="2400" i="1" dirty="0">
                  <a:latin typeface="Arial" panose="020B0604020202020204" pitchFamily="34" charset="0"/>
                  <a:cs typeface="Arial" panose="020B0604020202020204" pitchFamily="34" charset="0"/>
                </a:rPr>
                <a:t>`</a:t>
              </a:r>
            </a:p>
          </p:txBody>
        </p:sp>
      </p:grpSp>
    </p:spTree>
    <p:extLst>
      <p:ext uri="{BB962C8B-B14F-4D97-AF65-F5344CB8AC3E}">
        <p14:creationId xmlns:p14="http://schemas.microsoft.com/office/powerpoint/2010/main" val="11096744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GB" b="1" smtClean="0">
                <a:solidFill>
                  <a:srgbClr val="E92B58"/>
                </a:solidFill>
              </a:rPr>
              <a:t>From the Internet</a:t>
            </a:r>
          </a:p>
        </p:txBody>
      </p:sp>
      <p:sp>
        <p:nvSpPr>
          <p:cNvPr id="60419" name="Rectangle 3"/>
          <p:cNvSpPr>
            <a:spLocks noGrp="1" noChangeArrowheads="1"/>
          </p:cNvSpPr>
          <p:nvPr>
            <p:ph sz="quarter" idx="1"/>
          </p:nvPr>
        </p:nvSpPr>
        <p:spPr>
          <a:xfrm>
            <a:off x="301625" y="1527175"/>
            <a:ext cx="8504238" cy="4572000"/>
          </a:xfrm>
        </p:spPr>
        <p:txBody>
          <a:bodyPr/>
          <a:lstStyle/>
          <a:p>
            <a:pPr eaLnBrk="1" hangingPunct="1">
              <a:lnSpc>
                <a:spcPct val="90000"/>
              </a:lnSpc>
            </a:pPr>
            <a:r>
              <a:rPr lang="en-GB" dirty="0" smtClean="0"/>
              <a:t>Very useful sources of information can be found on the internet and they need to be referenced in a special way which must include the website accessed and the access time</a:t>
            </a:r>
          </a:p>
          <a:p>
            <a:pPr eaLnBrk="1" hangingPunct="1">
              <a:lnSpc>
                <a:spcPct val="90000"/>
              </a:lnSpc>
            </a:pPr>
            <a:r>
              <a:rPr lang="en-GB" dirty="0" err="1" smtClean="0"/>
              <a:t>Faulconer</a:t>
            </a:r>
            <a:r>
              <a:rPr lang="en-GB" dirty="0" smtClean="0"/>
              <a:t> J. (1998)</a:t>
            </a:r>
          </a:p>
          <a:p>
            <a:pPr eaLnBrk="1" hangingPunct="1">
              <a:lnSpc>
                <a:spcPct val="90000"/>
              </a:lnSpc>
              <a:buFont typeface="Wingdings" pitchFamily="2" charset="2"/>
              <a:buNone/>
            </a:pPr>
            <a:r>
              <a:rPr lang="en-GB" dirty="0" smtClean="0">
                <a:hlinkClick r:id="rId2"/>
              </a:rPr>
              <a:t>http://www.jamesfaulconer.byu.edu</a:t>
            </a:r>
            <a:r>
              <a:rPr lang="en-GB" dirty="0" smtClean="0"/>
              <a:t> (accessed 23 June 2004)</a:t>
            </a:r>
          </a:p>
        </p:txBody>
      </p:sp>
    </p:spTree>
    <p:extLst>
      <p:ext uri="{BB962C8B-B14F-4D97-AF65-F5344CB8AC3E}">
        <p14:creationId xmlns:p14="http://schemas.microsoft.com/office/powerpoint/2010/main" val="3299236232"/>
      </p:ext>
    </p:extLst>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solidFill>
                  <a:srgbClr val="00B0F0"/>
                </a:solidFill>
                <a:latin typeface="Arial" panose="020B0604020202020204" pitchFamily="34" charset="0"/>
                <a:cs typeface="Arial" panose="020B0604020202020204" pitchFamily="34" charset="0"/>
              </a:rPr>
              <a:t>Fonts and spacing </a:t>
            </a:r>
          </a:p>
        </p:txBody>
      </p:sp>
      <p:sp>
        <p:nvSpPr>
          <p:cNvPr id="3" name="Content Placeholder 2"/>
          <p:cNvSpPr>
            <a:spLocks noGrp="1"/>
          </p:cNvSpPr>
          <p:nvPr>
            <p:ph idx="1"/>
          </p:nvPr>
        </p:nvSpPr>
        <p:spPr/>
        <p:txBody>
          <a:bodyPr>
            <a:normAutofit/>
          </a:bodyPr>
          <a:lstStyle/>
          <a:p>
            <a:r>
              <a:rPr lang="en-GB" sz="2800" dirty="0" smtClean="0">
                <a:latin typeface="Arial" panose="020B0604020202020204" pitchFamily="34" charset="0"/>
                <a:cs typeface="Arial" panose="020B0604020202020204" pitchFamily="34" charset="0"/>
              </a:rPr>
              <a:t>Fonts </a:t>
            </a:r>
            <a:r>
              <a:rPr lang="en-GB" sz="2800" dirty="0">
                <a:latin typeface="Arial" panose="020B0604020202020204" pitchFamily="34" charset="0"/>
                <a:cs typeface="Arial" panose="020B0604020202020204" pitchFamily="34" charset="0"/>
              </a:rPr>
              <a:t>should be a minimum of 12 point and </a:t>
            </a:r>
            <a:r>
              <a:rPr lang="en-GB" sz="2800" dirty="0" smtClean="0">
                <a:latin typeface="Arial" panose="020B0604020202020204" pitchFamily="34" charset="0"/>
                <a:cs typeface="Arial" panose="020B0604020202020204" pitchFamily="34" charset="0"/>
              </a:rPr>
              <a:t>1.5 </a:t>
            </a:r>
            <a:r>
              <a:rPr lang="en-GB" sz="2800" dirty="0">
                <a:latin typeface="Arial" panose="020B0604020202020204" pitchFamily="34" charset="0"/>
                <a:cs typeface="Arial" panose="020B0604020202020204" pitchFamily="34" charset="0"/>
              </a:rPr>
              <a:t>line spacing is recommended, unless otherwise specified. Titles and headings may be in a bold font. </a:t>
            </a:r>
          </a:p>
        </p:txBody>
      </p:sp>
    </p:spTree>
    <p:extLst>
      <p:ext uri="{BB962C8B-B14F-4D97-AF65-F5344CB8AC3E}">
        <p14:creationId xmlns:p14="http://schemas.microsoft.com/office/powerpoint/2010/main" val="41609482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b="1" dirty="0" smtClean="0">
                <a:solidFill>
                  <a:srgbClr val="7030A0"/>
                </a:solidFill>
              </a:rPr>
              <a:t>Useful References</a:t>
            </a:r>
          </a:p>
        </p:txBody>
      </p:sp>
      <p:sp>
        <p:nvSpPr>
          <p:cNvPr id="61443" name="Rectangle 3"/>
          <p:cNvSpPr>
            <a:spLocks noGrp="1" noChangeArrowheads="1"/>
          </p:cNvSpPr>
          <p:nvPr>
            <p:ph sz="quarter" idx="1"/>
          </p:nvPr>
        </p:nvSpPr>
        <p:spPr>
          <a:xfrm>
            <a:off x="301624" y="1527175"/>
            <a:ext cx="8842375" cy="4572000"/>
          </a:xfrm>
        </p:spPr>
        <p:txBody>
          <a:bodyPr/>
          <a:lstStyle/>
          <a:p>
            <a:pPr eaLnBrk="1" hangingPunct="1">
              <a:lnSpc>
                <a:spcPct val="200000"/>
              </a:lnSpc>
            </a:pPr>
            <a:r>
              <a:rPr lang="en-US" sz="2000" dirty="0" smtClean="0">
                <a:hlinkClick r:id="rId2"/>
              </a:rPr>
              <a:t>http://lcss.glam.ac.uk/lrc/guides/citing/</a:t>
            </a:r>
            <a:endParaRPr lang="ar-IQ" sz="2000" dirty="0" smtClean="0"/>
          </a:p>
          <a:p>
            <a:pPr eaLnBrk="1" hangingPunct="1">
              <a:lnSpc>
                <a:spcPct val="200000"/>
              </a:lnSpc>
            </a:pPr>
            <a:r>
              <a:rPr lang="en-US" sz="2000" dirty="0" smtClean="0"/>
              <a:t>http://www2.warwick.ac.uk/fac/soc/al/postgrad/info/referencing_guidelines/</a:t>
            </a:r>
          </a:p>
          <a:p>
            <a:pPr eaLnBrk="1" hangingPunct="1">
              <a:lnSpc>
                <a:spcPct val="200000"/>
              </a:lnSpc>
            </a:pPr>
            <a:r>
              <a:rPr lang="en-US" sz="2000" dirty="0" smtClean="0">
                <a:hlinkClick r:id="rId3"/>
              </a:rPr>
              <a:t>http://libweb.anglia.ac.uk/referencing/harvard.htm</a:t>
            </a:r>
            <a:endParaRPr lang="en-US" sz="2000" dirty="0" smtClean="0"/>
          </a:p>
          <a:p>
            <a:pPr eaLnBrk="1" hangingPunct="1">
              <a:lnSpc>
                <a:spcPct val="200000"/>
              </a:lnSpc>
            </a:pPr>
            <a:r>
              <a:rPr lang="en-US" sz="2000" dirty="0"/>
              <a:t>http://healthsciences.qmuc.ac.uk/RESOURCES/Documents/harvard_referencing.htm</a:t>
            </a:r>
          </a:p>
          <a:p>
            <a:pPr eaLnBrk="1" hangingPunct="1">
              <a:lnSpc>
                <a:spcPct val="200000"/>
              </a:lnSpc>
            </a:pPr>
            <a:endParaRPr lang="en-US" sz="2000" dirty="0"/>
          </a:p>
        </p:txBody>
      </p:sp>
    </p:spTree>
    <p:extLst>
      <p:ext uri="{BB962C8B-B14F-4D97-AF65-F5344CB8AC3E}">
        <p14:creationId xmlns:p14="http://schemas.microsoft.com/office/powerpoint/2010/main" val="598643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r>
              <a:rPr lang="en-US" sz="3600" b="1" i="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Thank You For Your Kind Attention </a:t>
            </a:r>
            <a:endParaRPr lang="en-US" sz="36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2290" name="Picture 2"/>
          <p:cNvPicPr>
            <a:picLocks noChangeAspect="1" noChangeArrowheads="1"/>
          </p:cNvPicPr>
          <p:nvPr/>
        </p:nvPicPr>
        <p:blipFill>
          <a:blip r:embed="rId2" cstate="print"/>
          <a:srcRect/>
          <a:stretch>
            <a:fillRect/>
          </a:stretch>
        </p:blipFill>
        <p:spPr bwMode="auto">
          <a:xfrm>
            <a:off x="3810000" y="3048000"/>
            <a:ext cx="1371600" cy="1600200"/>
          </a:xfrm>
          <a:prstGeom prst="rect">
            <a:avLst/>
          </a:prstGeom>
          <a:noFill/>
          <a:ln w="9525">
            <a:noFill/>
            <a:miter lim="800000"/>
            <a:headEnd/>
            <a:tailEnd/>
          </a:ln>
        </p:spPr>
      </p:pic>
      <p:pic>
        <p:nvPicPr>
          <p:cNvPr id="12291" name="Picture 3"/>
          <p:cNvPicPr>
            <a:picLocks noChangeAspect="1" noChangeArrowheads="1"/>
          </p:cNvPicPr>
          <p:nvPr/>
        </p:nvPicPr>
        <p:blipFill>
          <a:blip r:embed="rId3" cstate="print"/>
          <a:srcRect/>
          <a:stretch>
            <a:fillRect/>
          </a:stretch>
        </p:blipFill>
        <p:spPr bwMode="auto">
          <a:xfrm>
            <a:off x="3524250" y="4648200"/>
            <a:ext cx="2038350" cy="1181100"/>
          </a:xfrm>
          <a:prstGeom prst="rect">
            <a:avLst/>
          </a:prstGeom>
          <a:noFill/>
          <a:ln w="9525">
            <a:noFill/>
            <a:miter lim="800000"/>
            <a:headEnd/>
            <a:tailEnd/>
          </a:ln>
        </p:spPr>
      </p:pic>
      <p:sp>
        <p:nvSpPr>
          <p:cNvPr id="6" name="Rectangle 5"/>
          <p:cNvSpPr/>
          <p:nvPr/>
        </p:nvSpPr>
        <p:spPr>
          <a:xfrm>
            <a:off x="3048000" y="304800"/>
            <a:ext cx="3048000" cy="923330"/>
          </a:xfrm>
          <a:prstGeom prst="rect">
            <a:avLst/>
          </a:prstGeom>
          <a:noFill/>
        </p:spPr>
        <p:txBody>
          <a:bodyPr wrap="square" lIns="91440" tIns="45720" rIns="91440" bIns="45720">
            <a:spAutoFit/>
          </a:bodyPr>
          <a:lstStyle/>
          <a:p>
            <a:pPr algn="ctr"/>
            <a:r>
              <a:rPr lang="en-US" sz="5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a:t>
            </a:r>
            <a:r>
              <a:rPr lang="en-US" sz="5400" b="1" i="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5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END</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Text Box 3"/>
          <p:cNvSpPr txBox="1">
            <a:spLocks noChangeArrowheads="1"/>
          </p:cNvSpPr>
          <p:nvPr/>
        </p:nvSpPr>
        <p:spPr bwMode="auto">
          <a:xfrm>
            <a:off x="5181600" y="2362200"/>
            <a:ext cx="990600" cy="2286000"/>
          </a:xfrm>
          <a:prstGeom prst="rect">
            <a:avLst/>
          </a:prstGeom>
          <a:solidFill>
            <a:srgbClr val="FF0000"/>
          </a:solidFill>
          <a:ln w="63500">
            <a:solidFill>
              <a:srgbClr val="000000"/>
            </a:solidFill>
            <a:miter lim="800000"/>
            <a:headEnd/>
            <a:tailEnd/>
          </a:ln>
        </p:spPr>
        <p:txBody>
          <a:bodyPr/>
          <a:lstStyle/>
          <a:p>
            <a:pPr algn="just" latinLnBrk="1"/>
            <a:r>
              <a:rPr kumimoji="1" lang="en-US" altLang="ko-KR" sz="7200" dirty="0">
                <a:solidFill>
                  <a:srgbClr val="FFFFFF"/>
                </a:solidFill>
                <a:latin typeface="Univers Condensed"/>
                <a:ea typeface="BatangChe" pitchFamily="49" charset="-127"/>
              </a:rPr>
              <a:t>Q</a:t>
            </a:r>
          </a:p>
        </p:txBody>
      </p:sp>
      <p:sp>
        <p:nvSpPr>
          <p:cNvPr id="8" name="Text Box 4"/>
          <p:cNvSpPr txBox="1">
            <a:spLocks noChangeArrowheads="1"/>
          </p:cNvSpPr>
          <p:nvPr/>
        </p:nvSpPr>
        <p:spPr bwMode="auto">
          <a:xfrm>
            <a:off x="6172200" y="2362200"/>
            <a:ext cx="800100" cy="2286000"/>
          </a:xfrm>
          <a:prstGeom prst="rect">
            <a:avLst/>
          </a:prstGeom>
          <a:solidFill>
            <a:srgbClr val="FFFF00"/>
          </a:solidFill>
          <a:ln w="63500">
            <a:solidFill>
              <a:srgbClr val="000000"/>
            </a:solidFill>
            <a:miter lim="800000"/>
            <a:headEnd/>
            <a:tailEnd/>
          </a:ln>
        </p:spPr>
        <p:txBody>
          <a:bodyPr/>
          <a:lstStyle/>
          <a:p>
            <a:pPr algn="just" latinLnBrk="1"/>
            <a:endParaRPr kumimoji="1" lang="ko-KR" altLang="en-US" sz="4800" b="1" dirty="0">
              <a:ea typeface="BatangChe" pitchFamily="49" charset="-127"/>
            </a:endParaRPr>
          </a:p>
          <a:p>
            <a:pPr algn="just" latinLnBrk="1"/>
            <a:r>
              <a:rPr kumimoji="1" lang="ko-KR" altLang="en-US" sz="4800" b="1" dirty="0">
                <a:ea typeface="BatangChe" pitchFamily="49" charset="-127"/>
              </a:rPr>
              <a:t>&amp;</a:t>
            </a:r>
            <a:r>
              <a:rPr kumimoji="1" lang="ko-KR" altLang="en-US" sz="7200" b="1" dirty="0">
                <a:ea typeface="BatangChe" pitchFamily="49" charset="-127"/>
              </a:rPr>
              <a:t> </a:t>
            </a:r>
            <a:endParaRPr kumimoji="1" lang="ko-KR" altLang="en-US" sz="7200" dirty="0">
              <a:solidFill>
                <a:srgbClr val="0000FF"/>
              </a:solidFill>
              <a:ea typeface="휴먼태둥근고딕"/>
              <a:cs typeface="휴먼태둥근고딕"/>
            </a:endParaRPr>
          </a:p>
        </p:txBody>
      </p:sp>
      <p:sp>
        <p:nvSpPr>
          <p:cNvPr id="9" name="Text Box 5"/>
          <p:cNvSpPr txBox="1">
            <a:spLocks noChangeArrowheads="1"/>
          </p:cNvSpPr>
          <p:nvPr/>
        </p:nvSpPr>
        <p:spPr bwMode="auto">
          <a:xfrm>
            <a:off x="7010400" y="2362200"/>
            <a:ext cx="914400" cy="2286000"/>
          </a:xfrm>
          <a:prstGeom prst="rect">
            <a:avLst/>
          </a:prstGeom>
          <a:solidFill>
            <a:srgbClr val="008000"/>
          </a:solidFill>
          <a:ln w="63500">
            <a:solidFill>
              <a:srgbClr val="000000"/>
            </a:solidFill>
            <a:miter lim="800000"/>
            <a:headEnd/>
            <a:tailEnd/>
          </a:ln>
        </p:spPr>
        <p:txBody>
          <a:bodyPr/>
          <a:lstStyle/>
          <a:p>
            <a:pPr algn="just" latinLnBrk="1"/>
            <a:endParaRPr kumimoji="1" lang="ko-KR" altLang="en-US" sz="7200" dirty="0">
              <a:solidFill>
                <a:srgbClr val="FFFFFF"/>
              </a:solidFill>
              <a:ea typeface="BatangChe" pitchFamily="49" charset="-127"/>
            </a:endParaRPr>
          </a:p>
          <a:p>
            <a:pPr algn="just" latinLnBrk="1"/>
            <a:r>
              <a:rPr kumimoji="1" lang="en-US" altLang="ko-KR" sz="7200" dirty="0">
                <a:solidFill>
                  <a:srgbClr val="FFFFFF"/>
                </a:solidFill>
                <a:ea typeface="BatangChe" pitchFamily="49" charset="-127"/>
              </a:rPr>
              <a:t>A</a:t>
            </a:r>
          </a:p>
        </p:txBody>
      </p:sp>
      <p:pic>
        <p:nvPicPr>
          <p:cNvPr id="10"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362200"/>
            <a:ext cx="3581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61" t="21155" r="68278" b="14217"/>
          <a:stretch/>
        </p:blipFill>
        <p:spPr bwMode="auto">
          <a:xfrm>
            <a:off x="971600" y="0"/>
            <a:ext cx="691276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275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80365"/>
          </a:xfrm>
          <a:prstGeom prst="rect">
            <a:avLst/>
          </a:prstGeom>
        </p:spPr>
        <p:txBody>
          <a:bodyPr wrap="square">
            <a:spAutoFit/>
          </a:bodyPr>
          <a:lstStyle/>
          <a:p>
            <a:pPr algn="ctr">
              <a:lnSpc>
                <a:spcPct val="150000"/>
              </a:lnSpc>
            </a:pPr>
            <a:r>
              <a:rPr lang="en-US" sz="5400" b="1" dirty="0" smtClean="0">
                <a:solidFill>
                  <a:srgbClr val="C00000"/>
                </a:solidFill>
                <a:latin typeface="Arial" pitchFamily="34" charset="0"/>
                <a:cs typeface="Arial" pitchFamily="34" charset="0"/>
              </a:rPr>
              <a:t>Terms of reference</a:t>
            </a:r>
          </a:p>
          <a:p>
            <a:pPr algn="just">
              <a:lnSpc>
                <a:spcPct val="150000"/>
              </a:lnSpc>
            </a:pPr>
            <a:r>
              <a:rPr lang="en-US" sz="3200" dirty="0" smtClean="0">
                <a:latin typeface="Arial" pitchFamily="34" charset="0"/>
                <a:cs typeface="Arial" pitchFamily="34" charset="0"/>
              </a:rPr>
              <a:t>Under this heading you could include a brief explanation of who will read the report (audience) why it was written (purpose) and how it was written (methods). It may be in the form of a subtitle or a single paragraph.</a:t>
            </a:r>
          </a:p>
        </p:txBody>
      </p:sp>
    </p:spTree>
    <p:extLst>
      <p:ext uri="{BB962C8B-B14F-4D97-AF65-F5344CB8AC3E}">
        <p14:creationId xmlns:p14="http://schemas.microsoft.com/office/powerpoint/2010/main" val="2944200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1778" y="5791200"/>
            <a:ext cx="4098494" cy="461665"/>
          </a:xfrm>
          <a:prstGeom prst="rect">
            <a:avLst/>
          </a:prstGeom>
        </p:spPr>
        <p:txBody>
          <a:bodyPr wrap="none">
            <a:spAutoFit/>
          </a:bodyPr>
          <a:lstStyle/>
          <a:p>
            <a:r>
              <a:rPr lang="en-US" sz="2400" b="1" dirty="0" smtClean="0">
                <a:solidFill>
                  <a:srgbClr val="C00000"/>
                </a:solidFill>
                <a:latin typeface="Calibri" pitchFamily="34" charset="0"/>
                <a:cs typeface="Calibri" pitchFamily="34" charset="0"/>
              </a:rPr>
              <a:t>Example </a:t>
            </a:r>
            <a:r>
              <a:rPr lang="en-US" sz="2400" b="1" dirty="0">
                <a:solidFill>
                  <a:srgbClr val="C00000"/>
                </a:solidFill>
                <a:latin typeface="Calibri" pitchFamily="34" charset="0"/>
                <a:cs typeface="Calibri" pitchFamily="34" charset="0"/>
              </a:rPr>
              <a:t>of terms of reference </a:t>
            </a:r>
            <a:endParaRPr lang="en-US" sz="2400" dirty="0">
              <a:solidFill>
                <a:srgbClr val="C00000"/>
              </a:solidFill>
              <a:latin typeface="Calibri" pitchFamily="34" charset="0"/>
              <a:cs typeface="Calibri" pitchFamily="34" charset="0"/>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441" t="42164" r="23217" b="38769"/>
          <a:stretch/>
        </p:blipFill>
        <p:spPr bwMode="auto">
          <a:xfrm>
            <a:off x="381000" y="990600"/>
            <a:ext cx="8458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3764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a:solidFill>
                  <a:srgbClr val="0070C0"/>
                </a:solidFill>
                <a:latin typeface="Arial" panose="020B0604020202020204" pitchFamily="34" charset="0"/>
                <a:cs typeface="Arial" panose="020B0604020202020204" pitchFamily="34" charset="0"/>
              </a:rPr>
              <a:t>Summary (Abstract)</a:t>
            </a:r>
            <a:endParaRPr lang="en-US" sz="40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457200" y="937321"/>
            <a:ext cx="8507288" cy="2923728"/>
          </a:xfrm>
        </p:spPr>
        <p:txBody>
          <a:bodyPr>
            <a:normAutofit/>
          </a:bodyPr>
          <a:lstStyle/>
          <a:p>
            <a:pPr marL="0" indent="0">
              <a:buNone/>
            </a:pPr>
            <a:r>
              <a:rPr lang="en-GB" sz="2800" dirty="0">
                <a:latin typeface="Arial" panose="020B0604020202020204" pitchFamily="34" charset="0"/>
                <a:cs typeface="Arial" panose="020B0604020202020204" pitchFamily="34" charset="0"/>
              </a:rPr>
              <a:t>The summary </a:t>
            </a:r>
            <a:r>
              <a:rPr lang="en-GB" sz="2800" dirty="0" smtClean="0">
                <a:latin typeface="Arial" panose="020B0604020202020204" pitchFamily="34" charset="0"/>
                <a:cs typeface="Arial" panose="020B0604020202020204" pitchFamily="34" charset="0"/>
              </a:rPr>
              <a:t>should briefly </a:t>
            </a:r>
            <a:r>
              <a:rPr lang="en-GB" sz="2800" dirty="0">
                <a:latin typeface="Arial" panose="020B0604020202020204" pitchFamily="34" charset="0"/>
                <a:cs typeface="Arial" panose="020B0604020202020204" pitchFamily="34" charset="0"/>
              </a:rPr>
              <a:t>describe the content of the </a:t>
            </a:r>
            <a:r>
              <a:rPr lang="en-GB" sz="2800" dirty="0" smtClean="0">
                <a:latin typeface="Arial" panose="020B0604020202020204" pitchFamily="34" charset="0"/>
                <a:cs typeface="Arial" panose="020B0604020202020204" pitchFamily="34" charset="0"/>
              </a:rPr>
              <a:t>report (no </a:t>
            </a:r>
            <a:r>
              <a:rPr lang="en-GB" sz="2800" dirty="0">
                <a:latin typeface="Arial" panose="020B0604020202020204" pitchFamily="34" charset="0"/>
                <a:cs typeface="Arial" panose="020B0604020202020204" pitchFamily="34" charset="0"/>
              </a:rPr>
              <a:t>longer than 200 </a:t>
            </a:r>
            <a:r>
              <a:rPr lang="en-GB" sz="2800" dirty="0" smtClean="0">
                <a:latin typeface="Arial" panose="020B0604020202020204" pitchFamily="34" charset="0"/>
                <a:cs typeface="Arial" panose="020B0604020202020204" pitchFamily="34" charset="0"/>
              </a:rPr>
              <a:t>words).</a:t>
            </a:r>
            <a:endParaRPr lang="en-GB" sz="2800" dirty="0">
              <a:latin typeface="Arial" panose="020B0604020202020204" pitchFamily="34" charset="0"/>
              <a:cs typeface="Arial" panose="020B0604020202020204" pitchFamily="34" charset="0"/>
            </a:endParaRPr>
          </a:p>
        </p:txBody>
      </p:sp>
      <p:pic>
        <p:nvPicPr>
          <p:cNvPr id="5" name="Picture 2" descr="Image result for abstract in pap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2276872"/>
            <a:ext cx="6951350" cy="3910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4875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08605"/>
            <a:ext cx="8229600" cy="728107"/>
          </a:xfrm>
        </p:spPr>
        <p:txBody>
          <a:bodyPr>
            <a:normAutofit/>
          </a:bodyPr>
          <a:lstStyle/>
          <a:p>
            <a:r>
              <a:rPr lang="en-GB" sz="4000" dirty="0">
                <a:solidFill>
                  <a:srgbClr val="0070C0"/>
                </a:solidFill>
                <a:latin typeface="Arial" panose="020B0604020202020204" pitchFamily="34" charset="0"/>
                <a:cs typeface="Arial" panose="020B0604020202020204" pitchFamily="34" charset="0"/>
              </a:rPr>
              <a:t>Summary (Abstract)</a:t>
            </a:r>
            <a:endParaRPr lang="en-US" sz="4000" dirty="0">
              <a:solidFill>
                <a:srgbClr val="0070C0"/>
              </a:solidFill>
              <a:latin typeface="Arial" panose="020B0604020202020204" pitchFamily="34" charset="0"/>
              <a:cs typeface="Arial" panose="020B0604020202020204" pitchFamily="34" charset="0"/>
            </a:endParaRPr>
          </a:p>
        </p:txBody>
      </p:sp>
      <p:sp>
        <p:nvSpPr>
          <p:cNvPr id="4" name="Content Placeholder 2"/>
          <p:cNvSpPr>
            <a:spLocks noGrp="1"/>
          </p:cNvSpPr>
          <p:nvPr>
            <p:ph idx="1"/>
          </p:nvPr>
        </p:nvSpPr>
        <p:spPr>
          <a:xfrm>
            <a:off x="521236" y="1340768"/>
            <a:ext cx="8507288" cy="4320480"/>
          </a:xfrm>
        </p:spPr>
        <p:txBody>
          <a:bodyPr>
            <a:noAutofit/>
          </a:bodyPr>
          <a:lstStyle/>
          <a:p>
            <a:pPr lvl="0">
              <a:buNone/>
            </a:pPr>
            <a:r>
              <a:rPr lang="en-US" dirty="0">
                <a:solidFill>
                  <a:srgbClr val="C00000"/>
                </a:solidFill>
                <a:latin typeface="Arial" panose="020B0604020202020204" pitchFamily="34" charset="0"/>
                <a:cs typeface="Arial" panose="020B0604020202020204" pitchFamily="34" charset="0"/>
              </a:rPr>
              <a:t>A good abstract should:</a:t>
            </a:r>
          </a:p>
          <a:p>
            <a:pPr lvl="0">
              <a:buNone/>
            </a:pPr>
            <a:r>
              <a:rPr lang="en-US" dirty="0">
                <a:solidFill>
                  <a:prstClr val="black"/>
                </a:solidFill>
                <a:latin typeface="Arial" panose="020B0604020202020204" pitchFamily="34" charset="0"/>
                <a:cs typeface="Arial" panose="020B0604020202020204" pitchFamily="34" charset="0"/>
              </a:rPr>
              <a:t>• State the principal objectives and scope of the </a:t>
            </a:r>
            <a:r>
              <a:rPr lang="en-US" dirty="0" smtClean="0">
                <a:solidFill>
                  <a:prstClr val="black"/>
                </a:solidFill>
                <a:latin typeface="Arial" panose="020B0604020202020204" pitchFamily="34" charset="0"/>
                <a:cs typeface="Arial" panose="020B0604020202020204" pitchFamily="34" charset="0"/>
              </a:rPr>
              <a:t>investigation.</a:t>
            </a:r>
            <a:endParaRPr lang="en-US" dirty="0">
              <a:solidFill>
                <a:prstClr val="black"/>
              </a:solidFill>
              <a:latin typeface="Arial" panose="020B0604020202020204" pitchFamily="34" charset="0"/>
              <a:cs typeface="Arial" panose="020B0604020202020204" pitchFamily="34" charset="0"/>
            </a:endParaRPr>
          </a:p>
          <a:p>
            <a:pPr lvl="0">
              <a:buNone/>
            </a:pPr>
            <a:r>
              <a:rPr lang="en-US" dirty="0">
                <a:solidFill>
                  <a:srgbClr val="00B050"/>
                </a:solidFill>
                <a:latin typeface="Arial" panose="020B0604020202020204" pitchFamily="34" charset="0"/>
                <a:cs typeface="Arial" panose="020B0604020202020204" pitchFamily="34" charset="0"/>
              </a:rPr>
              <a:t>• Describe the methods employed</a:t>
            </a:r>
          </a:p>
          <a:p>
            <a:pPr lvl="0">
              <a:buNone/>
            </a:pPr>
            <a:r>
              <a:rPr lang="en-US" dirty="0">
                <a:solidFill>
                  <a:srgbClr val="0070C0"/>
                </a:solidFill>
                <a:latin typeface="Arial" panose="020B0604020202020204" pitchFamily="34" charset="0"/>
                <a:cs typeface="Arial" panose="020B0604020202020204" pitchFamily="34" charset="0"/>
              </a:rPr>
              <a:t>• Summarize the results</a:t>
            </a:r>
          </a:p>
          <a:p>
            <a:pPr lvl="0">
              <a:buNone/>
            </a:pPr>
            <a:r>
              <a:rPr lang="en-US" dirty="0">
                <a:solidFill>
                  <a:srgbClr val="7030A0"/>
                </a:solidFill>
                <a:latin typeface="Arial" panose="020B0604020202020204" pitchFamily="34" charset="0"/>
                <a:cs typeface="Arial" panose="020B0604020202020204" pitchFamily="34" charset="0"/>
              </a:rPr>
              <a:t>• State the principal </a:t>
            </a:r>
            <a:r>
              <a:rPr lang="en-US" dirty="0" smtClean="0">
                <a:solidFill>
                  <a:srgbClr val="7030A0"/>
                </a:solidFill>
                <a:latin typeface="Arial" panose="020B0604020202020204" pitchFamily="34" charset="0"/>
                <a:cs typeface="Arial" panose="020B0604020202020204" pitchFamily="34" charset="0"/>
              </a:rPr>
              <a:t>conclusions</a:t>
            </a:r>
            <a:endParaRPr lang="en-US" dirty="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4699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632311"/>
          </a:xfrm>
          <a:prstGeom prst="rect">
            <a:avLst/>
          </a:prstGeom>
        </p:spPr>
        <p:txBody>
          <a:bodyPr wrap="square">
            <a:spAutoFit/>
          </a:bodyPr>
          <a:lstStyle/>
          <a:p>
            <a:pPr algn="ctr">
              <a:lnSpc>
                <a:spcPct val="150000"/>
              </a:lnSpc>
            </a:pPr>
            <a:r>
              <a:rPr lang="en-US" sz="4800" b="1" dirty="0" smtClean="0">
                <a:solidFill>
                  <a:srgbClr val="C00000"/>
                </a:solidFill>
              </a:rPr>
              <a:t>Contents (Table of Contents)</a:t>
            </a:r>
          </a:p>
          <a:p>
            <a:pPr algn="just">
              <a:lnSpc>
                <a:spcPct val="150000"/>
              </a:lnSpc>
            </a:pPr>
            <a:endParaRPr lang="en-US" sz="3200" dirty="0" smtClean="0">
              <a:solidFill>
                <a:srgbClr val="00B0F0"/>
              </a:solidFill>
            </a:endParaRPr>
          </a:p>
          <a:p>
            <a:pPr marL="457200" indent="-457200" algn="just">
              <a:lnSpc>
                <a:spcPct val="150000"/>
              </a:lnSpc>
              <a:buFont typeface="Arial" pitchFamily="34" charset="0"/>
              <a:buChar char="•"/>
            </a:pPr>
            <a:r>
              <a:rPr lang="en-US" sz="3200" dirty="0" smtClean="0">
                <a:solidFill>
                  <a:srgbClr val="00B0F0"/>
                </a:solidFill>
              </a:rPr>
              <a:t>The </a:t>
            </a:r>
            <a:r>
              <a:rPr lang="en-US" sz="3200" dirty="0" smtClean="0">
                <a:solidFill>
                  <a:srgbClr val="00B0F0"/>
                </a:solidFill>
              </a:rPr>
              <a:t>contents page should list the different chapters and/or headings together with the page numbers</a:t>
            </a:r>
            <a:r>
              <a:rPr lang="en-US" sz="3200" dirty="0" smtClean="0">
                <a:solidFill>
                  <a:srgbClr val="00B0F0"/>
                </a:solidFill>
              </a:rPr>
              <a:t>.</a:t>
            </a:r>
            <a:endParaRPr lang="en-US" sz="3200" dirty="0"/>
          </a:p>
          <a:p>
            <a:pPr marL="457200" indent="-457200" algn="just">
              <a:lnSpc>
                <a:spcPct val="150000"/>
              </a:lnSpc>
              <a:buFont typeface="Arial" pitchFamily="34" charset="0"/>
              <a:buChar char="•"/>
            </a:pPr>
            <a:r>
              <a:rPr lang="en-US" sz="3200" dirty="0" smtClean="0"/>
              <a:t>You </a:t>
            </a:r>
            <a:r>
              <a:rPr lang="en-US" sz="3200" dirty="0" smtClean="0"/>
              <a:t>may want to number chapter headings and subheadings in addition to providing page references. </a:t>
            </a:r>
          </a:p>
        </p:txBody>
      </p:sp>
    </p:spTree>
    <p:extLst>
      <p:ext uri="{BB962C8B-B14F-4D97-AF65-F5344CB8AC3E}">
        <p14:creationId xmlns:p14="http://schemas.microsoft.com/office/powerpoint/2010/main" val="18338213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682</TotalTime>
  <Words>1423</Words>
  <Application>Microsoft Office PowerPoint</Application>
  <PresentationFormat>On-screen Show (4:3)</PresentationFormat>
  <Paragraphs>218</Paragraphs>
  <Slides>39</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Clip</vt:lpstr>
      <vt:lpstr>How to Write a Scientific Report?</vt:lpstr>
      <vt:lpstr>IMRAD model</vt:lpstr>
      <vt:lpstr>Title</vt:lpstr>
      <vt:lpstr>PowerPoint Presentation</vt:lpstr>
      <vt:lpstr>PowerPoint Presentation</vt:lpstr>
      <vt:lpstr>PowerPoint Presentation</vt:lpstr>
      <vt:lpstr>Summary (Abstract)</vt:lpstr>
      <vt:lpstr>Summary (Abstract)</vt:lpstr>
      <vt:lpstr>PowerPoint Presentation</vt:lpstr>
      <vt:lpstr>PowerPoint Presentation</vt:lpstr>
      <vt:lpstr>Introduction</vt:lpstr>
      <vt:lpstr>Introduction</vt:lpstr>
      <vt:lpstr>Materials and Methods</vt:lpstr>
      <vt:lpstr>Results</vt:lpstr>
      <vt:lpstr>Results</vt:lpstr>
      <vt:lpstr>Discussion</vt:lpstr>
      <vt:lpstr>Conclusion</vt:lpstr>
      <vt:lpstr>Acknowledgments</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Reference List (1)</vt:lpstr>
      <vt:lpstr>The Reference List (1)</vt:lpstr>
      <vt:lpstr>The Reference List (1)</vt:lpstr>
      <vt:lpstr>The Reference List (1)</vt:lpstr>
      <vt:lpstr>The Reference List (1)</vt:lpstr>
      <vt:lpstr>The Reference List (1)</vt:lpstr>
      <vt:lpstr>The Reference List (Book)</vt:lpstr>
      <vt:lpstr>The Reference List (Journal)</vt:lpstr>
      <vt:lpstr>From the Internet</vt:lpstr>
      <vt:lpstr>Fonts and spacing </vt:lpstr>
      <vt:lpstr>Useful 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Scientific Manuscript</dc:title>
  <dc:creator>Dr-Kamal</dc:creator>
  <cp:lastModifiedBy>Wrea</cp:lastModifiedBy>
  <cp:revision>71</cp:revision>
  <dcterms:created xsi:type="dcterms:W3CDTF">2013-01-19T17:25:32Z</dcterms:created>
  <dcterms:modified xsi:type="dcterms:W3CDTF">2018-04-15T19:46:45Z</dcterms:modified>
</cp:coreProperties>
</file>