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1"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336" autoAdjust="0"/>
  </p:normalViewPr>
  <p:slideViewPr>
    <p:cSldViewPr>
      <p:cViewPr varScale="1">
        <p:scale>
          <a:sx n="72" d="100"/>
          <a:sy n="72" d="100"/>
        </p:scale>
        <p:origin x="-132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0FC03617-EBDC-4C8C-9EE1-F5A582FB0780}" type="datetimeFigureOut">
              <a:rPr lang="en-US" smtClean="0"/>
              <a:t>4/7/2018</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0DD755C9-2EAC-493C-99C4-1B00F0AA5B4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C03617-EBDC-4C8C-9EE1-F5A582FB0780}" type="datetimeFigureOut">
              <a:rPr lang="en-US" smtClean="0"/>
              <a:t>4/7/2018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D755C9-2EAC-493C-99C4-1B00F0AA5B4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C03617-EBDC-4C8C-9EE1-F5A582FB0780}" type="datetimeFigureOut">
              <a:rPr lang="en-US" smtClean="0"/>
              <a:t>4/7/2018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D755C9-2EAC-493C-99C4-1B00F0AA5B4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FC03617-EBDC-4C8C-9EE1-F5A582FB0780}" type="datetimeFigureOut">
              <a:rPr lang="en-US" smtClean="0"/>
              <a:t>4/7/2018</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0DD755C9-2EAC-493C-99C4-1B00F0AA5B4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0FC03617-EBDC-4C8C-9EE1-F5A582FB0780}" type="datetimeFigureOut">
              <a:rPr lang="en-US" smtClean="0"/>
              <a:t>4/7/2018</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0DD755C9-2EAC-493C-99C4-1B00F0AA5B4D}"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0FC03617-EBDC-4C8C-9EE1-F5A582FB0780}" type="datetimeFigureOut">
              <a:rPr lang="en-US" smtClean="0"/>
              <a:t>4/7/2018</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DD755C9-2EAC-493C-99C4-1B00F0AA5B4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0FC03617-EBDC-4C8C-9EE1-F5A582FB0780}" type="datetimeFigureOut">
              <a:rPr lang="en-US" smtClean="0"/>
              <a:t>4/7/2018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0DD755C9-2EAC-493C-99C4-1B00F0AA5B4D}"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FC03617-EBDC-4C8C-9EE1-F5A582FB0780}" type="datetimeFigureOut">
              <a:rPr lang="en-US" smtClean="0"/>
              <a:t>4/7/2018</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D755C9-2EAC-493C-99C4-1B00F0AA5B4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FC03617-EBDC-4C8C-9EE1-F5A582FB0780}" type="datetimeFigureOut">
              <a:rPr lang="en-US" smtClean="0"/>
              <a:t>4/7/2018</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D755C9-2EAC-493C-99C4-1B00F0AA5B4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FC03617-EBDC-4C8C-9EE1-F5A582FB0780}" type="datetimeFigureOut">
              <a:rPr lang="en-US" smtClean="0"/>
              <a:t>4/7/2018</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D755C9-2EAC-493C-99C4-1B00F0AA5B4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0FC03617-EBDC-4C8C-9EE1-F5A582FB0780}" type="datetimeFigureOut">
              <a:rPr lang="en-US" smtClean="0"/>
              <a:t>4/7/2018</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DD755C9-2EAC-493C-99C4-1B00F0AA5B4D}"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FC03617-EBDC-4C8C-9EE1-F5A582FB0780}" type="datetimeFigureOut">
              <a:rPr lang="en-US" smtClean="0"/>
              <a:t>4/7/2018</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DD755C9-2EAC-493C-99C4-1B00F0AA5B4D}"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067812"/>
            <a:ext cx="8686800" cy="4524315"/>
          </a:xfrm>
          <a:prstGeom prst="rect">
            <a:avLst/>
          </a:prstGeom>
        </p:spPr>
        <p:txBody>
          <a:bodyPr wrap="square">
            <a:spAutoFit/>
          </a:bodyPr>
          <a:lstStyle/>
          <a:p>
            <a:pPr algn="ctr"/>
            <a:r>
              <a:rPr lang="en-US" sz="9600" b="1" dirty="0" smtClean="0">
                <a:solidFill>
                  <a:srgbClr val="00B0F0"/>
                </a:solidFill>
                <a:effectLst>
                  <a:outerShdw blurRad="38100" dist="38100" dir="2700000" algn="tl">
                    <a:srgbClr val="000000">
                      <a:alpha val="43137"/>
                    </a:srgbClr>
                  </a:outerShdw>
                </a:effectLst>
                <a:latin typeface="Calibri" pitchFamily="34" charset="0"/>
                <a:cs typeface="Calibri" pitchFamily="34" charset="0"/>
              </a:rPr>
              <a:t>Writing reports</a:t>
            </a:r>
          </a:p>
          <a:p>
            <a:pPr algn="ctr"/>
            <a:endParaRPr lang="en-US" sz="3200" b="1" dirty="0" smtClean="0">
              <a:solidFill>
                <a:srgbClr val="FF0000"/>
              </a:solidFill>
              <a:effectLst>
                <a:outerShdw blurRad="38100" dist="38100" dir="2700000" algn="tl">
                  <a:srgbClr val="000000">
                    <a:alpha val="43137"/>
                  </a:srgbClr>
                </a:outerShdw>
              </a:effectLst>
              <a:latin typeface="Calibri" pitchFamily="34" charset="0"/>
              <a:cs typeface="Calibri" pitchFamily="34" charset="0"/>
            </a:endParaRPr>
          </a:p>
          <a:p>
            <a:pPr algn="ctr"/>
            <a:endParaRPr lang="en-US" sz="3200" b="1" dirty="0">
              <a:solidFill>
                <a:srgbClr val="FF0000"/>
              </a:solidFill>
              <a:effectLst>
                <a:outerShdw blurRad="38100" dist="38100" dir="2700000" algn="tl">
                  <a:srgbClr val="000000">
                    <a:alpha val="43137"/>
                  </a:srgbClr>
                </a:outerShdw>
              </a:effectLst>
              <a:latin typeface="Calibri" pitchFamily="34" charset="0"/>
              <a:cs typeface="Calibri" pitchFamily="34" charset="0"/>
            </a:endParaRPr>
          </a:p>
          <a:p>
            <a:pPr algn="ctr">
              <a:lnSpc>
                <a:spcPct val="200000"/>
              </a:lnSpc>
            </a:pPr>
            <a:r>
              <a:rPr lang="en-US" sz="3200" b="1" dirty="0" smtClean="0">
                <a:solidFill>
                  <a:srgbClr val="FF0000"/>
                </a:solidFill>
                <a:effectLst>
                  <a:outerShdw blurRad="38100" dist="38100" dir="2700000" algn="tl">
                    <a:srgbClr val="000000">
                      <a:alpha val="43137"/>
                    </a:srgbClr>
                  </a:outerShdw>
                </a:effectLst>
                <a:latin typeface="Calibri" pitchFamily="34" charset="0"/>
                <a:cs typeface="Calibri" pitchFamily="34" charset="0"/>
              </a:rPr>
              <a:t>Wrea Mohammed</a:t>
            </a:r>
          </a:p>
          <a:p>
            <a:pPr algn="ctr">
              <a:lnSpc>
                <a:spcPct val="200000"/>
              </a:lnSpc>
            </a:pPr>
            <a:r>
              <a:rPr lang="en-US" sz="3200" b="1" dirty="0" smtClean="0">
                <a:solidFill>
                  <a:srgbClr val="FF0000"/>
                </a:solidFill>
                <a:effectLst>
                  <a:outerShdw blurRad="38100" dist="38100" dir="2700000" algn="tl">
                    <a:srgbClr val="000000">
                      <a:alpha val="43137"/>
                    </a:srgbClr>
                  </a:outerShdw>
                </a:effectLst>
                <a:latin typeface="Calibri" pitchFamily="34" charset="0"/>
                <a:cs typeface="Calibri" pitchFamily="34" charset="0"/>
              </a:rPr>
              <a:t>2017-2018</a:t>
            </a:r>
            <a:endParaRPr lang="en-US" sz="2800" b="1" dirty="0">
              <a:solidFill>
                <a:srgbClr val="FF0000"/>
              </a:solidFill>
              <a:effectLst>
                <a:outerShdw blurRad="38100" dist="38100" dir="2700000" algn="tl">
                  <a:srgbClr val="000000">
                    <a:alpha val="43137"/>
                  </a:srgbClr>
                </a:outerShdw>
              </a:effectLst>
              <a:latin typeface="Calibri" pitchFamily="34" charset="0"/>
              <a:cs typeface="Calibri" pitchFamily="34" charset="0"/>
            </a:endParaRPr>
          </a:p>
        </p:txBody>
      </p:sp>
    </p:spTree>
    <p:extLst>
      <p:ext uri="{BB962C8B-B14F-4D97-AF65-F5344CB8AC3E}">
        <p14:creationId xmlns:p14="http://schemas.microsoft.com/office/powerpoint/2010/main" val="1269532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6172200"/>
            <a:ext cx="5619487" cy="461665"/>
          </a:xfrm>
          <a:prstGeom prst="rect">
            <a:avLst/>
          </a:prstGeom>
        </p:spPr>
        <p:txBody>
          <a:bodyPr wrap="none">
            <a:spAutoFit/>
          </a:bodyPr>
          <a:lstStyle/>
          <a:p>
            <a:r>
              <a:rPr lang="en-US" sz="2400" b="1" dirty="0">
                <a:solidFill>
                  <a:srgbClr val="C00000"/>
                </a:solidFill>
                <a:latin typeface="Calibri" pitchFamily="34" charset="0"/>
                <a:cs typeface="Calibri" pitchFamily="34" charset="0"/>
              </a:rPr>
              <a:t>Figure 3: Example of a summary (abstract) </a:t>
            </a:r>
            <a:endParaRPr lang="en-US" sz="2400" dirty="0">
              <a:solidFill>
                <a:srgbClr val="C00000"/>
              </a:solidFill>
              <a:latin typeface="Calibri" pitchFamily="34" charset="0"/>
              <a:cs typeface="Calibri" pitchFamily="34" charset="0"/>
            </a:endParaRPr>
          </a:p>
        </p:txBody>
      </p:sp>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306" t="38619" r="23428" b="18116"/>
          <a:stretch/>
        </p:blipFill>
        <p:spPr bwMode="auto">
          <a:xfrm>
            <a:off x="228600" y="609601"/>
            <a:ext cx="876300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12027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370975"/>
          </a:xfrm>
          <a:prstGeom prst="rect">
            <a:avLst/>
          </a:prstGeom>
        </p:spPr>
        <p:txBody>
          <a:bodyPr wrap="square">
            <a:spAutoFit/>
          </a:bodyPr>
          <a:lstStyle/>
          <a:p>
            <a:pPr algn="ctr">
              <a:lnSpc>
                <a:spcPct val="150000"/>
              </a:lnSpc>
            </a:pPr>
            <a:r>
              <a:rPr lang="en-US" sz="4800" b="1" dirty="0" smtClean="0">
                <a:solidFill>
                  <a:srgbClr val="C00000"/>
                </a:solidFill>
              </a:rPr>
              <a:t>Contents (Table of Contents)</a:t>
            </a:r>
          </a:p>
          <a:p>
            <a:pPr algn="just">
              <a:lnSpc>
                <a:spcPct val="150000"/>
              </a:lnSpc>
            </a:pPr>
            <a:r>
              <a:rPr lang="en-US" sz="2800" dirty="0" smtClean="0"/>
              <a:t>The contents page should list the different chapters and/or headings together with the page numbers. Your contents page should be presented in such a way that the reader can quickly scan the list of headings and locate a particular part of the report. You may want to number chapter headings and subheadings in addition to providing page references. Whatever numbering system you use, be sure that it is clear and consistent (same) throughout.</a:t>
            </a:r>
          </a:p>
        </p:txBody>
      </p:sp>
    </p:spTree>
    <p:extLst>
      <p:ext uri="{BB962C8B-B14F-4D97-AF65-F5344CB8AC3E}">
        <p14:creationId xmlns:p14="http://schemas.microsoft.com/office/powerpoint/2010/main" val="2402874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938310"/>
          </a:xfrm>
          <a:prstGeom prst="rect">
            <a:avLst/>
          </a:prstGeom>
        </p:spPr>
        <p:txBody>
          <a:bodyPr wrap="square">
            <a:spAutoFit/>
          </a:bodyPr>
          <a:lstStyle/>
          <a:p>
            <a:pPr algn="ctr">
              <a:lnSpc>
                <a:spcPct val="150000"/>
              </a:lnSpc>
            </a:pPr>
            <a:r>
              <a:rPr lang="en-US" sz="4000" b="1" dirty="0" smtClean="0">
                <a:solidFill>
                  <a:srgbClr val="C00000"/>
                </a:solidFill>
              </a:rPr>
              <a:t>Introduction</a:t>
            </a:r>
          </a:p>
          <a:p>
            <a:pPr algn="just">
              <a:lnSpc>
                <a:spcPct val="150000"/>
              </a:lnSpc>
            </a:pPr>
            <a:r>
              <a:rPr lang="en-US" sz="2800" dirty="0" smtClean="0"/>
              <a:t>The introduction sets the scene for the main body of the report. The aims and objectives of the report should be explained in detail. Any problems or limitations in the scope of the report should be identified, and a description of research methods, the parameters of the research and any necessary background history should be included.</a:t>
            </a:r>
          </a:p>
          <a:p>
            <a:pPr algn="just">
              <a:lnSpc>
                <a:spcPct val="150000"/>
              </a:lnSpc>
            </a:pPr>
            <a:r>
              <a:rPr lang="en-US" sz="2800" dirty="0" smtClean="0"/>
              <a:t>In some reports, particularly in science subjects, separate headings for methods and results are used prior to the main body (discussion) of the report as described below.</a:t>
            </a:r>
          </a:p>
        </p:txBody>
      </p:sp>
    </p:spTree>
    <p:extLst>
      <p:ext uri="{BB962C8B-B14F-4D97-AF65-F5344CB8AC3E}">
        <p14:creationId xmlns:p14="http://schemas.microsoft.com/office/powerpoint/2010/main" val="31573408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680529"/>
          </a:xfrm>
          <a:prstGeom prst="rect">
            <a:avLst/>
          </a:prstGeom>
        </p:spPr>
        <p:txBody>
          <a:bodyPr wrap="square">
            <a:spAutoFit/>
          </a:bodyPr>
          <a:lstStyle/>
          <a:p>
            <a:pPr algn="ctr">
              <a:lnSpc>
                <a:spcPct val="150000"/>
              </a:lnSpc>
            </a:pPr>
            <a:r>
              <a:rPr lang="en-US" sz="5400" b="1" dirty="0" smtClean="0">
                <a:solidFill>
                  <a:srgbClr val="C00000"/>
                </a:solidFill>
              </a:rPr>
              <a:t>Methods</a:t>
            </a:r>
            <a:endParaRPr lang="en-US" sz="4800" b="1" dirty="0" smtClean="0">
              <a:solidFill>
                <a:srgbClr val="C00000"/>
              </a:solidFill>
            </a:endParaRPr>
          </a:p>
          <a:p>
            <a:pPr algn="just">
              <a:lnSpc>
                <a:spcPct val="150000"/>
              </a:lnSpc>
            </a:pPr>
            <a:r>
              <a:rPr lang="en-US" sz="3200" dirty="0" smtClean="0"/>
              <a:t>Information under this heading may include: a list of equipment used; explanations of procedures followed; relevant information on materials used, including sources of materials and details of any necessary preparation; reference to any problems encountered and subsequent changes in procedure.</a:t>
            </a:r>
          </a:p>
        </p:txBody>
      </p:sp>
    </p:spTree>
    <p:extLst>
      <p:ext uri="{BB962C8B-B14F-4D97-AF65-F5344CB8AC3E}">
        <p14:creationId xmlns:p14="http://schemas.microsoft.com/office/powerpoint/2010/main" val="3013371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419193"/>
          </a:xfrm>
          <a:prstGeom prst="rect">
            <a:avLst/>
          </a:prstGeom>
        </p:spPr>
        <p:txBody>
          <a:bodyPr wrap="square">
            <a:spAutoFit/>
          </a:bodyPr>
          <a:lstStyle/>
          <a:p>
            <a:pPr algn="ctr">
              <a:lnSpc>
                <a:spcPct val="150000"/>
              </a:lnSpc>
            </a:pPr>
            <a:r>
              <a:rPr lang="en-US" sz="5400" b="1" dirty="0" smtClean="0">
                <a:solidFill>
                  <a:srgbClr val="C00000"/>
                </a:solidFill>
              </a:rPr>
              <a:t>Results</a:t>
            </a:r>
            <a:endParaRPr lang="en-US" sz="4800" b="1" dirty="0" smtClean="0">
              <a:solidFill>
                <a:srgbClr val="C00000"/>
              </a:solidFill>
            </a:endParaRPr>
          </a:p>
          <a:p>
            <a:pPr algn="just">
              <a:lnSpc>
                <a:spcPct val="150000"/>
              </a:lnSpc>
            </a:pPr>
            <a:r>
              <a:rPr lang="en-US" sz="3200" dirty="0" smtClean="0"/>
              <a:t>This section should include a summary of the results of the investigation or experiment together with any necessary diagrams, graphs or tables of gathered data that support your results. Present your results in a logical order without comment. Discussion of your results should take place in the main body (discussion) of the report.</a:t>
            </a:r>
          </a:p>
        </p:txBody>
      </p:sp>
    </p:spTree>
    <p:extLst>
      <p:ext uri="{BB962C8B-B14F-4D97-AF65-F5344CB8AC3E}">
        <p14:creationId xmlns:p14="http://schemas.microsoft.com/office/powerpoint/2010/main" val="4153086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661311"/>
          </a:xfrm>
          <a:prstGeom prst="rect">
            <a:avLst/>
          </a:prstGeom>
        </p:spPr>
        <p:txBody>
          <a:bodyPr wrap="square">
            <a:spAutoFit/>
          </a:bodyPr>
          <a:lstStyle/>
          <a:p>
            <a:pPr algn="ctr">
              <a:lnSpc>
                <a:spcPct val="150000"/>
              </a:lnSpc>
            </a:pPr>
            <a:r>
              <a:rPr lang="en-US" sz="3600" b="1" dirty="0" smtClean="0">
                <a:solidFill>
                  <a:srgbClr val="C00000"/>
                </a:solidFill>
                <a:latin typeface="Calibri" pitchFamily="34" charset="0"/>
                <a:cs typeface="Calibri" pitchFamily="34" charset="0"/>
              </a:rPr>
              <a:t>Discussion</a:t>
            </a:r>
            <a:endParaRPr lang="en-US" sz="4800" b="1" dirty="0" smtClean="0">
              <a:solidFill>
                <a:srgbClr val="C00000"/>
              </a:solidFill>
              <a:latin typeface="Calibri" pitchFamily="34" charset="0"/>
              <a:cs typeface="Calibri" pitchFamily="34" charset="0"/>
            </a:endParaRPr>
          </a:p>
          <a:p>
            <a:pPr algn="just">
              <a:lnSpc>
                <a:spcPct val="150000"/>
              </a:lnSpc>
            </a:pPr>
            <a:r>
              <a:rPr lang="en-US" sz="2800" dirty="0" smtClean="0"/>
              <a:t>The main body of the report is where you discuss your material. The facts and evidence you have gathered should be analysed and discussed with specific reference to the problem or issue. If your discussion section is lengthy you might divide it into section headings. Your points should be grouped and arranged in an order that is logical and easy to follow. Use headings and subheadings to create a clear structure for your material. Use bullet points to present a series of points in an easy-to-follow list. </a:t>
            </a:r>
          </a:p>
        </p:txBody>
      </p:sp>
    </p:spTree>
    <p:extLst>
      <p:ext uri="{BB962C8B-B14F-4D97-AF65-F5344CB8AC3E}">
        <p14:creationId xmlns:p14="http://schemas.microsoft.com/office/powerpoint/2010/main" val="3819814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66800"/>
            <a:ext cx="9144000" cy="3785652"/>
          </a:xfrm>
          <a:prstGeom prst="rect">
            <a:avLst/>
          </a:prstGeom>
        </p:spPr>
        <p:txBody>
          <a:bodyPr wrap="square">
            <a:spAutoFit/>
          </a:bodyPr>
          <a:lstStyle/>
          <a:p>
            <a:pPr marL="457200" lvl="0" indent="-457200" algn="just">
              <a:lnSpc>
                <a:spcPct val="150000"/>
              </a:lnSpc>
              <a:buClr>
                <a:srgbClr val="FF0000"/>
              </a:buClr>
              <a:buFont typeface="Wingdings" pitchFamily="2" charset="2"/>
              <a:buChar char="v"/>
            </a:pPr>
            <a:r>
              <a:rPr lang="en-US" sz="3200" b="1" dirty="0">
                <a:solidFill>
                  <a:prstClr val="black"/>
                </a:solidFill>
              </a:rPr>
              <a:t>As with the whole report, all sources used should be acknowledged and correctly referenced. For further guidance check your departmental handbook and the Student Learning Centre guide: Referencing and bibliographies</a:t>
            </a:r>
          </a:p>
        </p:txBody>
      </p:sp>
    </p:spTree>
    <p:extLst>
      <p:ext uri="{BB962C8B-B14F-4D97-AF65-F5344CB8AC3E}">
        <p14:creationId xmlns:p14="http://schemas.microsoft.com/office/powerpoint/2010/main" val="250876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509474"/>
          </a:xfrm>
          <a:prstGeom prst="rect">
            <a:avLst/>
          </a:prstGeom>
        </p:spPr>
        <p:txBody>
          <a:bodyPr wrap="square">
            <a:spAutoFit/>
          </a:bodyPr>
          <a:lstStyle/>
          <a:p>
            <a:pPr algn="ctr">
              <a:lnSpc>
                <a:spcPct val="150000"/>
              </a:lnSpc>
            </a:pPr>
            <a:r>
              <a:rPr lang="en-US" sz="5400" b="1" dirty="0" smtClean="0">
                <a:solidFill>
                  <a:srgbClr val="C00000"/>
                </a:solidFill>
              </a:rPr>
              <a:t>Conclusion</a:t>
            </a:r>
            <a:endParaRPr lang="en-US" sz="4800" b="1" dirty="0" smtClean="0">
              <a:solidFill>
                <a:srgbClr val="C00000"/>
              </a:solidFill>
            </a:endParaRPr>
          </a:p>
          <a:p>
            <a:pPr algn="just">
              <a:lnSpc>
                <a:spcPct val="150000"/>
              </a:lnSpc>
            </a:pPr>
            <a:r>
              <a:rPr lang="en-US" sz="3200" b="1" dirty="0" smtClean="0"/>
              <a:t>In the conclusion you should show the overall significance of what has been covered. You may want to remind the reader of the most important points that have been made in the report or highlight what you consider to be the most central issues or findings. However, no new material should be introduced in the conclusion.</a:t>
            </a:r>
          </a:p>
        </p:txBody>
      </p:sp>
    </p:spTree>
    <p:extLst>
      <p:ext uri="{BB962C8B-B14F-4D97-AF65-F5344CB8AC3E}">
        <p14:creationId xmlns:p14="http://schemas.microsoft.com/office/powerpoint/2010/main" val="2385641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491486"/>
          </a:xfrm>
          <a:prstGeom prst="rect">
            <a:avLst/>
          </a:prstGeom>
        </p:spPr>
        <p:txBody>
          <a:bodyPr wrap="square">
            <a:spAutoFit/>
          </a:bodyPr>
          <a:lstStyle/>
          <a:p>
            <a:pPr algn="ctr">
              <a:lnSpc>
                <a:spcPct val="150000"/>
              </a:lnSpc>
            </a:pPr>
            <a:r>
              <a:rPr lang="en-US" sz="4400" b="1" dirty="0" smtClean="0">
                <a:solidFill>
                  <a:srgbClr val="C00000"/>
                </a:solidFill>
              </a:rPr>
              <a:t>Appendices</a:t>
            </a:r>
            <a:endParaRPr lang="en-US" sz="4800" b="1" dirty="0" smtClean="0">
              <a:solidFill>
                <a:srgbClr val="C00000"/>
              </a:solidFill>
            </a:endParaRPr>
          </a:p>
          <a:p>
            <a:pPr algn="just">
              <a:lnSpc>
                <a:spcPct val="150000"/>
              </a:lnSpc>
            </a:pPr>
            <a:r>
              <a:rPr lang="en-US" sz="2800" dirty="0" smtClean="0"/>
              <a:t>Under this heading you should include all the supporting information you have used that is not published. This might include tables, graphs, questionnaires, surveys or transcripts. Refer to the appendices in the body of your report.</a:t>
            </a: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496" t="27426" r="21331" b="28918"/>
          <a:stretch/>
        </p:blipFill>
        <p:spPr bwMode="auto">
          <a:xfrm>
            <a:off x="2404848" y="3657600"/>
            <a:ext cx="6281952" cy="2485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971800" y="6243935"/>
            <a:ext cx="5201809" cy="461665"/>
          </a:xfrm>
          <a:prstGeom prst="rect">
            <a:avLst/>
          </a:prstGeom>
        </p:spPr>
        <p:txBody>
          <a:bodyPr wrap="none">
            <a:spAutoFit/>
          </a:bodyPr>
          <a:lstStyle/>
          <a:p>
            <a:r>
              <a:rPr lang="en-US" sz="2400" b="1" dirty="0">
                <a:solidFill>
                  <a:srgbClr val="C00000"/>
                </a:solidFill>
                <a:latin typeface="Calibri" pitchFamily="34" charset="0"/>
                <a:cs typeface="Calibri" pitchFamily="34" charset="0"/>
              </a:rPr>
              <a:t>Figure 4: Example of use of appendices </a:t>
            </a:r>
            <a:endParaRPr lang="en-US" sz="2400" dirty="0">
              <a:solidFill>
                <a:srgbClr val="C00000"/>
              </a:solidFill>
              <a:latin typeface="Calibri" pitchFamily="34" charset="0"/>
              <a:cs typeface="Calibri" pitchFamily="34" charset="0"/>
            </a:endParaRPr>
          </a:p>
        </p:txBody>
      </p:sp>
    </p:spTree>
    <p:extLst>
      <p:ext uri="{BB962C8B-B14F-4D97-AF65-F5344CB8AC3E}">
        <p14:creationId xmlns:p14="http://schemas.microsoft.com/office/powerpoint/2010/main" val="28499342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278642"/>
          </a:xfrm>
          <a:prstGeom prst="rect">
            <a:avLst/>
          </a:prstGeom>
        </p:spPr>
        <p:txBody>
          <a:bodyPr wrap="square">
            <a:spAutoFit/>
          </a:bodyPr>
          <a:lstStyle/>
          <a:p>
            <a:pPr algn="ctr">
              <a:lnSpc>
                <a:spcPct val="150000"/>
              </a:lnSpc>
            </a:pPr>
            <a:r>
              <a:rPr lang="en-US" sz="4400" b="1" dirty="0" smtClean="0">
                <a:solidFill>
                  <a:srgbClr val="C00000"/>
                </a:solidFill>
              </a:rPr>
              <a:t>Bibliography</a:t>
            </a:r>
            <a:endParaRPr lang="en-US" sz="4800" b="1" dirty="0" smtClean="0">
              <a:solidFill>
                <a:srgbClr val="C00000"/>
              </a:solidFill>
            </a:endParaRPr>
          </a:p>
          <a:p>
            <a:pPr algn="just">
              <a:lnSpc>
                <a:spcPct val="150000"/>
              </a:lnSpc>
            </a:pPr>
            <a:r>
              <a:rPr lang="en-US" sz="2800" dirty="0" smtClean="0"/>
              <a:t>Your bibliography should list, in alphabetical order by author, all published sources referred to in your report. There are different styles of using references and bibliographies. Refer to the study guide References and bibliographies. Texts which you consulted but did not refer to directly could be grouped under a separate heading such as 'Background Reading' and listed in alphabetical order using the same format as in your bibliography.</a:t>
            </a:r>
          </a:p>
        </p:txBody>
      </p:sp>
    </p:spTree>
    <p:extLst>
      <p:ext uri="{BB962C8B-B14F-4D97-AF65-F5344CB8AC3E}">
        <p14:creationId xmlns:p14="http://schemas.microsoft.com/office/powerpoint/2010/main" val="2581451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8600"/>
            <a:ext cx="9144000" cy="5262979"/>
          </a:xfrm>
          <a:prstGeom prst="rect">
            <a:avLst/>
          </a:prstGeom>
        </p:spPr>
        <p:txBody>
          <a:bodyPr wrap="square">
            <a:spAutoFit/>
          </a:bodyPr>
          <a:lstStyle/>
          <a:p>
            <a:pPr algn="ctr"/>
            <a:r>
              <a:rPr lang="en-US" sz="4800" b="1" dirty="0" smtClean="0">
                <a:solidFill>
                  <a:srgbClr val="C00000"/>
                </a:solidFill>
              </a:rPr>
              <a:t>What </a:t>
            </a:r>
            <a:r>
              <a:rPr lang="en-US" sz="4800" b="1" dirty="0">
                <a:solidFill>
                  <a:srgbClr val="C00000"/>
                </a:solidFill>
              </a:rPr>
              <a:t>is a report? </a:t>
            </a:r>
            <a:endParaRPr lang="en-US" sz="4800" b="1" dirty="0" smtClean="0">
              <a:solidFill>
                <a:srgbClr val="C00000"/>
              </a:solidFill>
            </a:endParaRPr>
          </a:p>
          <a:p>
            <a:pPr algn="just">
              <a:lnSpc>
                <a:spcPct val="150000"/>
              </a:lnSpc>
            </a:pPr>
            <a:endParaRPr lang="en-US" sz="2400" dirty="0" smtClean="0"/>
          </a:p>
          <a:p>
            <a:pPr marL="457200" indent="-457200" algn="just">
              <a:lnSpc>
                <a:spcPct val="150000"/>
              </a:lnSpc>
              <a:buClr>
                <a:srgbClr val="FF0000"/>
              </a:buClr>
              <a:buFont typeface="Wingdings" pitchFamily="2" charset="2"/>
              <a:buChar char="q"/>
            </a:pPr>
            <a:r>
              <a:rPr lang="en-US" sz="2800" dirty="0" smtClean="0"/>
              <a:t>A report is written for a clear purpose and to a particular audience. Specific information and evidence are presented, analysed and applied to a particular problem or issue. The information is presented in a clearly structured format making use of sections and headings so that the information is easy to locate and follow.</a:t>
            </a:r>
          </a:p>
        </p:txBody>
      </p:sp>
    </p:spTree>
    <p:extLst>
      <p:ext uri="{BB962C8B-B14F-4D97-AF65-F5344CB8AC3E}">
        <p14:creationId xmlns:p14="http://schemas.microsoft.com/office/powerpoint/2010/main" val="1679639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3614323"/>
          </a:xfrm>
          <a:prstGeom prst="rect">
            <a:avLst/>
          </a:prstGeom>
        </p:spPr>
        <p:txBody>
          <a:bodyPr wrap="square">
            <a:spAutoFit/>
          </a:bodyPr>
          <a:lstStyle/>
          <a:p>
            <a:pPr algn="ctr">
              <a:lnSpc>
                <a:spcPct val="150000"/>
              </a:lnSpc>
            </a:pPr>
            <a:r>
              <a:rPr lang="en-US" sz="4400" b="1" dirty="0" smtClean="0">
                <a:solidFill>
                  <a:srgbClr val="C00000"/>
                </a:solidFill>
              </a:rPr>
              <a:t>Acknowledgements</a:t>
            </a:r>
            <a:endParaRPr lang="en-US" sz="4800" b="1" dirty="0" smtClean="0">
              <a:solidFill>
                <a:srgbClr val="C00000"/>
              </a:solidFill>
            </a:endParaRPr>
          </a:p>
          <a:p>
            <a:pPr algn="just">
              <a:lnSpc>
                <a:spcPct val="150000"/>
              </a:lnSpc>
            </a:pPr>
            <a:endParaRPr lang="en-US" sz="2800" dirty="0" smtClean="0"/>
          </a:p>
          <a:p>
            <a:pPr algn="just">
              <a:lnSpc>
                <a:spcPct val="150000"/>
              </a:lnSpc>
            </a:pPr>
            <a:r>
              <a:rPr lang="en-US" sz="2800" dirty="0" smtClean="0"/>
              <a:t>Where appropriate you may wish to acknowledge the assistance of particular organisations or individuals who provided information, advice or help.</a:t>
            </a:r>
          </a:p>
        </p:txBody>
      </p:sp>
    </p:spTree>
    <p:extLst>
      <p:ext uri="{BB962C8B-B14F-4D97-AF65-F5344CB8AC3E}">
        <p14:creationId xmlns:p14="http://schemas.microsoft.com/office/powerpoint/2010/main" val="3010573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199646"/>
          </a:xfrm>
          <a:prstGeom prst="rect">
            <a:avLst/>
          </a:prstGeom>
        </p:spPr>
        <p:txBody>
          <a:bodyPr wrap="square">
            <a:spAutoFit/>
          </a:bodyPr>
          <a:lstStyle/>
          <a:p>
            <a:pPr algn="ctr">
              <a:lnSpc>
                <a:spcPct val="150000"/>
              </a:lnSpc>
            </a:pPr>
            <a:r>
              <a:rPr lang="en-US" sz="4400" b="1" dirty="0" smtClean="0">
                <a:solidFill>
                  <a:srgbClr val="C00000"/>
                </a:solidFill>
              </a:rPr>
              <a:t>Glossary of Technical Terms</a:t>
            </a:r>
            <a:endParaRPr lang="en-US" sz="4800" b="1" dirty="0" smtClean="0">
              <a:solidFill>
                <a:srgbClr val="C00000"/>
              </a:solidFill>
            </a:endParaRPr>
          </a:p>
          <a:p>
            <a:pPr algn="just">
              <a:lnSpc>
                <a:spcPct val="150000"/>
              </a:lnSpc>
            </a:pPr>
            <a:r>
              <a:rPr lang="en-US" sz="2800" dirty="0" smtClean="0"/>
              <a:t>It is useful to provide an alphabetical list of technical terms with a brief, clear description of each term. You can also include in this section explanations of the acronyms, abbreviations or standard units used in your report.</a:t>
            </a:r>
          </a:p>
          <a:p>
            <a:pPr algn="just">
              <a:lnSpc>
                <a:spcPct val="150000"/>
              </a:lnSpc>
            </a:pPr>
            <a:r>
              <a:rPr lang="en-US" sz="2800" dirty="0" smtClean="0"/>
              <a:t>You will not necessarily be required to use all of the headings described above, nor will they necessarily be in the order given here. Check your departmental guidelines or instructions.</a:t>
            </a:r>
          </a:p>
        </p:txBody>
      </p:sp>
    </p:spTree>
    <p:extLst>
      <p:ext uri="{BB962C8B-B14F-4D97-AF65-F5344CB8AC3E}">
        <p14:creationId xmlns:p14="http://schemas.microsoft.com/office/powerpoint/2010/main" val="1773166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8600"/>
            <a:ext cx="9144000" cy="5355312"/>
          </a:xfrm>
          <a:prstGeom prst="rect">
            <a:avLst/>
          </a:prstGeom>
        </p:spPr>
        <p:txBody>
          <a:bodyPr wrap="square">
            <a:spAutoFit/>
          </a:bodyPr>
          <a:lstStyle/>
          <a:p>
            <a:pPr algn="ctr"/>
            <a:r>
              <a:rPr lang="en-US" sz="4800" b="1" dirty="0" smtClean="0">
                <a:solidFill>
                  <a:srgbClr val="C00000"/>
                </a:solidFill>
              </a:rPr>
              <a:t>What makes a good report?</a:t>
            </a:r>
            <a:endParaRPr lang="en-US" sz="2400" dirty="0" smtClean="0"/>
          </a:p>
          <a:p>
            <a:pPr algn="just">
              <a:lnSpc>
                <a:spcPct val="150000"/>
              </a:lnSpc>
              <a:buClr>
                <a:srgbClr val="FF0000"/>
              </a:buClr>
            </a:pPr>
            <a:endParaRPr lang="en-US" sz="2800" dirty="0" smtClean="0"/>
          </a:p>
          <a:p>
            <a:pPr algn="just">
              <a:lnSpc>
                <a:spcPct val="150000"/>
              </a:lnSpc>
              <a:buClr>
                <a:srgbClr val="FF0000"/>
              </a:buClr>
            </a:pPr>
            <a:r>
              <a:rPr lang="en-US" sz="2800" dirty="0" smtClean="0"/>
              <a:t>Two of the reasons why reports are used as forms of written assessment (evaluation) are:</a:t>
            </a:r>
          </a:p>
          <a:p>
            <a:pPr marL="514350" indent="-514350" algn="just">
              <a:lnSpc>
                <a:spcPct val="150000"/>
              </a:lnSpc>
              <a:buClr>
                <a:srgbClr val="FF0000"/>
              </a:buClr>
              <a:buSzPct val="150000"/>
              <a:buFont typeface="+mj-lt"/>
              <a:buAutoNum type="arabicParenR"/>
            </a:pPr>
            <a:r>
              <a:rPr lang="en-US" sz="2800" dirty="0" smtClean="0"/>
              <a:t> to find out what you have learned from your reading, research or experience;</a:t>
            </a:r>
          </a:p>
          <a:p>
            <a:pPr marL="514350" indent="-514350" algn="just">
              <a:lnSpc>
                <a:spcPct val="150000"/>
              </a:lnSpc>
              <a:buClr>
                <a:srgbClr val="FF0000"/>
              </a:buClr>
              <a:buSzPct val="150000"/>
              <a:buFont typeface="+mj-lt"/>
              <a:buAutoNum type="arabicParenR"/>
            </a:pPr>
            <a:r>
              <a:rPr lang="en-US" sz="2800" dirty="0" smtClean="0"/>
              <a:t> to give you experience of an important skill that is widely used in the work place.</a:t>
            </a:r>
          </a:p>
        </p:txBody>
      </p:sp>
    </p:spTree>
    <p:extLst>
      <p:ext uri="{BB962C8B-B14F-4D97-AF65-F5344CB8AC3E}">
        <p14:creationId xmlns:p14="http://schemas.microsoft.com/office/powerpoint/2010/main" val="2838813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52755"/>
            <a:ext cx="9144000" cy="3891322"/>
          </a:xfrm>
          <a:prstGeom prst="rect">
            <a:avLst/>
          </a:prstGeom>
        </p:spPr>
        <p:txBody>
          <a:bodyPr wrap="square">
            <a:spAutoFit/>
          </a:bodyPr>
          <a:lstStyle/>
          <a:p>
            <a:pPr marL="457200" lvl="0" indent="-457200" algn="just">
              <a:lnSpc>
                <a:spcPct val="150000"/>
              </a:lnSpc>
              <a:buClr>
                <a:srgbClr val="FF0000"/>
              </a:buClr>
              <a:buFont typeface="Wingdings" pitchFamily="2" charset="2"/>
              <a:buChar char="q"/>
            </a:pPr>
            <a:r>
              <a:rPr lang="en-US" sz="2800" dirty="0">
                <a:solidFill>
                  <a:prstClr val="black"/>
                </a:solidFill>
              </a:rPr>
              <a:t>An effective report presents and analyses facts and evidence that are relevant to the specific problem or issue of the report brief. All sources used should be acknowledged and referenced throughout, in accordance with the preferred method of your department</a:t>
            </a:r>
            <a:r>
              <a:rPr lang="en-US" sz="2800" dirty="0" smtClean="0">
                <a:solidFill>
                  <a:prstClr val="black"/>
                </a:solidFill>
              </a:rPr>
              <a:t>.</a:t>
            </a:r>
          </a:p>
        </p:txBody>
      </p:sp>
    </p:spTree>
    <p:extLst>
      <p:ext uri="{BB962C8B-B14F-4D97-AF65-F5344CB8AC3E}">
        <p14:creationId xmlns:p14="http://schemas.microsoft.com/office/powerpoint/2010/main" val="2202692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001643"/>
          </a:xfrm>
          <a:prstGeom prst="rect">
            <a:avLst/>
          </a:prstGeom>
        </p:spPr>
        <p:txBody>
          <a:bodyPr wrap="square">
            <a:spAutoFit/>
          </a:bodyPr>
          <a:lstStyle/>
          <a:p>
            <a:pPr algn="ctr"/>
            <a:r>
              <a:rPr lang="en-US" sz="4800" b="1" dirty="0" smtClean="0">
                <a:solidFill>
                  <a:srgbClr val="C00000"/>
                </a:solidFill>
              </a:rPr>
              <a:t>The structure of a report</a:t>
            </a:r>
            <a:endParaRPr lang="en-US" sz="2800" dirty="0" smtClean="0"/>
          </a:p>
          <a:p>
            <a:pPr algn="just">
              <a:lnSpc>
                <a:spcPct val="150000"/>
              </a:lnSpc>
              <a:buClr>
                <a:srgbClr val="FF0000"/>
              </a:buClr>
            </a:pPr>
            <a:r>
              <a:rPr lang="en-US" sz="2800" dirty="0" smtClean="0"/>
              <a:t>The main features of a report are described below to provide a general guide. These should be used in conjunction with the instructions or guidelines provided by your department.</a:t>
            </a:r>
          </a:p>
          <a:p>
            <a:pPr algn="just">
              <a:lnSpc>
                <a:spcPct val="150000"/>
              </a:lnSpc>
              <a:buClr>
                <a:srgbClr val="FF0000"/>
              </a:buClr>
            </a:pPr>
            <a:r>
              <a:rPr lang="en-US" sz="2800" b="1" dirty="0">
                <a:solidFill>
                  <a:srgbClr val="C00000"/>
                </a:solidFill>
              </a:rPr>
              <a:t>Title Page </a:t>
            </a:r>
            <a:endParaRPr lang="en-US" sz="2800" b="1" dirty="0" smtClean="0">
              <a:solidFill>
                <a:srgbClr val="C00000"/>
              </a:solidFill>
            </a:endParaRPr>
          </a:p>
          <a:p>
            <a:pPr algn="just">
              <a:lnSpc>
                <a:spcPct val="150000"/>
              </a:lnSpc>
              <a:buClr>
                <a:srgbClr val="FF0000"/>
              </a:buClr>
            </a:pPr>
            <a:r>
              <a:rPr lang="en-US" sz="2800" dirty="0"/>
              <a:t>This should briefly but explicitly describe the purpose of the </a:t>
            </a:r>
            <a:r>
              <a:rPr lang="en-US" sz="2800" dirty="0" smtClean="0"/>
              <a:t>report. </a:t>
            </a:r>
            <a:r>
              <a:rPr lang="en-US" sz="2800" dirty="0"/>
              <a:t>Other details you may include could be your name, the date and for whom the report is written. </a:t>
            </a:r>
            <a:endParaRPr lang="en-US" sz="2800" dirty="0" smtClean="0">
              <a:solidFill>
                <a:srgbClr val="C00000"/>
              </a:solidFill>
            </a:endParaRPr>
          </a:p>
        </p:txBody>
      </p:sp>
    </p:spTree>
    <p:extLst>
      <p:ext uri="{BB962C8B-B14F-4D97-AF65-F5344CB8AC3E}">
        <p14:creationId xmlns:p14="http://schemas.microsoft.com/office/powerpoint/2010/main" val="2549575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5147" y="6243935"/>
            <a:ext cx="4332853" cy="461665"/>
          </a:xfrm>
          <a:prstGeom prst="rect">
            <a:avLst/>
          </a:prstGeom>
        </p:spPr>
        <p:txBody>
          <a:bodyPr wrap="none">
            <a:spAutoFit/>
          </a:bodyPr>
          <a:lstStyle/>
          <a:p>
            <a:r>
              <a:rPr lang="en-US" sz="2400" b="1" dirty="0">
                <a:solidFill>
                  <a:srgbClr val="C00000"/>
                </a:solidFill>
                <a:latin typeface="Calibri" pitchFamily="34" charset="0"/>
                <a:cs typeface="Calibri" pitchFamily="34" charset="0"/>
              </a:rPr>
              <a:t>Figure 1: Example of a title page </a:t>
            </a:r>
            <a:endParaRPr lang="en-US" sz="2400" dirty="0">
              <a:solidFill>
                <a:srgbClr val="C00000"/>
              </a:solidFill>
              <a:latin typeface="Calibri" pitchFamily="34" charset="0"/>
              <a:cs typeface="Calibri" pitchFamily="34" charset="0"/>
            </a:endParaRPr>
          </a:p>
        </p:txBody>
      </p:sp>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140" t="18469" r="65446" b="8769"/>
          <a:stretch/>
        </p:blipFill>
        <p:spPr bwMode="auto">
          <a:xfrm>
            <a:off x="1371600" y="0"/>
            <a:ext cx="6172200" cy="6243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2195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080365"/>
          </a:xfrm>
          <a:prstGeom prst="rect">
            <a:avLst/>
          </a:prstGeom>
        </p:spPr>
        <p:txBody>
          <a:bodyPr wrap="square">
            <a:spAutoFit/>
          </a:bodyPr>
          <a:lstStyle/>
          <a:p>
            <a:pPr algn="ctr">
              <a:lnSpc>
                <a:spcPct val="150000"/>
              </a:lnSpc>
            </a:pPr>
            <a:r>
              <a:rPr lang="en-US" sz="5400" b="1" dirty="0" smtClean="0">
                <a:solidFill>
                  <a:srgbClr val="C00000"/>
                </a:solidFill>
              </a:rPr>
              <a:t>Terms of reference</a:t>
            </a:r>
          </a:p>
          <a:p>
            <a:pPr algn="just">
              <a:lnSpc>
                <a:spcPct val="150000"/>
              </a:lnSpc>
            </a:pPr>
            <a:r>
              <a:rPr lang="en-US" sz="3200" dirty="0" smtClean="0"/>
              <a:t>Under this heading you could include a brief explanation of who will read the report (audience) why it was written (purpose) and how it was written (methods). It may be in the form of a subtitle or a single paragraph.</a:t>
            </a:r>
          </a:p>
        </p:txBody>
      </p:sp>
    </p:spTree>
    <p:extLst>
      <p:ext uri="{BB962C8B-B14F-4D97-AF65-F5344CB8AC3E}">
        <p14:creationId xmlns:p14="http://schemas.microsoft.com/office/powerpoint/2010/main" val="1746116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00" y="5791200"/>
            <a:ext cx="5381986" cy="461665"/>
          </a:xfrm>
          <a:prstGeom prst="rect">
            <a:avLst/>
          </a:prstGeom>
        </p:spPr>
        <p:txBody>
          <a:bodyPr wrap="none">
            <a:spAutoFit/>
          </a:bodyPr>
          <a:lstStyle/>
          <a:p>
            <a:r>
              <a:rPr lang="en-US" sz="2400" b="1" dirty="0">
                <a:solidFill>
                  <a:srgbClr val="C00000"/>
                </a:solidFill>
                <a:latin typeface="Calibri" pitchFamily="34" charset="0"/>
                <a:cs typeface="Calibri" pitchFamily="34" charset="0"/>
              </a:rPr>
              <a:t>Figure 2: Example of terms of reference </a:t>
            </a:r>
            <a:endParaRPr lang="en-US" sz="2400" dirty="0">
              <a:solidFill>
                <a:srgbClr val="C00000"/>
              </a:solidFill>
              <a:latin typeface="Calibri" pitchFamily="34" charset="0"/>
              <a:cs typeface="Calibri" pitchFamily="34" charset="0"/>
            </a:endParaRPr>
          </a:p>
        </p:txBody>
      </p:sp>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441" t="42164" r="23217" b="38769"/>
          <a:stretch/>
        </p:blipFill>
        <p:spPr bwMode="auto">
          <a:xfrm>
            <a:off x="381000" y="990600"/>
            <a:ext cx="8458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2659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430478"/>
          </a:xfrm>
          <a:prstGeom prst="rect">
            <a:avLst/>
          </a:prstGeom>
        </p:spPr>
        <p:txBody>
          <a:bodyPr wrap="square">
            <a:spAutoFit/>
          </a:bodyPr>
          <a:lstStyle/>
          <a:p>
            <a:pPr algn="ctr">
              <a:lnSpc>
                <a:spcPct val="150000"/>
              </a:lnSpc>
            </a:pPr>
            <a:r>
              <a:rPr lang="en-US" sz="4800" b="1" dirty="0" smtClean="0">
                <a:solidFill>
                  <a:srgbClr val="C00000"/>
                </a:solidFill>
              </a:rPr>
              <a:t>Summary (Abstract)</a:t>
            </a:r>
          </a:p>
          <a:p>
            <a:pPr algn="just">
              <a:lnSpc>
                <a:spcPct val="150000"/>
              </a:lnSpc>
            </a:pPr>
            <a:endParaRPr lang="en-US" sz="2800" dirty="0" smtClean="0"/>
          </a:p>
          <a:p>
            <a:pPr algn="just">
              <a:lnSpc>
                <a:spcPct val="150000"/>
              </a:lnSpc>
            </a:pPr>
            <a:r>
              <a:rPr lang="en-US" sz="2800" dirty="0" smtClean="0"/>
              <a:t>The summary should briefly describe the content of the report. It should cover the aims of the report, what was found and what, if any, action is called for. Aim for about half a page in length and avoid detail or discussion; just outline the main points. Remember that the summary is the first thing that is read. It should provide the reader with a clear, helpful overview of the content of the report.</a:t>
            </a:r>
          </a:p>
        </p:txBody>
      </p:sp>
    </p:spTree>
    <p:extLst>
      <p:ext uri="{BB962C8B-B14F-4D97-AF65-F5344CB8AC3E}">
        <p14:creationId xmlns:p14="http://schemas.microsoft.com/office/powerpoint/2010/main" val="242560688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149</TotalTime>
  <Words>1106</Words>
  <Application>Microsoft Office PowerPoint</Application>
  <PresentationFormat>On-screen Show (4:3)</PresentationFormat>
  <Paragraphs>51</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Trek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Wrea</dc:creator>
  <cp:lastModifiedBy>Wrea</cp:lastModifiedBy>
  <cp:revision>39</cp:revision>
  <dcterms:created xsi:type="dcterms:W3CDTF">2018-04-01T19:35:00Z</dcterms:created>
  <dcterms:modified xsi:type="dcterms:W3CDTF">2018-04-07T19:48:57Z</dcterms:modified>
</cp:coreProperties>
</file>