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9537A8D-E2E8-4353-943D-4C6550184FE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8A1FAAC-25A1-4AD4-952E-17AFB886C6D0}" type="datetimeFigureOut">
              <a:rPr lang="en-US" smtClean="0"/>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29537A8D-E2E8-4353-943D-4C6550184FEB}" type="slidenum">
              <a:rPr lang="en-US" smtClean="0"/>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8A1FAAC-25A1-4AD4-952E-17AFB886C6D0}" type="datetimeFigureOut">
              <a:rPr lang="en-US" smtClean="0"/>
              <a:t>2/7/2018</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9537A8D-E2E8-4353-943D-4C6550184FEB}" type="slidenum">
              <a:rPr lang="en-US" smtClean="0"/>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04800" y="2381250"/>
            <a:ext cx="2286000" cy="135255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4819"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34820" name="Rectangle 4"/>
          <p:cNvSpPr>
            <a:spLocks noChangeArrowheads="1"/>
          </p:cNvSpPr>
          <p:nvPr/>
        </p:nvSpPr>
        <p:spPr bwMode="auto">
          <a:xfrm>
            <a:off x="762000" y="1103292"/>
            <a:ext cx="287931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Formality (F):</a:t>
            </a:r>
            <a:r>
              <a:rPr kumimoji="0" lang="en-US" sz="28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1" name="Rectangle 5"/>
          <p:cNvSpPr>
            <a:spLocks noChangeArrowheads="1"/>
          </p:cNvSpPr>
          <p:nvPr/>
        </p:nvSpPr>
        <p:spPr bwMode="auto">
          <a:xfrm>
            <a:off x="228600" y="2374880"/>
            <a:ext cx="86106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Low" fontAlgn="base">
              <a:spcBef>
                <a:spcPct val="0"/>
              </a:spcBef>
              <a:spcAft>
                <a:spcPct val="0"/>
              </a:spcAf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Wt.</a:t>
            </a:r>
            <a:r>
              <a:rPr kumimoji="0" lang="en-US" sz="24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(g) </a:t>
            </a: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/F.Wt.</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p>
          <a:p>
            <a:pPr marL="0" marR="0" lvl="0" indent="0" algn="justLow" defTabSz="914400" rtl="0" eaLnBrk="1" fontAlgn="base" latinLnBrk="0" hangingPunct="1">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 =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F.Wt = Formula weight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V</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(L)</a:t>
            </a:r>
          </a:p>
          <a:p>
            <a:pPr marL="0" marR="0" lvl="0" indent="0" algn="justLow" defTabSz="914400" rtl="0" eaLnBrk="0" fontAlgn="base" latinLnBrk="0" hangingPunct="0">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There is no difference between a substance’s molarity and formality if it dissolves without dissociating into ions.</a:t>
            </a:r>
          </a:p>
          <a:p>
            <a:pPr marL="0" marR="0" lvl="0" indent="0" algn="justLow" defTabSz="914400" rtl="0" eaLnBrk="0" fontAlgn="base" latinLnBrk="0" hangingPunct="0">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The molar concentration of a solution of glucose is the same as its formality, since it is not dissociated in the solution to other form.</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 name="Straight Connector 9"/>
          <p:cNvCxnSpPr/>
          <p:nvPr/>
        </p:nvCxnSpPr>
        <p:spPr>
          <a:xfrm>
            <a:off x="914400" y="3046412"/>
            <a:ext cx="1600200" cy="158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262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2991802" y="3352800"/>
          <a:ext cx="3332798" cy="2057400"/>
        </p:xfrm>
        <a:graphic>
          <a:graphicData uri="http://schemas.openxmlformats.org/drawingml/2006/table">
            <a:tbl>
              <a:tblPr/>
              <a:tblGrid>
                <a:gridCol w="1871318"/>
                <a:gridCol w="1461480"/>
              </a:tblGrid>
              <a:tr h="411480">
                <a:tc>
                  <a:txBody>
                    <a:bodyPr/>
                    <a:lstStyle/>
                    <a:p>
                      <a:pPr algn="ctr">
                        <a:lnSpc>
                          <a:spcPct val="150000"/>
                        </a:lnSpc>
                        <a:spcAft>
                          <a:spcPts val="0"/>
                        </a:spcAft>
                        <a:tabLst>
                          <a:tab pos="4038600" algn="l"/>
                        </a:tabLst>
                      </a:pPr>
                      <a:r>
                        <a:rPr lang="en-US" sz="1400" b="1" dirty="0">
                          <a:latin typeface="Times New Roman"/>
                          <a:ea typeface="Calibri"/>
                        </a:rPr>
                        <a:t>Temperature, ˚C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4038600" algn="l"/>
                        </a:tabLst>
                      </a:pPr>
                      <a:r>
                        <a:rPr lang="en-US" sz="1400" b="1" dirty="0">
                          <a:latin typeface="Times New Roman"/>
                          <a:ea typeface="Calibri"/>
                        </a:rPr>
                        <a:t>K</a:t>
                      </a:r>
                      <a:r>
                        <a:rPr lang="en-US" sz="1400" b="1" baseline="-25000" dirty="0">
                          <a:latin typeface="Times New Roman"/>
                          <a:ea typeface="Calibri"/>
                        </a:rPr>
                        <a:t>w</a:t>
                      </a:r>
                      <a:endParaRPr lang="en-US" sz="1400" b="1"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80">
                <a:tc>
                  <a:txBody>
                    <a:bodyPr/>
                    <a:lstStyle/>
                    <a:p>
                      <a:pPr algn="ctr">
                        <a:lnSpc>
                          <a:spcPct val="150000"/>
                        </a:lnSpc>
                        <a:spcAft>
                          <a:spcPts val="0"/>
                        </a:spcAft>
                        <a:tabLst>
                          <a:tab pos="4038600" algn="l"/>
                        </a:tabLst>
                      </a:pPr>
                      <a:r>
                        <a:rPr lang="en-US" sz="1400" b="1" dirty="0">
                          <a:latin typeface="Times New Roman"/>
                          <a:ea typeface="Calibri"/>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4038600" algn="l"/>
                        </a:tabLst>
                      </a:pPr>
                      <a:r>
                        <a:rPr lang="en-US" sz="1400" b="1" dirty="0">
                          <a:latin typeface="Times New Roman"/>
                          <a:ea typeface="Calibri"/>
                        </a:rPr>
                        <a:t>0.114 × 10</a:t>
                      </a:r>
                      <a:r>
                        <a:rPr lang="en-US" sz="1400" b="1" baseline="30000" dirty="0">
                          <a:latin typeface="Times New Roman"/>
                          <a:ea typeface="Calibri"/>
                        </a:rPr>
                        <a:t>-14</a:t>
                      </a:r>
                      <a:endParaRPr lang="en-US" sz="1400" b="1"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80">
                <a:tc>
                  <a:txBody>
                    <a:bodyPr/>
                    <a:lstStyle/>
                    <a:p>
                      <a:pPr algn="ctr">
                        <a:lnSpc>
                          <a:spcPct val="150000"/>
                        </a:lnSpc>
                        <a:spcAft>
                          <a:spcPts val="0"/>
                        </a:spcAft>
                        <a:tabLst>
                          <a:tab pos="4038600" algn="l"/>
                        </a:tabLst>
                      </a:pPr>
                      <a:r>
                        <a:rPr lang="en-US" sz="1400" b="1" dirty="0">
                          <a:latin typeface="Times New Roman"/>
                          <a:ea typeface="Calibri"/>
                        </a:rPr>
                        <a:t>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4038600" algn="l"/>
                        </a:tabLst>
                      </a:pPr>
                      <a:r>
                        <a:rPr lang="en-US" sz="1400" b="1" dirty="0">
                          <a:latin typeface="Times New Roman"/>
                          <a:ea typeface="Calibri"/>
                        </a:rPr>
                        <a:t>1 × 10</a:t>
                      </a:r>
                      <a:r>
                        <a:rPr lang="en-US" sz="1400" b="1" baseline="30000" dirty="0">
                          <a:latin typeface="Times New Roman"/>
                          <a:ea typeface="Calibri"/>
                        </a:rPr>
                        <a:t>-14</a:t>
                      </a:r>
                      <a:endParaRPr lang="en-US" sz="1400" b="1"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80">
                <a:tc>
                  <a:txBody>
                    <a:bodyPr/>
                    <a:lstStyle/>
                    <a:p>
                      <a:pPr algn="ctr">
                        <a:lnSpc>
                          <a:spcPct val="150000"/>
                        </a:lnSpc>
                        <a:spcAft>
                          <a:spcPts val="0"/>
                        </a:spcAft>
                        <a:tabLst>
                          <a:tab pos="4038600" algn="l"/>
                        </a:tabLst>
                      </a:pPr>
                      <a:r>
                        <a:rPr lang="en-US" sz="1400" b="1" dirty="0">
                          <a:latin typeface="Times New Roman"/>
                          <a:ea typeface="Calibri"/>
                        </a:rPr>
                        <a:t>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4038600" algn="l"/>
                        </a:tabLst>
                      </a:pPr>
                      <a:r>
                        <a:rPr lang="en-US" sz="1400" b="1" dirty="0">
                          <a:latin typeface="Times New Roman"/>
                          <a:ea typeface="Calibri"/>
                        </a:rPr>
                        <a:t>5.47 × 10</a:t>
                      </a:r>
                      <a:r>
                        <a:rPr lang="en-US" sz="1400" b="1" baseline="30000" dirty="0">
                          <a:latin typeface="Times New Roman"/>
                          <a:ea typeface="Calibri"/>
                        </a:rPr>
                        <a:t>-14</a:t>
                      </a:r>
                      <a:endParaRPr lang="en-US" sz="1400" b="1"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480">
                <a:tc>
                  <a:txBody>
                    <a:bodyPr/>
                    <a:lstStyle/>
                    <a:p>
                      <a:pPr algn="ctr">
                        <a:lnSpc>
                          <a:spcPct val="150000"/>
                        </a:lnSpc>
                        <a:spcAft>
                          <a:spcPts val="0"/>
                        </a:spcAft>
                        <a:tabLst>
                          <a:tab pos="4038600" algn="l"/>
                        </a:tabLst>
                      </a:pPr>
                      <a:r>
                        <a:rPr lang="en-US" sz="1400" b="1" dirty="0">
                          <a:latin typeface="Times New Roman"/>
                          <a:ea typeface="Calibri"/>
                        </a:rPr>
                        <a:t>100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tabLst>
                          <a:tab pos="4038600" algn="l"/>
                        </a:tabLst>
                      </a:pPr>
                      <a:r>
                        <a:rPr lang="en-US" sz="1400" b="1" dirty="0">
                          <a:latin typeface="Times New Roman"/>
                          <a:ea typeface="Calibri"/>
                        </a:rPr>
                        <a:t>49 × 10</a:t>
                      </a:r>
                      <a:r>
                        <a:rPr lang="en-US" sz="1400" b="1" baseline="30000" dirty="0">
                          <a:latin typeface="Times New Roman"/>
                          <a:ea typeface="Calibri"/>
                        </a:rPr>
                        <a:t>-14</a:t>
                      </a:r>
                      <a:endParaRPr lang="en-US" sz="1400" b="1" dirty="0">
                        <a:latin typeface="Times New Roman"/>
                        <a:ea typeface="Calibri"/>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4818" name="Rectangle 2"/>
          <p:cNvSpPr>
            <a:spLocks noChangeArrowheads="1"/>
          </p:cNvSpPr>
          <p:nvPr/>
        </p:nvSpPr>
        <p:spPr bwMode="auto">
          <a:xfrm>
            <a:off x="228600" y="2590800"/>
            <a:ext cx="8610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following table shows that dependence of 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w</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on temperature.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4817" name="Picture 1"/>
          <p:cNvPicPr>
            <a:picLocks noChangeAspect="1" noChangeArrowheads="1"/>
          </p:cNvPicPr>
          <p:nvPr/>
        </p:nvPicPr>
        <p:blipFill>
          <a:blip r:embed="rId2">
            <a:clrChange>
              <a:clrFrom>
                <a:srgbClr val="FFFFFF"/>
              </a:clrFrom>
              <a:clrTo>
                <a:srgbClr val="FFFFFF">
                  <a:alpha val="0"/>
                </a:srgbClr>
              </a:clrTo>
            </a:clrChange>
            <a:lum bright="-40000"/>
          </a:blip>
          <a:srcRect l="19375" t="30000" r="36250" b="43000"/>
          <a:stretch>
            <a:fillRect/>
          </a:stretch>
        </p:blipFill>
        <p:spPr bwMode="auto">
          <a:xfrm>
            <a:off x="76200" y="65468"/>
            <a:ext cx="7041444" cy="2677732"/>
          </a:xfrm>
          <a:prstGeom prst="rect">
            <a:avLst/>
          </a:prstGeom>
          <a:noFill/>
          <a:ln w="9525">
            <a:noFill/>
            <a:miter lim="800000"/>
            <a:headEnd/>
            <a:tailEnd/>
          </a:ln>
          <a:effectLst/>
        </p:spPr>
      </p:pic>
      <p:sp>
        <p:nvSpPr>
          <p:cNvPr id="5" name="Rectangle 4"/>
          <p:cNvSpPr/>
          <p:nvPr/>
        </p:nvSpPr>
        <p:spPr>
          <a:xfrm>
            <a:off x="457200" y="5715000"/>
            <a:ext cx="7162800" cy="461665"/>
          </a:xfrm>
          <a:prstGeom prst="rect">
            <a:avLst/>
          </a:prstGeom>
        </p:spPr>
        <p:txBody>
          <a:bodyPr wrap="square">
            <a:spAutoFit/>
          </a:bodyPr>
          <a:lstStyle/>
          <a:p>
            <a:pPr lvl="0" algn="justLow" eaLnBrk="0" fontAlgn="base" hangingPunct="0">
              <a:spcBef>
                <a:spcPct val="0"/>
              </a:spcBef>
              <a:spcAft>
                <a:spcPct val="0"/>
              </a:spcAft>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For convenience 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w</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written as 1 x 10</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-14</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25</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o</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30879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152400" y="1501676"/>
            <a:ext cx="8610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Calculate the hydronium and hydroxide ion concentration of pure water at 25˚C and 100 ˚C?</a:t>
            </a:r>
          </a:p>
          <a:p>
            <a:pPr marL="0" marR="0" lvl="0" indent="0" algn="justLow" defTabSz="914400" rtl="0"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3794" name="Object 2"/>
          <p:cNvGraphicFramePr>
            <a:graphicFrameLocks noChangeAspect="1"/>
          </p:cNvGraphicFramePr>
          <p:nvPr>
            <p:extLst>
              <p:ext uri="{D42A27DB-BD31-4B8C-83A1-F6EECF244321}">
                <p14:modId xmlns:p14="http://schemas.microsoft.com/office/powerpoint/2010/main" val="3865391409"/>
              </p:ext>
            </p:extLst>
          </p:nvPr>
        </p:nvGraphicFramePr>
        <p:xfrm>
          <a:off x="1143000" y="4419600"/>
          <a:ext cx="5334000" cy="685800"/>
        </p:xfrm>
        <a:graphic>
          <a:graphicData uri="http://schemas.openxmlformats.org/presentationml/2006/ole">
            <mc:AlternateContent xmlns:mc="http://schemas.openxmlformats.org/markup-compatibility/2006">
              <mc:Choice xmlns:v="urn:schemas-microsoft-com:vml" Requires="v">
                <p:oleObj spid="_x0000_s1028" name="CS ChemDraw Drawing" r:id="rId3" imgW="3749400" imgH="377640" progId="ChemDraw.Document.6.0">
                  <p:embed/>
                </p:oleObj>
              </mc:Choice>
              <mc:Fallback>
                <p:oleObj name="CS ChemDraw Drawing" r:id="rId3" imgW="3749400" imgH="377640" progId="ChemDraw.Document.6.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4419600"/>
                        <a:ext cx="5334000" cy="685800"/>
                      </a:xfrm>
                      <a:prstGeom prst="rect">
                        <a:avLst/>
                      </a:prstGeom>
                      <a:noFill/>
                    </p:spPr>
                  </p:pic>
                </p:oleObj>
              </mc:Fallback>
            </mc:AlternateContent>
          </a:graphicData>
        </a:graphic>
      </p:graphicFrame>
    </p:spTree>
    <p:extLst>
      <p:ext uri="{BB962C8B-B14F-4D97-AF65-F5344CB8AC3E}">
        <p14:creationId xmlns:p14="http://schemas.microsoft.com/office/powerpoint/2010/main" val="3868316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28600" y="1833513"/>
            <a:ext cx="8610600" cy="16858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Calculate the hydronium and hydroxide ion conc., pOH and pH in 0.2 M aqueous NaOH at 25</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o</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537173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228600" y="1909713"/>
            <a:ext cx="8686800" cy="16858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lang="en-US" sz="2400" dirty="0">
              <a:latin typeface="Arial" pitchFamily="34" charset="0"/>
              <a:ea typeface="Calibri" pitchFamily="34" charset="0"/>
              <a:cs typeface="Times New Roman" pitchFamily="18" charset="0"/>
            </a:endParaRPr>
          </a:p>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Calculate the hydronium and hydroxide ion conc., pH and pOH in 0.05 M aqueous HCl at 25</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o</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38077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p:cNvPicPr>
            <a:picLocks noChangeAspect="1" noChangeArrowheads="1"/>
          </p:cNvPicPr>
          <p:nvPr/>
        </p:nvPicPr>
        <p:blipFill>
          <a:blip r:embed="rId2">
            <a:clrChange>
              <a:clrFrom>
                <a:srgbClr val="FFFFFF"/>
              </a:clrFrom>
              <a:clrTo>
                <a:srgbClr val="FFFFFF">
                  <a:alpha val="0"/>
                </a:srgbClr>
              </a:clrTo>
            </a:clrChange>
            <a:lum bright="-40000"/>
          </a:blip>
          <a:srcRect l="19375" t="24000" r="26875" b="40000"/>
          <a:stretch>
            <a:fillRect/>
          </a:stretch>
        </p:blipFill>
        <p:spPr bwMode="auto">
          <a:xfrm>
            <a:off x="0" y="1600200"/>
            <a:ext cx="8737600" cy="3657600"/>
          </a:xfrm>
          <a:prstGeom prst="rect">
            <a:avLst/>
          </a:prstGeom>
          <a:noFill/>
          <a:ln w="9525">
            <a:noFill/>
            <a:miter lim="800000"/>
            <a:headEnd/>
            <a:tailEnd/>
          </a:ln>
          <a:effectLst/>
        </p:spPr>
      </p:pic>
    </p:spTree>
    <p:extLst>
      <p:ext uri="{BB962C8B-B14F-4D97-AF65-F5344CB8AC3E}">
        <p14:creationId xmlns:p14="http://schemas.microsoft.com/office/powerpoint/2010/main" val="662724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228600" y="2200354"/>
            <a:ext cx="8610600" cy="16858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3976688" algn="l"/>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p>
          <a:p>
            <a:pPr marL="0" marR="0" lvl="0" indent="0" algn="justLow" defTabSz="914400" rtl="0" eaLnBrk="1" fontAlgn="base" latinLnBrk="0" hangingPunct="1">
              <a:lnSpc>
                <a:spcPct val="150000"/>
              </a:lnSpc>
              <a:spcBef>
                <a:spcPct val="0"/>
              </a:spcBef>
              <a:spcAft>
                <a:spcPct val="0"/>
              </a:spcAft>
              <a:buClrTx/>
              <a:buSzTx/>
              <a:buFontTx/>
              <a:buNone/>
              <a:tabLst>
                <a:tab pos="3976688"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If 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sp</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Hg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Cl</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is 1.3 x 10</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-8</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calculate concentration of [Hg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 the solution.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770860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28600" y="1981488"/>
            <a:ext cx="8686800" cy="16946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tab pos="3976688" algn="l"/>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p>
          <a:p>
            <a:pPr marL="0" marR="0" lvl="0" indent="0" algn="justLow" defTabSz="914400" rtl="0" eaLnBrk="1" fontAlgn="base" latinLnBrk="0" hangingPunct="1">
              <a:lnSpc>
                <a:spcPct val="150000"/>
              </a:lnSpc>
              <a:spcBef>
                <a:spcPct val="0"/>
              </a:spcBef>
              <a:spcAft>
                <a:spcPct val="0"/>
              </a:spcAft>
              <a:buClrTx/>
              <a:buSzTx/>
              <a:buFontTx/>
              <a:buNone/>
              <a:tabLst>
                <a:tab pos="3976688"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H</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ow many grams of Ba(IO</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 [M.Wt = 487 g/mole] can be dissolved in 500mL of water? K</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sp</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 of Ba(IO</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2 </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 1.57 × 10</a:t>
            </a:r>
            <a:r>
              <a:rPr kumimoji="0" lang="en-US" sz="2400" b="0" i="0" u="none" strike="noStrike" cap="none" normalizeH="0" baseline="30000" dirty="0" smtClean="0" bmk="">
                <a:ln>
                  <a:noFill/>
                </a:ln>
                <a:solidFill>
                  <a:schemeClr val="tx1"/>
                </a:solidFill>
                <a:effectLst/>
                <a:latin typeface="Arial" pitchFamily="34" charset="0"/>
                <a:ea typeface="Calibri" pitchFamily="34" charset="0"/>
                <a:cs typeface="Times New Roman" pitchFamily="18" charset="0"/>
              </a:rPr>
              <a:t>-9</a:t>
            </a:r>
            <a:r>
              <a:rPr kumimoji="0" lang="en-US" sz="2400" b="0" i="0" u="none" strike="noStrike" cap="none" normalizeH="0" baseline="0" dirty="0" smtClean="0" bmk="">
                <a:ln>
                  <a:noFill/>
                </a:ln>
                <a:solidFill>
                  <a:schemeClr val="tx1"/>
                </a:solidFill>
                <a:effectLst/>
                <a:latin typeface="Arial" pitchFamily="34"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251103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304800" y="551557"/>
            <a:ext cx="85344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tab pos="4038600" algn="l"/>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effect of a common ion on the solubility of a precipitate</a:t>
            </a:r>
          </a:p>
          <a:p>
            <a:pPr marL="0" marR="0" lvl="0" indent="0" algn="justLow" defTabSz="914400" rtl="0" eaLnBrk="1" fontAlgn="base" latinLnBrk="0" hangingPunct="1">
              <a:lnSpc>
                <a:spcPct val="100000"/>
              </a:lnSpc>
              <a:spcBef>
                <a:spcPct val="0"/>
              </a:spcBef>
              <a:spcAft>
                <a:spcPct val="0"/>
              </a:spcAft>
              <a:buClrTx/>
              <a:buSzTx/>
              <a:buFontTx/>
              <a:buNone/>
              <a:tabLst>
                <a:tab pos="40386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038600" algn="l"/>
              </a:tabLst>
            </a:pPr>
            <a:r>
              <a:rPr kumimoji="0" lang="en-US" sz="2400" b="0" i="0" u="none" strike="noStrike" cap="none" normalizeH="0" baseline="0" dirty="0" smtClean="0" bmk="OLE_LINK10">
                <a:ln>
                  <a:noFill/>
                </a:ln>
                <a:solidFill>
                  <a:schemeClr val="tx1"/>
                </a:solidFill>
                <a:effectLst/>
                <a:latin typeface="Arial" pitchFamily="34" charset="0"/>
                <a:ea typeface="Calibri" pitchFamily="34" charset="0"/>
                <a:cs typeface="Times New Roman" pitchFamily="18" charset="0"/>
              </a:rPr>
              <a:t>Generally the solubility of precipitate is decreased in the solution which contains the same common ion with precipitate 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AgCl is given as an example.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Present in silver chloride AgCl are silver ions (Ag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and chloride ions (Cl</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Silver nitrate AgNO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(which is soluble) has silver ion in common with silver chloride. Sodium chloride NaCl (also soluble) has chloride ion in common with silver chloride.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AgCl precipitate solubility was decreased in solution which contains an excess of silver and chloride ions because the soluble part of AgCl make an equilibrium state with the solid part of the salt.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56711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228600" y="1501676"/>
            <a:ext cx="8763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p>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When added pb(IO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0.005 M solution of KIO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calculate conc. [pb</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 the solution at equilibrium. (K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sp</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pb(IO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2.6 x 10</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-13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2785690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clrChange>
              <a:clrFrom>
                <a:srgbClr val="FFFFFF"/>
              </a:clrFrom>
              <a:clrTo>
                <a:srgbClr val="FFFFFF">
                  <a:alpha val="0"/>
                </a:srgbClr>
              </a:clrTo>
            </a:clrChange>
          </a:blip>
          <a:srcRect l="20625" t="53000" r="32500" b="28000"/>
          <a:stretch>
            <a:fillRect/>
          </a:stretch>
        </p:blipFill>
        <p:spPr bwMode="auto">
          <a:xfrm>
            <a:off x="256674" y="228600"/>
            <a:ext cx="7820526" cy="1981200"/>
          </a:xfrm>
          <a:prstGeom prst="rect">
            <a:avLst/>
          </a:prstGeom>
          <a:noFill/>
          <a:ln w="9525">
            <a:noFill/>
            <a:miter lim="800000"/>
            <a:headEnd/>
            <a:tailEnd/>
          </a:ln>
          <a:effectLst/>
        </p:spPr>
      </p:pic>
      <p:pic>
        <p:nvPicPr>
          <p:cNvPr id="50179" name="Picture 3"/>
          <p:cNvPicPr>
            <a:picLocks noChangeAspect="1" noChangeArrowheads="1"/>
          </p:cNvPicPr>
          <p:nvPr/>
        </p:nvPicPr>
        <p:blipFill>
          <a:blip r:embed="rId3">
            <a:clrChange>
              <a:clrFrom>
                <a:srgbClr val="FFFFFF"/>
              </a:clrFrom>
              <a:clrTo>
                <a:srgbClr val="FFFFFF">
                  <a:alpha val="0"/>
                </a:srgbClr>
              </a:clrTo>
            </a:clrChange>
          </a:blip>
          <a:srcRect l="20000" t="22000" r="37500" b="38000"/>
          <a:stretch>
            <a:fillRect/>
          </a:stretch>
        </p:blipFill>
        <p:spPr bwMode="auto">
          <a:xfrm>
            <a:off x="533400" y="2133600"/>
            <a:ext cx="7772400" cy="4572000"/>
          </a:xfrm>
          <a:prstGeom prst="rect">
            <a:avLst/>
          </a:prstGeom>
          <a:noFill/>
          <a:ln w="9525">
            <a:noFill/>
            <a:miter lim="800000"/>
            <a:headEnd/>
            <a:tailEnd/>
          </a:ln>
          <a:effectLst/>
        </p:spPr>
      </p:pic>
    </p:spTree>
    <p:extLst>
      <p:ext uri="{BB962C8B-B14F-4D97-AF65-F5344CB8AC3E}">
        <p14:creationId xmlns:p14="http://schemas.microsoft.com/office/powerpoint/2010/main" val="385476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228600" y="1162367"/>
            <a:ext cx="8686800" cy="50098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For substances that </a:t>
            </a:r>
            <a:r>
              <a:rPr kumimoji="0" lang="en-US" sz="24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ionize</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 solution, such as </a:t>
            </a:r>
            <a:r>
              <a:rPr kumimoji="0" lang="en-US" sz="24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NaCl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molarity and formality are </a:t>
            </a:r>
            <a:r>
              <a:rPr kumimoji="0" lang="en-US" sz="2400" b="0" i="0"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different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p>
          <a:p>
            <a:pPr marL="0" marR="0" lvl="0" indent="0" algn="justLow" defTabSz="914400" rtl="0" eaLnBrk="1" fontAlgn="base" latinLnBrk="0" hangingPunct="1">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Dissolving 0.1 mol of NaCl in 1L of water gives a solution containing 0.1mol of Na</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and 0.1 mol of Cl</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The molarity of NaCl, therefore, is zero since there is essentially no undissociated NaCl in solution. While the formality of NaCl, however, is 0.1 F because it represents the total amount of NaCl in solution.</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228600" y="1882676"/>
            <a:ext cx="8610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lang="en-US" sz="2400" dirty="0">
              <a:latin typeface="Arial" pitchFamily="34" charset="0"/>
              <a:ea typeface="Calibri" pitchFamily="34" charset="0"/>
              <a:cs typeface="Times New Roman" pitchFamily="18" charset="0"/>
            </a:endParaRPr>
          </a:p>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When added Ba(IO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0.02 M solution of Ba(NO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calculate the solubility of Ba(IO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sp</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for Ba(IO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1.57 x 10</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-9</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05496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clrChange>
              <a:clrFrom>
                <a:srgbClr val="FFFFFF"/>
              </a:clrFrom>
              <a:clrTo>
                <a:srgbClr val="FFFFFF">
                  <a:alpha val="0"/>
                </a:srgbClr>
              </a:clrTo>
            </a:clrChange>
          </a:blip>
          <a:srcRect l="20000" t="21000" r="20000" b="10000"/>
          <a:stretch>
            <a:fillRect/>
          </a:stretch>
        </p:blipFill>
        <p:spPr bwMode="auto">
          <a:xfrm>
            <a:off x="221974" y="152400"/>
            <a:ext cx="8693426" cy="6248400"/>
          </a:xfrm>
          <a:prstGeom prst="rect">
            <a:avLst/>
          </a:prstGeom>
          <a:noFill/>
          <a:ln w="9525">
            <a:noFill/>
            <a:miter lim="800000"/>
            <a:headEnd/>
            <a:tailEnd/>
          </a:ln>
          <a:effectLst/>
        </p:spPr>
      </p:pic>
    </p:spTree>
    <p:extLst>
      <p:ext uri="{BB962C8B-B14F-4D97-AF65-F5344CB8AC3E}">
        <p14:creationId xmlns:p14="http://schemas.microsoft.com/office/powerpoint/2010/main" val="2133441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304800" y="1023878"/>
            <a:ext cx="86106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Chemical Stoichiometry</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 stoichiometry of a reaction is the relationship among the number of moles of reactants and products as shown by a balanced equation.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Thus, the equation: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3"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0244" name="Rectangle 4"/>
          <p:cNvSpPr>
            <a:spLocks noChangeArrowheads="1"/>
          </p:cNvSpPr>
          <p:nvPr/>
        </p:nvSpPr>
        <p:spPr bwMode="auto">
          <a:xfrm>
            <a:off x="685800" y="4191000"/>
            <a:ext cx="8382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2NaI </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(aq)</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Pb(NO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 (aq)</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PbI</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 (s)</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2NaNO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(aq)</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7" name="Straight Arrow Connector 6"/>
          <p:cNvCxnSpPr/>
          <p:nvPr/>
        </p:nvCxnSpPr>
        <p:spPr>
          <a:xfrm>
            <a:off x="4038600" y="4494212"/>
            <a:ext cx="12192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45" name="Rectangle 5"/>
          <p:cNvSpPr>
            <a:spLocks noChangeArrowheads="1"/>
          </p:cNvSpPr>
          <p:nvPr/>
        </p:nvSpPr>
        <p:spPr bwMode="auto">
          <a:xfrm>
            <a:off x="228600" y="4875074"/>
            <a:ext cx="86106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Indicates that 2 mol of aqueous sodium iodide combine with 1 mol of aqueous lead nitrate to produce 1 mol of solid lead iodide and 2 mol of aqueous sodium nitrate.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0" y="533400"/>
            <a:ext cx="91440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tab pos="4038600" algn="l"/>
              </a:tabLst>
            </a:pPr>
            <a:r>
              <a:rPr kumimoji="0" lang="en-US" sz="2400" b="1" i="0" u="none" strike="noStrike" cap="none" normalizeH="0" baseline="0" dirty="0" smtClean="0">
                <a:ln>
                  <a:noFill/>
                </a:ln>
                <a:solidFill>
                  <a:srgbClr val="FF0000"/>
                </a:solidFill>
                <a:effectLst/>
                <a:latin typeface="Arial" pitchFamily="34" charset="0"/>
                <a:ea typeface="Calibri" pitchFamily="34" charset="0"/>
                <a:cs typeface="Times New Roman" pitchFamily="18" charset="0"/>
              </a:rPr>
              <a:t>Stoichiometry steps:</a:t>
            </a:r>
          </a:p>
          <a:p>
            <a:pPr marL="0" marR="0" lvl="0" indent="0" algn="justLow" defTabSz="914400" rtl="0" eaLnBrk="1" fontAlgn="base" latinLnBrk="0" hangingPunct="1">
              <a:lnSpc>
                <a:spcPct val="150000"/>
              </a:lnSpc>
              <a:spcBef>
                <a:spcPct val="0"/>
              </a:spcBef>
              <a:spcAft>
                <a:spcPct val="0"/>
              </a:spcAft>
              <a:buClrTx/>
              <a:buSzTx/>
              <a:buFontTx/>
              <a:buNone/>
              <a:tabLst>
                <a:tab pos="40386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 When the weight (mass) of reactant or product is given, the weight is first converted to the number of moles using the M.Wt</a:t>
            </a:r>
          </a:p>
          <a:p>
            <a:pPr marL="0" marR="0" lvl="0" indent="0" algn="justLow" defTabSz="914400" rtl="0" eaLnBrk="0" fontAlgn="base" latinLnBrk="0" hangingPunct="0">
              <a:lnSpc>
                <a:spcPct val="150000"/>
              </a:lnSpc>
              <a:spcBef>
                <a:spcPct val="0"/>
              </a:spcBef>
              <a:spcAft>
                <a:spcPct val="0"/>
              </a:spcAft>
              <a:buClrTx/>
              <a:buSzTx/>
              <a:tabLst>
                <a:tab pos="40386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2- The stoichiometric ratio given by the chemical equation for the reaction is then used to find the number of moles of another reactant or product.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tabLst>
                <a:tab pos="4038600" algn="l"/>
              </a:tabLst>
            </a:pPr>
            <a:endPar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Low" defTabSz="914400" rtl="0" eaLnBrk="0" fontAlgn="base" latinLnBrk="0" hangingPunct="0">
              <a:lnSpc>
                <a:spcPct val="150000"/>
              </a:lnSpc>
              <a:spcBef>
                <a:spcPct val="0"/>
              </a:spcBef>
              <a:spcAft>
                <a:spcPct val="0"/>
              </a:spcAft>
              <a:buClrTx/>
              <a:buSzTx/>
              <a:tabLst>
                <a:tab pos="4038600" algn="l"/>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dirty="0" smtClean="0">
                <a:ln>
                  <a:noFill/>
                </a:ln>
                <a:solidFill>
                  <a:schemeClr val="tx1"/>
                </a:solidFill>
                <a:effectLst/>
                <a:latin typeface="Arial"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Finally, the weight of the other reactant or product is computed by using M.Wt.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28600" y="1341556"/>
            <a:ext cx="8686800" cy="22398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Calculate the weight in gram of AgNO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(M.Wt = 170 g/mol) required to convert 2.33g of Na</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(M.Wt = 106 g/mol) to Ag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194" name="Rectangle 2"/>
          <p:cNvSpPr>
            <a:spLocks noChangeArrowheads="1"/>
          </p:cNvSpPr>
          <p:nvPr/>
        </p:nvSpPr>
        <p:spPr bwMode="auto">
          <a:xfrm>
            <a:off x="1407285" y="4171890"/>
            <a:ext cx="6441315"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2AgNO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Na</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Ag</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(s)</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2NaNO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5" name="Straight Arrow Connector 4"/>
          <p:cNvCxnSpPr/>
          <p:nvPr/>
        </p:nvCxnSpPr>
        <p:spPr>
          <a:xfrm>
            <a:off x="4114800" y="4418012"/>
            <a:ext cx="8382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228600" y="1752848"/>
            <a:ext cx="8686800" cy="22398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How many (V</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(ml)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of 0.1M AgNO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(M.Wt = 170 g/mol) will be needed to convert 0.348g Na</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(M.Wt = 106 g/mol) to Ag</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1" name="Rectangle 3"/>
          <p:cNvSpPr>
            <a:spLocks noChangeArrowheads="1"/>
          </p:cNvSpPr>
          <p:nvPr/>
        </p:nvSpPr>
        <p:spPr bwMode="auto">
          <a:xfrm>
            <a:off x="1319749" y="4933890"/>
            <a:ext cx="630025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2AgNO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Na</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Ag</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2</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(s)</a:t>
            </a:r>
            <a:r>
              <a:rPr kumimoji="0" lang="en-US" sz="20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2NaNO</a:t>
            </a:r>
            <a:r>
              <a:rPr kumimoji="0" lang="en-US" sz="20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6" name="Straight Arrow Connector 5"/>
          <p:cNvCxnSpPr/>
          <p:nvPr/>
        </p:nvCxnSpPr>
        <p:spPr>
          <a:xfrm>
            <a:off x="3886200" y="5180012"/>
            <a:ext cx="9144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402836" y="685800"/>
            <a:ext cx="663964"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Ex:</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7" name="Rectangle 3"/>
          <p:cNvSpPr>
            <a:spLocks noChangeArrowheads="1"/>
          </p:cNvSpPr>
          <p:nvPr/>
        </p:nvSpPr>
        <p:spPr bwMode="auto">
          <a:xfrm>
            <a:off x="228600" y="1143000"/>
            <a:ext cx="8763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3KIO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La(IO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 (s)</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3KNO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M.Wt of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325 ,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213  ,   and  </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La(IO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664</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 What Wt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(g)</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of 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will react with 0.05 mol of 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5" name="Straight Arrow Connector 4"/>
          <p:cNvCxnSpPr/>
          <p:nvPr/>
        </p:nvCxnSpPr>
        <p:spPr>
          <a:xfrm>
            <a:off x="3581400" y="1370012"/>
            <a:ext cx="914400" cy="1588"/>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48" name="Rectangle 4"/>
          <p:cNvSpPr>
            <a:spLocks noChangeArrowheads="1"/>
          </p:cNvSpPr>
          <p:nvPr/>
        </p:nvSpPr>
        <p:spPr bwMode="auto">
          <a:xfrm>
            <a:off x="228600" y="3131403"/>
            <a:ext cx="88392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 How many grams of 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are required to react completely with 2.15 g of 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9" name="Rectangle 5"/>
          <p:cNvSpPr>
            <a:spLocks noChangeArrowheads="1"/>
          </p:cNvSpPr>
          <p:nvPr/>
        </p:nvSpPr>
        <p:spPr bwMode="auto">
          <a:xfrm>
            <a:off x="228600" y="4045803"/>
            <a:ext cx="86106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 How many milligrams of 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are required to react completely with 2 g of 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150" name="Rectangle 6"/>
          <p:cNvSpPr>
            <a:spLocks noChangeArrowheads="1"/>
          </p:cNvSpPr>
          <p:nvPr/>
        </p:nvSpPr>
        <p:spPr bwMode="auto">
          <a:xfrm>
            <a:off x="228600" y="4960203"/>
            <a:ext cx="8763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 How many grams of La(IO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3(s)</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are formed when 3 g of KIO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are mixed with excess La(NO</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t>
            </a:r>
            <a:r>
              <a:rPr kumimoji="0" lang="en-US" sz="2400" b="1"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3</a:t>
            </a: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91" name="Picture 15"/>
          <p:cNvPicPr>
            <a:picLocks noChangeAspect="1" noChangeArrowheads="1"/>
          </p:cNvPicPr>
          <p:nvPr/>
        </p:nvPicPr>
        <p:blipFill>
          <a:blip r:embed="rId2">
            <a:lum bright="-20000" contrast="40000"/>
          </a:blip>
          <a:srcRect l="19375" t="26000" r="19375" b="9000"/>
          <a:stretch>
            <a:fillRect/>
          </a:stretch>
        </p:blipFill>
        <p:spPr bwMode="auto">
          <a:xfrm>
            <a:off x="298938" y="838200"/>
            <a:ext cx="8616462" cy="5715000"/>
          </a:xfrm>
          <a:prstGeom prst="rect">
            <a:avLst/>
          </a:prstGeom>
          <a:noFill/>
          <a:ln w="9525">
            <a:noFill/>
            <a:miter lim="800000"/>
            <a:headEnd/>
            <a:tailEnd/>
          </a:ln>
          <a:effectLst/>
        </p:spPr>
      </p:pic>
    </p:spTree>
    <p:extLst>
      <p:ext uri="{BB962C8B-B14F-4D97-AF65-F5344CB8AC3E}">
        <p14:creationId xmlns:p14="http://schemas.microsoft.com/office/powerpoint/2010/main" val="2136887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228600" y="1467167"/>
            <a:ext cx="8686800" cy="50098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Equilibrium constant: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Are algebraic equation that relate the concentration of reactants and products in a chemical reaction to numerical quantity called equilibrium constant.</a:t>
            </a:r>
          </a:p>
          <a:p>
            <a:pPr marL="0" marR="0" lvl="0" indent="0" algn="justLow" defTabSz="914400" rtl="0" eaLnBrk="1" fontAlgn="base" latinLnBrk="0" hangingPunct="1">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Equilibrium constant expression is important because they permit the chemist direction and completeness of chemical reaction.</a:t>
            </a:r>
          </a:p>
          <a:p>
            <a:pPr marL="0" marR="0" lvl="0" indent="0" algn="justLow" defTabSz="914400" rtl="0" eaLnBrk="0" fontAlgn="base" latinLnBrk="0" hangingPunct="0">
              <a:lnSpc>
                <a:spcPct val="150000"/>
              </a:lnSpc>
              <a:spcBef>
                <a:spcPct val="0"/>
              </a:spcBef>
              <a:spcAft>
                <a:spcPct val="0"/>
              </a:spcAft>
              <a:buClrTx/>
              <a:buSzTx/>
              <a:buFontTx/>
              <a:buChar cha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0" eaLnBrk="0" fontAlgn="base" latinLnBrk="0" hangingPunct="0">
              <a:lnSpc>
                <a:spcPct val="15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K</a:t>
            </a:r>
            <a:r>
              <a:rPr kumimoji="0" lang="en-US" sz="2400" b="0" i="0" u="none" strike="noStrike" cap="none" normalizeH="0" baseline="-30000" dirty="0" smtClean="0">
                <a:ln>
                  <a:noFill/>
                </a:ln>
                <a:solidFill>
                  <a:schemeClr val="tx1"/>
                </a:solidFill>
                <a:effectLst/>
                <a:latin typeface="Arial" pitchFamily="34" charset="0"/>
                <a:ea typeface="Calibri" pitchFamily="34" charset="0"/>
                <a:cs typeface="Times New Roman" pitchFamily="18" charset="0"/>
              </a:rPr>
              <a:t>e</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is temperature dependence.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02712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48</TotalTime>
  <Words>875</Words>
  <Application>Microsoft Office PowerPoint</Application>
  <PresentationFormat>On-screen Show (4:3)</PresentationFormat>
  <Paragraphs>75</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Flow</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hunar</dc:creator>
  <cp:lastModifiedBy>Wrea</cp:lastModifiedBy>
  <cp:revision>10</cp:revision>
  <dcterms:created xsi:type="dcterms:W3CDTF">2012-01-17T20:43:44Z</dcterms:created>
  <dcterms:modified xsi:type="dcterms:W3CDTF">2018-02-07T15:19:24Z</dcterms:modified>
</cp:coreProperties>
</file>