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9912-EDF1-43EC-977E-E757795E159C}" type="datetimeFigureOut">
              <a:rPr lang="en-US" smtClean="0"/>
              <a:pPr/>
              <a:t>2/2/2018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B390-B8B9-414D-8A8D-4D76820F532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9912-EDF1-43EC-977E-E757795E159C}" type="datetimeFigureOut">
              <a:rPr lang="en-US" smtClean="0"/>
              <a:pPr/>
              <a:t>2/2/2018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B390-B8B9-414D-8A8D-4D76820F532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9912-EDF1-43EC-977E-E757795E159C}" type="datetimeFigureOut">
              <a:rPr lang="en-US" smtClean="0"/>
              <a:pPr/>
              <a:t>2/2/2018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B390-B8B9-414D-8A8D-4D76820F532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9912-EDF1-43EC-977E-E757795E159C}" type="datetimeFigureOut">
              <a:rPr lang="en-US" smtClean="0"/>
              <a:pPr/>
              <a:t>2/2/2018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B390-B8B9-414D-8A8D-4D76820F532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9912-EDF1-43EC-977E-E757795E159C}" type="datetimeFigureOut">
              <a:rPr lang="en-US" smtClean="0"/>
              <a:pPr/>
              <a:t>2/2/2018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B390-B8B9-414D-8A8D-4D76820F532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9912-EDF1-43EC-977E-E757795E159C}" type="datetimeFigureOut">
              <a:rPr lang="en-US" smtClean="0"/>
              <a:pPr/>
              <a:t>2/2/2018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B390-B8B9-414D-8A8D-4D76820F532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9912-EDF1-43EC-977E-E757795E159C}" type="datetimeFigureOut">
              <a:rPr lang="en-US" smtClean="0"/>
              <a:pPr/>
              <a:t>2/2/2018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B390-B8B9-414D-8A8D-4D76820F532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9912-EDF1-43EC-977E-E757795E159C}" type="datetimeFigureOut">
              <a:rPr lang="en-US" smtClean="0"/>
              <a:pPr/>
              <a:t>2/2/2018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B390-B8B9-414D-8A8D-4D76820F532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9912-EDF1-43EC-977E-E757795E159C}" type="datetimeFigureOut">
              <a:rPr lang="en-US" smtClean="0"/>
              <a:pPr/>
              <a:t>2/2/2018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B390-B8B9-414D-8A8D-4D76820F532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9912-EDF1-43EC-977E-E757795E159C}" type="datetimeFigureOut">
              <a:rPr lang="en-US" smtClean="0"/>
              <a:pPr/>
              <a:t>2/2/2018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B390-B8B9-414D-8A8D-4D76820F532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9912-EDF1-43EC-977E-E757795E159C}" type="datetimeFigureOut">
              <a:rPr lang="en-US" smtClean="0"/>
              <a:pPr/>
              <a:t>2/2/2018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A44B390-B8B9-414D-8A8D-4D76820F532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2E79912-EDF1-43EC-977E-E757795E159C}" type="datetimeFigureOut">
              <a:rPr lang="en-US" smtClean="0"/>
              <a:pPr/>
              <a:t>2/2/2018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A44B390-B8B9-414D-8A8D-4D76820F5326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1194623"/>
            <a:ext cx="8610600" cy="2793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Experiment No. 2</a:t>
            </a: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Preparation and standardization of approximately 0.1N sodium hydroxide (NaOH) by using standardized hydrochloric acid (HCl)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720040"/>
            <a:ext cx="9144000" cy="1685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335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Sodium hydroxide are always coated with thin layer of sodium carbonate as a result of reaction of hydroxide with atmospheric carbon dioxide (CO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0" y="6248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aphicFrame>
        <p:nvGraphicFramePr>
          <p:cNvPr id="921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7910354"/>
              </p:ext>
            </p:extLst>
          </p:nvPr>
        </p:nvGraphicFramePr>
        <p:xfrm>
          <a:off x="1190625" y="2514600"/>
          <a:ext cx="696277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2" name="CS ChemDraw Drawing" r:id="rId3" imgW="5825160" imgH="343440" progId="ChemDraw.Document.6.0">
                  <p:embed/>
                </p:oleObj>
              </mc:Choice>
              <mc:Fallback>
                <p:oleObj name="CS ChemDraw Drawing" r:id="rId3" imgW="5825160" imgH="343440" progId="ChemDraw.Document.6.0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0625" y="2514600"/>
                        <a:ext cx="6962775" cy="4572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0" y="3511639"/>
            <a:ext cx="9144000" cy="2793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Low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</a:pPr>
            <a:r>
              <a:rPr lang="en-US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Pure sodium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hydroxide cannot be obtained; so that a standard solution of NaOH cannot be prepared by dissolving a known weight in a definite volume of water. Therefore </a:t>
            </a:r>
            <a:r>
              <a:rPr lang="en-US" sz="2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carbonate </a:t>
            </a:r>
            <a:r>
              <a:rPr lang="en-US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should remove </a:t>
            </a:r>
            <a:r>
              <a:rPr lang="en-US" sz="2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from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sodium hydroxide before preparation of the solution. Several methods are available for this purpose:-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304800" y="1443583"/>
            <a:ext cx="8610600" cy="2793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33500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1- Ba(OH)</a:t>
            </a:r>
            <a:r>
              <a:rPr kumimoji="0" lang="en-US" sz="2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method:</a:t>
            </a:r>
          </a:p>
          <a:p>
            <a:pPr marL="0" marR="0" lvl="0" indent="0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33500" algn="l"/>
              </a:tabLst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335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 slight excess of barium hydroxide is added to the solution of NaOH to precipitate carbonate as BaCO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(precipitation), then filtered the solution to remove the precipitate (Filtration).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aphicFrame>
        <p:nvGraphicFramePr>
          <p:cNvPr id="819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452986"/>
              </p:ext>
            </p:extLst>
          </p:nvPr>
        </p:nvGraphicFramePr>
        <p:xfrm>
          <a:off x="762000" y="4676775"/>
          <a:ext cx="7391399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8" name="CS ChemDraw Drawing" r:id="rId3" imgW="6220440" imgH="567000" progId="ChemDraw.Document.6.0">
                  <p:embed/>
                </p:oleObj>
              </mc:Choice>
              <mc:Fallback>
                <p:oleObj name="CS ChemDraw Drawing" r:id="rId3" imgW="6220440" imgH="567000" progId="ChemDraw.Document.6.0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4676775"/>
                        <a:ext cx="7391399" cy="8096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177958"/>
            <a:ext cx="9144000" cy="2793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33500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2-Anion exchange method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335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It involves passing NaOH solution through a column of a strongly basic anion exchanger which has higher affinity to carbonate anion CO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than for hydroxide OH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The carbonate is removed and replaced by OH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of the anion exchanger.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aphicFrame>
        <p:nvGraphicFramePr>
          <p:cNvPr id="717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9642119"/>
              </p:ext>
            </p:extLst>
          </p:nvPr>
        </p:nvGraphicFramePr>
        <p:xfrm>
          <a:off x="1066800" y="2951017"/>
          <a:ext cx="6324600" cy="38307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4" name="CS ChemDraw Drawing" r:id="rId3" imgW="8570160" imgH="6832800" progId="ChemDraw.Document.6.0">
                  <p:embed/>
                </p:oleObj>
              </mc:Choice>
              <mc:Fallback>
                <p:oleObj name="CS ChemDraw Drawing" r:id="rId3" imgW="8570160" imgH="6832800" progId="ChemDraw.Document.6.0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2951017"/>
                        <a:ext cx="6324600" cy="383078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381000" y="982682"/>
            <a:ext cx="86868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Preparation of solutions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Prepare 0.1N Na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CO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in 250mL of distilled water.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Prepare approximate 0.1N HCl in 250mL of distilled water.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Prepare approximate 0.1N NaOH in 250mL distilled water.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Reaction: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1532218" y="5634335"/>
            <a:ext cx="601158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NaOH   +   HCl                      NaCl   +  H</a:t>
            </a:r>
            <a:r>
              <a:rPr kumimoji="0" lang="en-US" sz="2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810000" y="5867400"/>
            <a:ext cx="152400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1" name="Object 1"/>
          <p:cNvGraphicFramePr>
            <a:graphicFrameLocks noChangeAspect="1"/>
          </p:cNvGraphicFramePr>
          <p:nvPr/>
        </p:nvGraphicFramePr>
        <p:xfrm>
          <a:off x="914400" y="1981200"/>
          <a:ext cx="9601201" cy="236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5" name="CS ChemDraw Drawing" r:id="rId3" imgW="9899526" imgH="1773677" progId="ChemDraw.Document.6.0">
                  <p:embed/>
                </p:oleObj>
              </mc:Choice>
              <mc:Fallback>
                <p:oleObj name="CS ChemDraw Drawing" r:id="rId3" imgW="9899526" imgH="1773677" progId="ChemDraw.Document.6.0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981200"/>
                        <a:ext cx="9601201" cy="2362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2" name="AutoShape 2"/>
          <p:cNvSpPr>
            <a:spLocks noChangeArrowheads="1"/>
          </p:cNvSpPr>
          <p:nvPr/>
        </p:nvSpPr>
        <p:spPr bwMode="auto">
          <a:xfrm>
            <a:off x="3238500" y="2438400"/>
            <a:ext cx="495300" cy="171450"/>
          </a:xfrm>
          <a:prstGeom prst="rightArrow">
            <a:avLst>
              <a:gd name="adj1" fmla="val 50000"/>
              <a:gd name="adj2" fmla="val 72222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231439" y="914400"/>
            <a:ext cx="738856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Preparation of approximate 0.1N NaOH in 250mL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228600" y="5493603"/>
            <a:ext cx="8686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335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Dissolve 1.00 gm of NaOH in 250 mL of distilled water to obtain 0.1N NaOH solution.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52089" y="605135"/>
            <a:ext cx="181011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Procedure: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7657047"/>
              </p:ext>
            </p:extLst>
          </p:nvPr>
        </p:nvGraphicFramePr>
        <p:xfrm>
          <a:off x="2332038" y="1701800"/>
          <a:ext cx="5078412" cy="3636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2" name="CS ChemDraw Drawing" r:id="rId3" imgW="4989047" imgH="3582558" progId="ChemDraw.Document.6.0">
                  <p:embed/>
                </p:oleObj>
              </mc:Choice>
              <mc:Fallback>
                <p:oleObj name="CS ChemDraw Drawing" r:id="rId3" imgW="4989047" imgH="3582558" progId="ChemDraw.Document.6.0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2038" y="1701800"/>
                        <a:ext cx="5078412" cy="3636963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F6FC6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DBF5F9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aphicFrame>
        <p:nvGraphicFramePr>
          <p:cNvPr id="3073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7015729"/>
              </p:ext>
            </p:extLst>
          </p:nvPr>
        </p:nvGraphicFramePr>
        <p:xfrm>
          <a:off x="152400" y="1143000"/>
          <a:ext cx="8703849" cy="365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CS ChemDraw Drawing" r:id="rId3" imgW="6420221" imgH="2806700" progId="ChemDraw.Document.6.0">
                  <p:embed/>
                </p:oleObj>
              </mc:Choice>
              <mc:Fallback>
                <p:oleObj name="CS ChemDraw Drawing" r:id="rId3" imgW="6420221" imgH="2806700" progId="ChemDraw.Document.6.0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1143000"/>
                        <a:ext cx="8703849" cy="3657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189</TotalTime>
  <Words>242</Words>
  <Application>Microsoft Office PowerPoint</Application>
  <PresentationFormat>On-screen Show (4:3)</PresentationFormat>
  <Paragraphs>21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Flow</vt:lpstr>
      <vt:lpstr>CS ChemDraw Drawing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hunar</dc:creator>
  <cp:lastModifiedBy>Wrea</cp:lastModifiedBy>
  <cp:revision>13</cp:revision>
  <dcterms:created xsi:type="dcterms:W3CDTF">2011-11-27T08:40:04Z</dcterms:created>
  <dcterms:modified xsi:type="dcterms:W3CDTF">2018-02-02T19:00:56Z</dcterms:modified>
</cp:coreProperties>
</file>