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7" r:id="rId2"/>
    <p:sldId id="258" r:id="rId3"/>
    <p:sldId id="260" r:id="rId4"/>
    <p:sldId id="280" r:id="rId5"/>
    <p:sldId id="261" r:id="rId6"/>
    <p:sldId id="262" r:id="rId7"/>
    <p:sldId id="263" r:id="rId8"/>
    <p:sldId id="264" r:id="rId9"/>
    <p:sldId id="265" r:id="rId10"/>
    <p:sldId id="266" r:id="rId11"/>
    <p:sldId id="267" r:id="rId12"/>
    <p:sldId id="268" r:id="rId13"/>
    <p:sldId id="269" r:id="rId14"/>
    <p:sldId id="270" r:id="rId15"/>
    <p:sldId id="271" r:id="rId16"/>
    <p:sldId id="315" r:id="rId17"/>
    <p:sldId id="303" r:id="rId18"/>
    <p:sldId id="334" r:id="rId19"/>
    <p:sldId id="305" r:id="rId20"/>
    <p:sldId id="306" r:id="rId21"/>
    <p:sldId id="307" r:id="rId22"/>
    <p:sldId id="308" r:id="rId23"/>
    <p:sldId id="309" r:id="rId24"/>
    <p:sldId id="310" r:id="rId25"/>
    <p:sldId id="311" r:id="rId26"/>
    <p:sldId id="312" r:id="rId27"/>
    <p:sldId id="272" r:id="rId28"/>
    <p:sldId id="273" r:id="rId29"/>
    <p:sldId id="274" r:id="rId30"/>
    <p:sldId id="316" r:id="rId31"/>
    <p:sldId id="279" r:id="rId32"/>
    <p:sldId id="304" r:id="rId33"/>
    <p:sldId id="317" r:id="rId34"/>
    <p:sldId id="318" r:id="rId35"/>
    <p:sldId id="275" r:id="rId36"/>
    <p:sldId id="283" r:id="rId37"/>
    <p:sldId id="284" r:id="rId38"/>
    <p:sldId id="313" r:id="rId39"/>
    <p:sldId id="285" r:id="rId40"/>
    <p:sldId id="287" r:id="rId41"/>
    <p:sldId id="286" r:id="rId42"/>
    <p:sldId id="276" r:id="rId43"/>
    <p:sldId id="277" r:id="rId44"/>
    <p:sldId id="314" r:id="rId45"/>
    <p:sldId id="319" r:id="rId46"/>
    <p:sldId id="320" r:id="rId47"/>
    <p:sldId id="321" r:id="rId48"/>
    <p:sldId id="322" r:id="rId49"/>
    <p:sldId id="323" r:id="rId50"/>
    <p:sldId id="324" r:id="rId51"/>
    <p:sldId id="325" r:id="rId52"/>
    <p:sldId id="326" r:id="rId53"/>
    <p:sldId id="298" r:id="rId54"/>
    <p:sldId id="299" r:id="rId55"/>
    <p:sldId id="327" r:id="rId56"/>
    <p:sldId id="328" r:id="rId57"/>
    <p:sldId id="329" r:id="rId58"/>
    <p:sldId id="330" r:id="rId59"/>
    <p:sldId id="331" r:id="rId60"/>
    <p:sldId id="332" r:id="rId61"/>
    <p:sldId id="333"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13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604368-B064-4CBE-BC4A-0754AA7282E2}" type="datetimeFigureOut">
              <a:rPr lang="en-US" smtClean="0"/>
              <a:t>12/12/2017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51513B-7F7D-43B0-8FF7-B63C330D3D90}" type="slidenum">
              <a:rPr lang="en-US" smtClean="0"/>
              <a:t>‹#›</a:t>
            </a:fld>
            <a:endParaRPr lang="en-US"/>
          </a:p>
        </p:txBody>
      </p:sp>
    </p:spTree>
    <p:extLst>
      <p:ext uri="{BB962C8B-B14F-4D97-AF65-F5344CB8AC3E}">
        <p14:creationId xmlns:p14="http://schemas.microsoft.com/office/powerpoint/2010/main" val="40992392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http://www.gcflearnfree.org/</a:t>
            </a:r>
            <a:endParaRPr lang="en-US" dirty="0"/>
          </a:p>
        </p:txBody>
      </p:sp>
      <p:sp>
        <p:nvSpPr>
          <p:cNvPr id="4" name="Slide Number Placeholder 3"/>
          <p:cNvSpPr>
            <a:spLocks noGrp="1"/>
          </p:cNvSpPr>
          <p:nvPr>
            <p:ph type="sldNum" sz="quarter" idx="10"/>
          </p:nvPr>
        </p:nvSpPr>
        <p:spPr/>
        <p:txBody>
          <a:bodyPr/>
          <a:lstStyle/>
          <a:p>
            <a:fld id="{310B878C-5A3B-450A-8E32-B910BB152710}" type="slidenum">
              <a:rPr lang="en-US" smtClean="0"/>
              <a:t>1</a:t>
            </a:fld>
            <a:endParaRPr lang="en-US"/>
          </a:p>
        </p:txBody>
      </p:sp>
    </p:spTree>
    <p:extLst>
      <p:ext uri="{BB962C8B-B14F-4D97-AF65-F5344CB8AC3E}">
        <p14:creationId xmlns:p14="http://schemas.microsoft.com/office/powerpoint/2010/main" val="3604379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48</a:t>
            </a:fld>
            <a:endParaRPr lang="en-US"/>
          </a:p>
        </p:txBody>
      </p:sp>
    </p:spTree>
    <p:extLst>
      <p:ext uri="{BB962C8B-B14F-4D97-AF65-F5344CB8AC3E}">
        <p14:creationId xmlns:p14="http://schemas.microsoft.com/office/powerpoint/2010/main" val="379862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49</a:t>
            </a:fld>
            <a:endParaRPr lang="en-US"/>
          </a:p>
        </p:txBody>
      </p:sp>
    </p:spTree>
    <p:extLst>
      <p:ext uri="{BB962C8B-B14F-4D97-AF65-F5344CB8AC3E}">
        <p14:creationId xmlns:p14="http://schemas.microsoft.com/office/powerpoint/2010/main" val="379862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50</a:t>
            </a:fld>
            <a:endParaRPr lang="en-US"/>
          </a:p>
        </p:txBody>
      </p:sp>
    </p:spTree>
    <p:extLst>
      <p:ext uri="{BB962C8B-B14F-4D97-AF65-F5344CB8AC3E}">
        <p14:creationId xmlns:p14="http://schemas.microsoft.com/office/powerpoint/2010/main" val="379862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51</a:t>
            </a:fld>
            <a:endParaRPr lang="en-US"/>
          </a:p>
        </p:txBody>
      </p:sp>
    </p:spTree>
    <p:extLst>
      <p:ext uri="{BB962C8B-B14F-4D97-AF65-F5344CB8AC3E}">
        <p14:creationId xmlns:p14="http://schemas.microsoft.com/office/powerpoint/2010/main" val="379862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52</a:t>
            </a:fld>
            <a:endParaRPr lang="en-US"/>
          </a:p>
        </p:txBody>
      </p:sp>
    </p:spTree>
    <p:extLst>
      <p:ext uri="{BB962C8B-B14F-4D97-AF65-F5344CB8AC3E}">
        <p14:creationId xmlns:p14="http://schemas.microsoft.com/office/powerpoint/2010/main" val="3798621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http://www.gcflearnfree.org/</a:t>
            </a:r>
            <a:endParaRPr lang="en-US" dirty="0"/>
          </a:p>
        </p:txBody>
      </p:sp>
      <p:sp>
        <p:nvSpPr>
          <p:cNvPr id="4" name="Slide Number Placeholder 3"/>
          <p:cNvSpPr>
            <a:spLocks noGrp="1"/>
          </p:cNvSpPr>
          <p:nvPr>
            <p:ph type="sldNum" sz="quarter" idx="10"/>
          </p:nvPr>
        </p:nvSpPr>
        <p:spPr/>
        <p:txBody>
          <a:bodyPr/>
          <a:lstStyle/>
          <a:p>
            <a:fld id="{310B878C-5A3B-450A-8E32-B910BB152710}" type="slidenum">
              <a:rPr lang="en-US" smtClean="0"/>
              <a:t>55</a:t>
            </a:fld>
            <a:endParaRPr lang="en-US"/>
          </a:p>
        </p:txBody>
      </p:sp>
    </p:spTree>
    <p:extLst>
      <p:ext uri="{BB962C8B-B14F-4D97-AF65-F5344CB8AC3E}">
        <p14:creationId xmlns:p14="http://schemas.microsoft.com/office/powerpoint/2010/main" val="3604379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56</a:t>
            </a:fld>
            <a:endParaRPr lang="en-US"/>
          </a:p>
        </p:txBody>
      </p:sp>
    </p:spTree>
    <p:extLst>
      <p:ext uri="{BB962C8B-B14F-4D97-AF65-F5344CB8AC3E}">
        <p14:creationId xmlns:p14="http://schemas.microsoft.com/office/powerpoint/2010/main" val="1130977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File Options </a:t>
            </a:r>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14</a:t>
            </a:fld>
            <a:endParaRPr lang="en-US"/>
          </a:p>
        </p:txBody>
      </p:sp>
    </p:spTree>
    <p:extLst>
      <p:ext uri="{BB962C8B-B14F-4D97-AF65-F5344CB8AC3E}">
        <p14:creationId xmlns:p14="http://schemas.microsoft.com/office/powerpoint/2010/main" val="3899623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http://www.gcflearnfree.org/</a:t>
            </a:r>
            <a:endParaRPr lang="en-US" dirty="0"/>
          </a:p>
        </p:txBody>
      </p:sp>
      <p:sp>
        <p:nvSpPr>
          <p:cNvPr id="4" name="Slide Number Placeholder 3"/>
          <p:cNvSpPr>
            <a:spLocks noGrp="1"/>
          </p:cNvSpPr>
          <p:nvPr>
            <p:ph type="sldNum" sz="quarter" idx="10"/>
          </p:nvPr>
        </p:nvSpPr>
        <p:spPr/>
        <p:txBody>
          <a:bodyPr/>
          <a:lstStyle/>
          <a:p>
            <a:fld id="{310B878C-5A3B-450A-8E32-B910BB152710}" type="slidenum">
              <a:rPr lang="en-US" smtClean="0"/>
              <a:t>17</a:t>
            </a:fld>
            <a:endParaRPr lang="en-US"/>
          </a:p>
        </p:txBody>
      </p:sp>
    </p:spTree>
    <p:extLst>
      <p:ext uri="{BB962C8B-B14F-4D97-AF65-F5344CB8AC3E}">
        <p14:creationId xmlns:p14="http://schemas.microsoft.com/office/powerpoint/2010/main" val="36043793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33</a:t>
            </a:fld>
            <a:endParaRPr lang="en-US"/>
          </a:p>
        </p:txBody>
      </p:sp>
    </p:spTree>
    <p:extLst>
      <p:ext uri="{BB962C8B-B14F-4D97-AF65-F5344CB8AC3E}">
        <p14:creationId xmlns:p14="http://schemas.microsoft.com/office/powerpoint/2010/main" val="2577496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34</a:t>
            </a:fld>
            <a:endParaRPr lang="en-US"/>
          </a:p>
        </p:txBody>
      </p:sp>
    </p:spTree>
    <p:extLst>
      <p:ext uri="{BB962C8B-B14F-4D97-AF65-F5344CB8AC3E}">
        <p14:creationId xmlns:p14="http://schemas.microsoft.com/office/powerpoint/2010/main" val="2577496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http://www.gcflearnfree.org/</a:t>
            </a:r>
            <a:endParaRPr lang="en-US" dirty="0"/>
          </a:p>
        </p:txBody>
      </p:sp>
      <p:sp>
        <p:nvSpPr>
          <p:cNvPr id="4" name="Slide Number Placeholder 3"/>
          <p:cNvSpPr>
            <a:spLocks noGrp="1"/>
          </p:cNvSpPr>
          <p:nvPr>
            <p:ph type="sldNum" sz="quarter" idx="10"/>
          </p:nvPr>
        </p:nvSpPr>
        <p:spPr/>
        <p:txBody>
          <a:bodyPr/>
          <a:lstStyle/>
          <a:p>
            <a:fld id="{310B878C-5A3B-450A-8E32-B910BB152710}" type="slidenum">
              <a:rPr lang="en-US" smtClean="0"/>
              <a:t>44</a:t>
            </a:fld>
            <a:endParaRPr lang="en-US"/>
          </a:p>
        </p:txBody>
      </p:sp>
    </p:spTree>
    <p:extLst>
      <p:ext uri="{BB962C8B-B14F-4D97-AF65-F5344CB8AC3E}">
        <p14:creationId xmlns:p14="http://schemas.microsoft.com/office/powerpoint/2010/main" val="3604379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45</a:t>
            </a:fld>
            <a:endParaRPr lang="en-US"/>
          </a:p>
        </p:txBody>
      </p:sp>
    </p:spTree>
    <p:extLst>
      <p:ext uri="{BB962C8B-B14F-4D97-AF65-F5344CB8AC3E}">
        <p14:creationId xmlns:p14="http://schemas.microsoft.com/office/powerpoint/2010/main" val="379862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46</a:t>
            </a:fld>
            <a:endParaRPr lang="en-US"/>
          </a:p>
        </p:txBody>
      </p:sp>
    </p:spTree>
    <p:extLst>
      <p:ext uri="{BB962C8B-B14F-4D97-AF65-F5344CB8AC3E}">
        <p14:creationId xmlns:p14="http://schemas.microsoft.com/office/powerpoint/2010/main" val="379862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51513B-7F7D-43B0-8FF7-B63C330D3D90}" type="slidenum">
              <a:rPr lang="en-US" smtClean="0"/>
              <a:t>47</a:t>
            </a:fld>
            <a:endParaRPr lang="en-US"/>
          </a:p>
        </p:txBody>
      </p:sp>
    </p:spTree>
    <p:extLst>
      <p:ext uri="{BB962C8B-B14F-4D97-AF65-F5344CB8AC3E}">
        <p14:creationId xmlns:p14="http://schemas.microsoft.com/office/powerpoint/2010/main" val="379862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 Id="rId5" Type="http://schemas.openxmlformats.org/officeDocument/2006/relationships/image" Target="../media/image21.JPG"/><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s://support.office.com/en-us/article/Add-page-numbers-in-Word-9f366518-0500-4b45-903d-987d3827c007" TargetMode="External"/><Relationship Id="rId2" Type="http://schemas.openxmlformats.org/officeDocument/2006/relationships/hyperlink" Target="https://support.office.com/en-us/article/Add-different-page-numbers-or-number-formats-to-different-sections-bb4da2bd-1597-4b0c-9e91-620615ed8c05"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fontAlgn="base"/>
            <a:r>
              <a:rPr lang="en-US" b="1" i="0" dirty="0" smtClean="0">
                <a:solidFill>
                  <a:srgbClr val="707980"/>
                </a:solidFill>
                <a:effectLst/>
                <a:latin typeface="Signika"/>
              </a:rPr>
              <a:t>Word Processing Basics</a:t>
            </a:r>
            <a:br>
              <a:rPr lang="en-US" b="1" i="0" dirty="0" smtClean="0">
                <a:solidFill>
                  <a:srgbClr val="707980"/>
                </a:solidFill>
                <a:effectLst/>
                <a:latin typeface="Signika"/>
              </a:rPr>
            </a:br>
            <a:r>
              <a:rPr lang="en-US" b="1" dirty="0" smtClean="0">
                <a:solidFill>
                  <a:srgbClr val="9BA0A5"/>
                </a:solidFill>
                <a:latin typeface="Signika"/>
              </a:rPr>
              <a:t>Microsoft Word</a:t>
            </a:r>
            <a:endParaRPr lang="en-US" dirty="0"/>
          </a:p>
        </p:txBody>
      </p:sp>
      <p:sp>
        <p:nvSpPr>
          <p:cNvPr id="3" name="Subtitle 2"/>
          <p:cNvSpPr>
            <a:spLocks noGrp="1"/>
          </p:cNvSpPr>
          <p:nvPr>
            <p:ph type="subTitle" idx="1"/>
          </p:nvPr>
        </p:nvSpPr>
        <p:spPr/>
        <p:txBody>
          <a:bodyPr anchor="ctr">
            <a:normAutofit/>
          </a:bodyPr>
          <a:lstStyle/>
          <a:p>
            <a:r>
              <a:rPr lang="en-US" b="1" dirty="0"/>
              <a:t>Using the Application &amp; Document </a:t>
            </a:r>
            <a:r>
              <a:rPr lang="en-US" b="1" dirty="0" smtClean="0"/>
              <a:t>Creation</a:t>
            </a:r>
          </a:p>
          <a:p>
            <a:r>
              <a:rPr lang="en-US" dirty="0" smtClean="0"/>
              <a:t>Chapter 1</a:t>
            </a:r>
            <a:endParaRPr lang="en-US" dirty="0"/>
          </a:p>
        </p:txBody>
      </p:sp>
    </p:spTree>
    <p:extLst>
      <p:ext uri="{BB962C8B-B14F-4D97-AF65-F5344CB8AC3E}">
        <p14:creationId xmlns:p14="http://schemas.microsoft.com/office/powerpoint/2010/main" val="36224757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324698"/>
                </a:solidFill>
                <a:latin typeface="Signika"/>
              </a:rPr>
              <a:t>Checking the Zoom Setting</a:t>
            </a:r>
            <a:endParaRPr lang="en-US" dirty="0"/>
          </a:p>
        </p:txBody>
      </p:sp>
      <p:sp>
        <p:nvSpPr>
          <p:cNvPr id="3" name="Content Placeholder 2"/>
          <p:cNvSpPr>
            <a:spLocks noGrp="1"/>
          </p:cNvSpPr>
          <p:nvPr>
            <p:ph idx="1"/>
          </p:nvPr>
        </p:nvSpPr>
        <p:spPr>
          <a:xfrm>
            <a:off x="457200" y="1447800"/>
            <a:ext cx="7696200" cy="1066800"/>
          </a:xfrm>
        </p:spPr>
        <p:txBody>
          <a:bodyPr>
            <a:normAutofit/>
          </a:bodyPr>
          <a:lstStyle/>
          <a:p>
            <a:r>
              <a:rPr lang="en-US" sz="1800" b="1" dirty="0">
                <a:solidFill>
                  <a:srgbClr val="707880"/>
                </a:solidFill>
                <a:latin typeface="Droid Sans"/>
              </a:rPr>
              <a:t>Zoom level controls the document’s on-screen magnification</a:t>
            </a:r>
          </a:p>
          <a:p>
            <a:r>
              <a:rPr lang="en-US" sz="1800" b="1" dirty="0">
                <a:solidFill>
                  <a:srgbClr val="707880"/>
                </a:solidFill>
                <a:latin typeface="Droid Sans"/>
              </a:rPr>
              <a:t>Setting the Zoom level to Page Width shows the entire width of the document on your screen</a:t>
            </a:r>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806" t="16543"/>
          <a:stretch/>
        </p:blipFill>
        <p:spPr bwMode="auto">
          <a:xfrm>
            <a:off x="846581" y="3429000"/>
            <a:ext cx="7840219" cy="1531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06190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Saving a Document for the First Time</a:t>
            </a:r>
            <a:endParaRPr lang="en-US" dirty="0"/>
          </a:p>
        </p:txBody>
      </p:sp>
      <p:sp>
        <p:nvSpPr>
          <p:cNvPr id="3" name="Content Placeholder 2"/>
          <p:cNvSpPr>
            <a:spLocks noGrp="1"/>
          </p:cNvSpPr>
          <p:nvPr>
            <p:ph idx="1"/>
          </p:nvPr>
        </p:nvSpPr>
        <p:spPr>
          <a:xfrm>
            <a:off x="457200" y="1447800"/>
            <a:ext cx="3352800" cy="4343400"/>
          </a:xfrm>
        </p:spPr>
        <p:txBody>
          <a:bodyPr>
            <a:normAutofit/>
          </a:bodyPr>
          <a:lstStyle/>
          <a:p>
            <a:r>
              <a:rPr lang="en-US" sz="1800" b="1" dirty="0">
                <a:solidFill>
                  <a:srgbClr val="707880"/>
                </a:solidFill>
                <a:latin typeface="Droid Sans"/>
              </a:rPr>
              <a:t>Click the Save button on the Quick Access Toolbar</a:t>
            </a:r>
          </a:p>
          <a:p>
            <a:r>
              <a:rPr lang="en-US" sz="1800" b="1" dirty="0">
                <a:solidFill>
                  <a:srgbClr val="707880"/>
                </a:solidFill>
                <a:latin typeface="Droid Sans"/>
              </a:rPr>
              <a:t>Type a name in the File name text box</a:t>
            </a:r>
          </a:p>
          <a:p>
            <a:r>
              <a:rPr lang="en-US" sz="1800" b="1" dirty="0">
                <a:solidFill>
                  <a:srgbClr val="707880"/>
                </a:solidFill>
                <a:latin typeface="Droid Sans"/>
              </a:rPr>
              <a:t>Click the Save in list arrow, and then select the location where you want to save the file</a:t>
            </a:r>
          </a:p>
          <a:p>
            <a:r>
              <a:rPr lang="en-US" sz="1800" b="1" dirty="0">
                <a:solidFill>
                  <a:srgbClr val="707880"/>
                </a:solidFill>
                <a:latin typeface="Droid Sans"/>
              </a:rPr>
              <a:t>Click the Save button at the bottom of the Save As Dialog box</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9225" y="1676400"/>
            <a:ext cx="4651375" cy="385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76562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Scrolling a Document</a:t>
            </a:r>
            <a:endParaRPr lang="en-US" dirty="0"/>
          </a:p>
        </p:txBody>
      </p:sp>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011" t="6049"/>
          <a:stretch/>
        </p:blipFill>
        <p:spPr bwMode="auto">
          <a:xfrm>
            <a:off x="2286000" y="1447800"/>
            <a:ext cx="5922963" cy="3716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8010" r="26919"/>
          <a:stretch/>
        </p:blipFill>
        <p:spPr bwMode="auto">
          <a:xfrm>
            <a:off x="1090614" y="4294476"/>
            <a:ext cx="5088514" cy="164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65146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Using the Undo and Redo Commands</a:t>
            </a:r>
            <a:endParaRPr lang="en-US" dirty="0"/>
          </a:p>
        </p:txBody>
      </p:sp>
      <p:sp>
        <p:nvSpPr>
          <p:cNvPr id="3" name="Content Placeholder 2"/>
          <p:cNvSpPr>
            <a:spLocks noGrp="1"/>
          </p:cNvSpPr>
          <p:nvPr>
            <p:ph idx="1"/>
          </p:nvPr>
        </p:nvSpPr>
        <p:spPr>
          <a:xfrm>
            <a:off x="457200" y="1447800"/>
            <a:ext cx="7696200" cy="1752600"/>
          </a:xfrm>
        </p:spPr>
        <p:txBody>
          <a:bodyPr>
            <a:normAutofit/>
          </a:bodyPr>
          <a:lstStyle/>
          <a:p>
            <a:r>
              <a:rPr lang="en-US" sz="1800" b="1" dirty="0">
                <a:solidFill>
                  <a:srgbClr val="707880"/>
                </a:solidFill>
                <a:latin typeface="Droid Sans"/>
              </a:rPr>
              <a:t>To undo (or reverse) the last thing you did in a document, you can click the Undo button on the Quick Access Toolbar</a:t>
            </a:r>
          </a:p>
          <a:p>
            <a:r>
              <a:rPr lang="en-US" sz="1800" b="1" dirty="0">
                <a:solidFill>
                  <a:srgbClr val="707880"/>
                </a:solidFill>
                <a:latin typeface="Droid Sans"/>
              </a:rPr>
              <a:t>If you want to restore your original change, the Redo button reverses the action of the Undo button (or redoes the undo)</a:t>
            </a:r>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873" t="12359"/>
          <a:stretch/>
        </p:blipFill>
        <p:spPr bwMode="auto">
          <a:xfrm>
            <a:off x="819912" y="3124200"/>
            <a:ext cx="6904863"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37258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Correcting Errors</a:t>
            </a:r>
            <a:endParaRPr lang="en-US" dirty="0"/>
          </a:p>
        </p:txBody>
      </p:sp>
      <p:sp>
        <p:nvSpPr>
          <p:cNvPr id="3" name="Content Placeholder 2"/>
          <p:cNvSpPr>
            <a:spLocks noGrp="1"/>
          </p:cNvSpPr>
          <p:nvPr>
            <p:ph idx="1"/>
          </p:nvPr>
        </p:nvSpPr>
        <p:spPr>
          <a:xfrm>
            <a:off x="457200" y="1219200"/>
            <a:ext cx="7696200" cy="1524000"/>
          </a:xfrm>
        </p:spPr>
        <p:txBody>
          <a:bodyPr>
            <a:normAutofit/>
          </a:bodyPr>
          <a:lstStyle/>
          <a:p>
            <a:r>
              <a:rPr lang="en-US" sz="1800" b="1" dirty="0">
                <a:solidFill>
                  <a:srgbClr val="707880"/>
                </a:solidFill>
                <a:latin typeface="Droid Sans"/>
              </a:rPr>
              <a:t>If you notice a typing error as soon as you make it, you can press the Backspace key</a:t>
            </a:r>
          </a:p>
          <a:p>
            <a:r>
              <a:rPr lang="en-US" sz="1800" b="1" dirty="0">
                <a:solidFill>
                  <a:srgbClr val="707880"/>
                </a:solidFill>
                <a:latin typeface="Droid Sans"/>
              </a:rPr>
              <a:t>AutoCorrect automatically corrects common typing errors, such as typing “</a:t>
            </a:r>
            <a:r>
              <a:rPr lang="en-US" sz="1800" b="1" dirty="0" err="1">
                <a:solidFill>
                  <a:srgbClr val="707880"/>
                </a:solidFill>
                <a:latin typeface="Droid Sans"/>
              </a:rPr>
              <a:t>adn</a:t>
            </a:r>
            <a:r>
              <a:rPr lang="en-US" sz="1800" b="1" dirty="0">
                <a:solidFill>
                  <a:srgbClr val="707880"/>
                </a:solidFill>
                <a:latin typeface="Droid Sans"/>
              </a:rPr>
              <a:t>” for “and</a:t>
            </a:r>
            <a:r>
              <a:rPr lang="en-US" sz="1800" b="1" dirty="0" smtClean="0">
                <a:solidFill>
                  <a:srgbClr val="707880"/>
                </a:solidFill>
                <a:latin typeface="Droid Sans"/>
              </a:rPr>
              <a:t>”</a:t>
            </a:r>
            <a:endParaRPr lang="en-US" sz="1800" b="1" dirty="0">
              <a:solidFill>
                <a:srgbClr val="707880"/>
              </a:solidFill>
              <a:latin typeface="Droid Sans"/>
            </a:endParaRPr>
          </a:p>
        </p:txBody>
      </p:sp>
      <p:pic>
        <p:nvPicPr>
          <p:cNvPr id="1229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599" t="4775"/>
          <a:stretch/>
        </p:blipFill>
        <p:spPr bwMode="auto">
          <a:xfrm>
            <a:off x="3276600" y="2362200"/>
            <a:ext cx="5890058" cy="4476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57200" y="2362200"/>
            <a:ext cx="2895600" cy="4247317"/>
          </a:xfrm>
          <a:prstGeom prst="rect">
            <a:avLst/>
          </a:prstGeom>
          <a:noFill/>
        </p:spPr>
        <p:txBody>
          <a:bodyPr wrap="square" rtlCol="0">
            <a:spAutoFit/>
          </a:bodyPr>
          <a:lstStyle/>
          <a:p>
            <a:pPr marL="285750" indent="-285750">
              <a:buFont typeface="Arial" pitchFamily="34" charset="0"/>
              <a:buChar char="•"/>
            </a:pPr>
            <a:r>
              <a:rPr lang="en-US" b="1" dirty="0">
                <a:solidFill>
                  <a:srgbClr val="707880"/>
                </a:solidFill>
                <a:latin typeface="Droid Sans"/>
              </a:rPr>
              <a:t>Word’s spelling checker continually checks your document against Word’s built-in dictionary</a:t>
            </a:r>
          </a:p>
          <a:p>
            <a:pPr marL="285750" indent="-285750">
              <a:buFont typeface="Arial" pitchFamily="34" charset="0"/>
              <a:buChar char="•"/>
            </a:pPr>
            <a:r>
              <a:rPr lang="en-US" b="1" dirty="0">
                <a:solidFill>
                  <a:srgbClr val="707880"/>
                </a:solidFill>
                <a:latin typeface="Droid Sans"/>
              </a:rPr>
              <a:t>Before you can practice using AutoCorrect and the spelling checker, you need to verify that you have the correct settings in the Word Options dialog box</a:t>
            </a:r>
          </a:p>
          <a:p>
            <a:endParaRPr lang="en-US" dirty="0"/>
          </a:p>
        </p:txBody>
      </p:sp>
    </p:spTree>
    <p:extLst>
      <p:ext uri="{BB962C8B-B14F-4D97-AF65-F5344CB8AC3E}">
        <p14:creationId xmlns:p14="http://schemas.microsoft.com/office/powerpoint/2010/main" val="10597101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Inserting a Date with AutoComplete</a:t>
            </a:r>
            <a:endParaRPr lang="en-US" dirty="0"/>
          </a:p>
        </p:txBody>
      </p:sp>
      <p:sp>
        <p:nvSpPr>
          <p:cNvPr id="3" name="Content Placeholder 2"/>
          <p:cNvSpPr>
            <a:spLocks noGrp="1"/>
          </p:cNvSpPr>
          <p:nvPr>
            <p:ph idx="1"/>
          </p:nvPr>
        </p:nvSpPr>
        <p:spPr>
          <a:xfrm>
            <a:off x="457200" y="1447800"/>
            <a:ext cx="7696200" cy="1371600"/>
          </a:xfrm>
        </p:spPr>
        <p:txBody>
          <a:bodyPr>
            <a:normAutofit/>
          </a:bodyPr>
          <a:lstStyle/>
          <a:p>
            <a:r>
              <a:rPr lang="en-US" sz="1800" b="1" dirty="0">
                <a:solidFill>
                  <a:srgbClr val="707880"/>
                </a:solidFill>
                <a:latin typeface="Droid Sans"/>
              </a:rPr>
              <a:t>Word’s AutoComplete feature automatically inserts dates and other regularly used items for you</a:t>
            </a:r>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569" t="9515"/>
          <a:stretch/>
        </p:blipFill>
        <p:spPr bwMode="auto">
          <a:xfrm>
            <a:off x="914400" y="2514600"/>
            <a:ext cx="7022852"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99986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Opening an Existing Document</a:t>
            </a:r>
            <a:endParaRPr lang="en-US" dirty="0"/>
          </a:p>
        </p:txBody>
      </p:sp>
      <p:sp>
        <p:nvSpPr>
          <p:cNvPr id="3" name="Content Placeholder 2"/>
          <p:cNvSpPr>
            <a:spLocks noGrp="1"/>
          </p:cNvSpPr>
          <p:nvPr>
            <p:ph idx="1"/>
          </p:nvPr>
        </p:nvSpPr>
        <p:spPr>
          <a:xfrm>
            <a:off x="685800" y="1219200"/>
            <a:ext cx="7848600" cy="5105400"/>
          </a:xfrm>
        </p:spPr>
        <p:txBody>
          <a:bodyPr>
            <a:noAutofit/>
          </a:bodyPr>
          <a:lstStyle/>
          <a:p>
            <a:r>
              <a:rPr lang="en-US" sz="1800" b="1" dirty="0">
                <a:solidFill>
                  <a:srgbClr val="707880"/>
                </a:solidFill>
                <a:latin typeface="Droid Sans"/>
              </a:rPr>
              <a:t>Click the File tab to open Backstage view</a:t>
            </a:r>
          </a:p>
          <a:p>
            <a:r>
              <a:rPr lang="en-US" sz="1800" b="1" dirty="0">
                <a:solidFill>
                  <a:srgbClr val="707880"/>
                </a:solidFill>
                <a:latin typeface="Droid Sans"/>
              </a:rPr>
              <a:t>Click Open in the navigation bar</a:t>
            </a:r>
          </a:p>
          <a:p>
            <a:r>
              <a:rPr lang="en-US" sz="1800" b="1" dirty="0">
                <a:solidFill>
                  <a:srgbClr val="707880"/>
                </a:solidFill>
                <a:latin typeface="Droid Sans"/>
              </a:rPr>
              <a:t>Navigate to the location of the existing file, select the file, and click Open</a:t>
            </a:r>
          </a:p>
          <a:p>
            <a:r>
              <a:rPr lang="en-US" sz="1800" b="1" dirty="0">
                <a:solidFill>
                  <a:srgbClr val="707880"/>
                </a:solidFill>
                <a:latin typeface="Droid Sans"/>
              </a:rPr>
              <a:t>To save an open document with a new name</a:t>
            </a:r>
          </a:p>
          <a:p>
            <a:pPr lvl="1"/>
            <a:r>
              <a:rPr lang="en-US" sz="1400" b="1" dirty="0">
                <a:solidFill>
                  <a:srgbClr val="707880"/>
                </a:solidFill>
                <a:latin typeface="Droid Sans"/>
              </a:rPr>
              <a:t>Click the File tab to open Backstage view</a:t>
            </a:r>
          </a:p>
          <a:p>
            <a:pPr lvl="1"/>
            <a:r>
              <a:rPr lang="en-US" sz="1400" b="1" dirty="0">
                <a:solidFill>
                  <a:srgbClr val="707880"/>
                </a:solidFill>
                <a:latin typeface="Droid Sans"/>
              </a:rPr>
              <a:t>Click Save As in the navigation bar</a:t>
            </a:r>
          </a:p>
          <a:p>
            <a:pPr lvl="1"/>
            <a:r>
              <a:rPr lang="en-US" sz="1400" b="1" dirty="0">
                <a:solidFill>
                  <a:srgbClr val="707880"/>
                </a:solidFill>
                <a:latin typeface="Droid Sans"/>
              </a:rPr>
              <a:t>In the Save As dialog box, click in the File name box, delete the existing name, and key in the new name</a:t>
            </a:r>
          </a:p>
          <a:p>
            <a:pPr lvl="1"/>
            <a:r>
              <a:rPr lang="en-US" sz="1400" b="1" dirty="0">
                <a:solidFill>
                  <a:srgbClr val="707880"/>
                </a:solidFill>
                <a:latin typeface="Droid Sans"/>
              </a:rPr>
              <a:t>Verify that the file location is correct or navigate to the correct location</a:t>
            </a:r>
          </a:p>
          <a:p>
            <a:pPr lvl="1"/>
            <a:r>
              <a:rPr lang="en-US" sz="1400" b="1" dirty="0">
                <a:solidFill>
                  <a:srgbClr val="707880"/>
                </a:solidFill>
                <a:latin typeface="Droid Sans"/>
              </a:rPr>
              <a:t>Click the Save button</a:t>
            </a:r>
          </a:p>
          <a:p>
            <a:endParaRPr lang="en-US" sz="1800" b="1" dirty="0">
              <a:solidFill>
                <a:srgbClr val="707880"/>
              </a:solidFill>
              <a:latin typeface="Droid Sans"/>
            </a:endParaRPr>
          </a:p>
        </p:txBody>
      </p:sp>
    </p:spTree>
    <p:extLst>
      <p:ext uri="{BB962C8B-B14F-4D97-AF65-F5344CB8AC3E}">
        <p14:creationId xmlns:p14="http://schemas.microsoft.com/office/powerpoint/2010/main" val="6439469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fontAlgn="base"/>
            <a:r>
              <a:rPr lang="en-US" b="1" i="0" dirty="0" smtClean="0">
                <a:solidFill>
                  <a:srgbClr val="707980"/>
                </a:solidFill>
                <a:effectLst/>
                <a:latin typeface="Signika"/>
              </a:rPr>
              <a:t>Word Processing Basics</a:t>
            </a:r>
            <a:br>
              <a:rPr lang="en-US" b="1" i="0" dirty="0" smtClean="0">
                <a:solidFill>
                  <a:srgbClr val="707980"/>
                </a:solidFill>
                <a:effectLst/>
                <a:latin typeface="Signika"/>
              </a:rPr>
            </a:br>
            <a:r>
              <a:rPr lang="en-US" b="1" dirty="0" smtClean="0">
                <a:solidFill>
                  <a:srgbClr val="9BA0A5"/>
                </a:solidFill>
                <a:latin typeface="Signika"/>
              </a:rPr>
              <a:t>Microsoft Word</a:t>
            </a:r>
            <a:endParaRPr lang="en-US" dirty="0"/>
          </a:p>
        </p:txBody>
      </p:sp>
      <p:sp>
        <p:nvSpPr>
          <p:cNvPr id="3" name="Subtitle 2"/>
          <p:cNvSpPr>
            <a:spLocks noGrp="1"/>
          </p:cNvSpPr>
          <p:nvPr>
            <p:ph type="subTitle" idx="1"/>
          </p:nvPr>
        </p:nvSpPr>
        <p:spPr/>
        <p:txBody>
          <a:bodyPr anchor="ctr"/>
          <a:lstStyle/>
          <a:p>
            <a:r>
              <a:rPr lang="en-US" b="1" dirty="0" smtClean="0"/>
              <a:t>Formatting</a:t>
            </a:r>
          </a:p>
          <a:p>
            <a:r>
              <a:rPr lang="en-US" dirty="0" smtClean="0"/>
              <a:t>Chapter 2</a:t>
            </a:r>
            <a:endParaRPr lang="en-US" dirty="0"/>
          </a:p>
        </p:txBody>
      </p:sp>
    </p:spTree>
    <p:extLst>
      <p:ext uri="{BB962C8B-B14F-4D97-AF65-F5344CB8AC3E}">
        <p14:creationId xmlns:p14="http://schemas.microsoft.com/office/powerpoint/2010/main" val="33723113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324698"/>
                </a:solidFill>
                <a:latin typeface="Signika"/>
              </a:rPr>
              <a:t>Formatting </a:t>
            </a:r>
            <a:endParaRPr lang="ar-IQ" dirty="0"/>
          </a:p>
        </p:txBody>
      </p:sp>
      <p:sp>
        <p:nvSpPr>
          <p:cNvPr id="3" name="Content Placeholder 2"/>
          <p:cNvSpPr>
            <a:spLocks noGrp="1"/>
          </p:cNvSpPr>
          <p:nvPr>
            <p:ph idx="1"/>
          </p:nvPr>
        </p:nvSpPr>
        <p:spPr>
          <a:xfrm>
            <a:off x="457200" y="1600200"/>
            <a:ext cx="8229600" cy="4648200"/>
          </a:xfrm>
        </p:spPr>
        <p:txBody>
          <a:bodyPr>
            <a:normAutofit fontScale="92500"/>
          </a:bodyPr>
          <a:lstStyle/>
          <a:p>
            <a:pPr>
              <a:lnSpc>
                <a:spcPct val="120000"/>
              </a:lnSpc>
            </a:pPr>
            <a:r>
              <a:rPr lang="en-US" dirty="0" smtClean="0">
                <a:solidFill>
                  <a:schemeClr val="tx1">
                    <a:lumMod val="65000"/>
                    <a:lumOff val="35000"/>
                  </a:schemeClr>
                </a:solidFill>
                <a:latin typeface="Droid Sans"/>
              </a:rPr>
              <a:t>What </a:t>
            </a:r>
            <a:r>
              <a:rPr lang="en-US" dirty="0">
                <a:solidFill>
                  <a:schemeClr val="tx1">
                    <a:lumMod val="65000"/>
                    <a:lumOff val="35000"/>
                  </a:schemeClr>
                </a:solidFill>
                <a:latin typeface="Droid Sans"/>
              </a:rPr>
              <a:t>does formatting mean</a:t>
            </a:r>
            <a:r>
              <a:rPr lang="en-US" dirty="0" smtClean="0">
                <a:solidFill>
                  <a:schemeClr val="tx1">
                    <a:lumMod val="65000"/>
                    <a:lumOff val="35000"/>
                  </a:schemeClr>
                </a:solidFill>
                <a:latin typeface="Droid Sans"/>
              </a:rPr>
              <a:t>?</a:t>
            </a:r>
            <a:endParaRPr lang="en-US" dirty="0">
              <a:solidFill>
                <a:schemeClr val="tx1">
                  <a:lumMod val="65000"/>
                  <a:lumOff val="35000"/>
                </a:schemeClr>
              </a:solidFill>
              <a:latin typeface="Droid Sans"/>
            </a:endParaRPr>
          </a:p>
          <a:p>
            <a:pPr marL="0" indent="0">
              <a:lnSpc>
                <a:spcPct val="120000"/>
              </a:lnSpc>
              <a:buNone/>
            </a:pPr>
            <a:r>
              <a:rPr lang="en-US" dirty="0">
                <a:solidFill>
                  <a:schemeClr val="tx1">
                    <a:lumMod val="65000"/>
                    <a:lumOff val="35000"/>
                  </a:schemeClr>
                </a:solidFill>
                <a:latin typeface="Droid Sans"/>
              </a:rPr>
              <a:t>T</a:t>
            </a:r>
            <a:r>
              <a:rPr lang="en-US" dirty="0" smtClean="0">
                <a:solidFill>
                  <a:schemeClr val="tx1">
                    <a:lumMod val="65000"/>
                    <a:lumOff val="35000"/>
                  </a:schemeClr>
                </a:solidFill>
                <a:latin typeface="Droid Sans"/>
              </a:rPr>
              <a:t>he </a:t>
            </a:r>
            <a:r>
              <a:rPr lang="en-US" dirty="0">
                <a:solidFill>
                  <a:schemeClr val="tx1">
                    <a:lumMod val="65000"/>
                    <a:lumOff val="35000"/>
                  </a:schemeClr>
                </a:solidFill>
                <a:latin typeface="Droid Sans"/>
              </a:rPr>
              <a:t>appearance or presentation of your </a:t>
            </a:r>
            <a:r>
              <a:rPr lang="en-US" dirty="0" smtClean="0">
                <a:solidFill>
                  <a:schemeClr val="tx1">
                    <a:lumMod val="65000"/>
                    <a:lumOff val="35000"/>
                  </a:schemeClr>
                </a:solidFill>
                <a:latin typeface="Droid Sans"/>
              </a:rPr>
              <a:t>essay</a:t>
            </a:r>
            <a:endParaRPr lang="en-US" dirty="0">
              <a:solidFill>
                <a:schemeClr val="tx1">
                  <a:lumMod val="65000"/>
                  <a:lumOff val="35000"/>
                </a:schemeClr>
              </a:solidFill>
              <a:latin typeface="Droid Sans"/>
            </a:endParaRPr>
          </a:p>
          <a:p>
            <a:pPr>
              <a:lnSpc>
                <a:spcPct val="120000"/>
              </a:lnSpc>
            </a:pPr>
            <a:r>
              <a:rPr lang="en-US" dirty="0">
                <a:solidFill>
                  <a:schemeClr val="tx1">
                    <a:lumMod val="65000"/>
                    <a:lumOff val="35000"/>
                  </a:schemeClr>
                </a:solidFill>
                <a:latin typeface="Droid Sans"/>
              </a:rPr>
              <a:t>Why is formatting important</a:t>
            </a:r>
            <a:r>
              <a:rPr lang="en-US" dirty="0" smtClean="0">
                <a:solidFill>
                  <a:schemeClr val="tx1">
                    <a:lumMod val="65000"/>
                    <a:lumOff val="35000"/>
                  </a:schemeClr>
                </a:solidFill>
                <a:latin typeface="Droid Sans"/>
              </a:rPr>
              <a:t>?</a:t>
            </a:r>
            <a:endParaRPr lang="en-US" dirty="0">
              <a:solidFill>
                <a:schemeClr val="tx1">
                  <a:lumMod val="65000"/>
                  <a:lumOff val="35000"/>
                </a:schemeClr>
              </a:solidFill>
              <a:latin typeface="Droid Sans"/>
            </a:endParaRPr>
          </a:p>
          <a:p>
            <a:pPr marL="0" indent="0">
              <a:lnSpc>
                <a:spcPct val="120000"/>
              </a:lnSpc>
              <a:buNone/>
            </a:pPr>
            <a:r>
              <a:rPr lang="en-US" dirty="0">
                <a:solidFill>
                  <a:schemeClr val="tx1">
                    <a:lumMod val="65000"/>
                    <a:lumOff val="35000"/>
                  </a:schemeClr>
                </a:solidFill>
                <a:latin typeface="Droid Sans"/>
              </a:rPr>
              <a:t>Formatting is important for two reasons:</a:t>
            </a:r>
          </a:p>
          <a:p>
            <a:pPr marL="514350" indent="-514350">
              <a:lnSpc>
                <a:spcPct val="120000"/>
              </a:lnSpc>
              <a:buAutoNum type="arabicPeriod"/>
            </a:pPr>
            <a:r>
              <a:rPr lang="en-US" dirty="0" smtClean="0">
                <a:solidFill>
                  <a:schemeClr val="tx1">
                    <a:lumMod val="65000"/>
                    <a:lumOff val="35000"/>
                  </a:schemeClr>
                </a:solidFill>
                <a:latin typeface="Droid Sans"/>
              </a:rPr>
              <a:t>It </a:t>
            </a:r>
            <a:r>
              <a:rPr lang="en-US" dirty="0">
                <a:solidFill>
                  <a:schemeClr val="tx1">
                    <a:lumMod val="65000"/>
                    <a:lumOff val="35000"/>
                  </a:schemeClr>
                </a:solidFill>
                <a:latin typeface="Droid Sans"/>
              </a:rPr>
              <a:t>makes your essay look like an essay (rather than a letter or a note to a friend</a:t>
            </a:r>
            <a:r>
              <a:rPr lang="en-US" dirty="0" smtClean="0">
                <a:solidFill>
                  <a:schemeClr val="tx1">
                    <a:lumMod val="65000"/>
                    <a:lumOff val="35000"/>
                  </a:schemeClr>
                </a:solidFill>
                <a:latin typeface="Droid Sans"/>
              </a:rPr>
              <a:t>).</a:t>
            </a:r>
          </a:p>
          <a:p>
            <a:pPr marL="514350" indent="-514350">
              <a:lnSpc>
                <a:spcPct val="120000"/>
              </a:lnSpc>
              <a:buAutoNum type="arabicPeriod"/>
            </a:pPr>
            <a:r>
              <a:rPr lang="en-US" dirty="0" smtClean="0">
                <a:solidFill>
                  <a:schemeClr val="tx1">
                    <a:lumMod val="65000"/>
                    <a:lumOff val="35000"/>
                  </a:schemeClr>
                </a:solidFill>
                <a:latin typeface="Droid Sans"/>
              </a:rPr>
              <a:t>It </a:t>
            </a:r>
            <a:r>
              <a:rPr lang="en-US" dirty="0">
                <a:solidFill>
                  <a:schemeClr val="tx1">
                    <a:lumMod val="65000"/>
                    <a:lumOff val="35000"/>
                  </a:schemeClr>
                </a:solidFill>
                <a:latin typeface="Droid Sans"/>
              </a:rPr>
              <a:t>helps to make your essay more readable</a:t>
            </a:r>
            <a:r>
              <a:rPr lang="en-US" dirty="0" smtClean="0">
                <a:solidFill>
                  <a:schemeClr val="tx1">
                    <a:lumMod val="65000"/>
                    <a:lumOff val="35000"/>
                  </a:schemeClr>
                </a:solidFill>
                <a:latin typeface="Droid Sans"/>
              </a:rPr>
              <a:t>.</a:t>
            </a:r>
            <a:endParaRPr lang="en-US" dirty="0">
              <a:solidFill>
                <a:schemeClr val="tx1">
                  <a:lumMod val="65000"/>
                  <a:lumOff val="35000"/>
                </a:schemeClr>
              </a:solidFill>
              <a:latin typeface="Droid Sans"/>
            </a:endParaRPr>
          </a:p>
        </p:txBody>
      </p:sp>
    </p:spTree>
    <p:extLst>
      <p:ext uri="{BB962C8B-B14F-4D97-AF65-F5344CB8AC3E}">
        <p14:creationId xmlns:p14="http://schemas.microsoft.com/office/powerpoint/2010/main" val="37526566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Changing the Font and Font Size</a:t>
            </a:r>
            <a:endParaRPr lang="en-US" dirty="0"/>
          </a:p>
        </p:txBody>
      </p:sp>
      <p:sp>
        <p:nvSpPr>
          <p:cNvPr id="3" name="Content Placeholder 2"/>
          <p:cNvSpPr>
            <a:spLocks noGrp="1"/>
          </p:cNvSpPr>
          <p:nvPr>
            <p:ph idx="1"/>
          </p:nvPr>
        </p:nvSpPr>
        <p:spPr>
          <a:xfrm>
            <a:off x="457200" y="1447800"/>
            <a:ext cx="7848600" cy="1371600"/>
          </a:xfrm>
        </p:spPr>
        <p:txBody>
          <a:bodyPr>
            <a:normAutofit/>
          </a:bodyPr>
          <a:lstStyle/>
          <a:p>
            <a:r>
              <a:rPr lang="en-US" sz="1800" b="1" dirty="0">
                <a:solidFill>
                  <a:srgbClr val="707880"/>
                </a:solidFill>
                <a:latin typeface="Droid Sans"/>
              </a:rPr>
              <a:t>Select the text you want to format</a:t>
            </a:r>
          </a:p>
          <a:p>
            <a:r>
              <a:rPr lang="en-US" sz="1800" b="1" dirty="0">
                <a:solidFill>
                  <a:srgbClr val="707880"/>
                </a:solidFill>
                <a:latin typeface="Droid Sans"/>
              </a:rPr>
              <a:t>Select the options you want in the Font group on the Home tab</a:t>
            </a:r>
          </a:p>
        </p:txBody>
      </p:sp>
      <p:pic>
        <p:nvPicPr>
          <p:cNvPr id="266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816"/>
          <a:stretch/>
        </p:blipFill>
        <p:spPr bwMode="auto">
          <a:xfrm>
            <a:off x="990600" y="2667000"/>
            <a:ext cx="6858000" cy="3296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60266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324698"/>
                </a:solidFill>
                <a:latin typeface="Signika"/>
              </a:rPr>
              <a:t>Working with Documents</a:t>
            </a:r>
            <a:endParaRPr lang="en-US" dirty="0"/>
          </a:p>
        </p:txBody>
      </p:sp>
      <p:sp>
        <p:nvSpPr>
          <p:cNvPr id="3" name="Content Placeholder 2"/>
          <p:cNvSpPr>
            <a:spLocks noGrp="1"/>
          </p:cNvSpPr>
          <p:nvPr>
            <p:ph idx="1"/>
          </p:nvPr>
        </p:nvSpPr>
        <p:spPr>
          <a:xfrm>
            <a:off x="457200" y="1447800"/>
            <a:ext cx="8229600" cy="761999"/>
          </a:xfrm>
        </p:spPr>
        <p:txBody>
          <a:bodyPr/>
          <a:lstStyle/>
          <a:p>
            <a:r>
              <a:rPr lang="en-US" sz="1800" dirty="0" smtClean="0">
                <a:solidFill>
                  <a:srgbClr val="707880"/>
                </a:solidFill>
                <a:latin typeface="Droid Sans"/>
              </a:rPr>
              <a:t>Open</a:t>
            </a:r>
            <a:r>
              <a:rPr lang="en-US" sz="1800" dirty="0">
                <a:solidFill>
                  <a:srgbClr val="707880"/>
                </a:solidFill>
                <a:latin typeface="Droid Sans"/>
              </a:rPr>
              <a:t>, close a word processing </a:t>
            </a:r>
            <a:r>
              <a:rPr lang="en-US" sz="1800" dirty="0" smtClean="0">
                <a:solidFill>
                  <a:srgbClr val="707880"/>
                </a:solidFill>
                <a:latin typeface="Droid Sans"/>
              </a:rPr>
              <a:t>application</a:t>
            </a:r>
            <a:r>
              <a:rPr lang="en-US" sz="1800" dirty="0">
                <a:solidFill>
                  <a:srgbClr val="707880"/>
                </a:solidFill>
                <a:latin typeface="Droid Sans"/>
              </a:rPr>
              <a:t>. </a:t>
            </a:r>
            <a:r>
              <a:rPr lang="en-US" sz="1800" dirty="0" smtClean="0">
                <a:solidFill>
                  <a:srgbClr val="707880"/>
                </a:solidFill>
                <a:latin typeface="Droid Sans"/>
              </a:rPr>
              <a:t>Open, close documents</a:t>
            </a:r>
          </a:p>
          <a:p>
            <a:r>
              <a:rPr lang="en-US" sz="1800" dirty="0">
                <a:solidFill>
                  <a:srgbClr val="707880"/>
                </a:solidFill>
                <a:latin typeface="Droid Sans"/>
              </a:rPr>
              <a:t>Exploring the Word Window</a:t>
            </a:r>
            <a:endParaRPr lang="en-US" sz="1800" dirty="0" smtClean="0">
              <a:solidFill>
                <a:srgbClr val="707880"/>
              </a:solidFill>
              <a:latin typeface="Droid Sans"/>
            </a:endParaRPr>
          </a:p>
          <a:p>
            <a:endParaRPr lang="en-US" sz="2500" dirty="0">
              <a:solidFill>
                <a:srgbClr val="707880"/>
              </a:solidFill>
              <a:latin typeface="Droid Sans"/>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7" t="5837" r="-1733" b="-3132"/>
          <a:stretch/>
        </p:blipFill>
        <p:spPr bwMode="auto">
          <a:xfrm>
            <a:off x="588818" y="2209799"/>
            <a:ext cx="6841515" cy="4429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67618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Applying Text Effects, Font Colors, and Font Styles</a:t>
            </a:r>
            <a:endParaRPr lang="en-US" dirty="0"/>
          </a:p>
        </p:txBody>
      </p:sp>
      <p:sp>
        <p:nvSpPr>
          <p:cNvPr id="3" name="Content Placeholder 2"/>
          <p:cNvSpPr>
            <a:spLocks noGrp="1"/>
          </p:cNvSpPr>
          <p:nvPr>
            <p:ph idx="1"/>
          </p:nvPr>
        </p:nvSpPr>
        <p:spPr>
          <a:xfrm>
            <a:off x="457200" y="1447800"/>
            <a:ext cx="7848600" cy="4648200"/>
          </a:xfrm>
        </p:spPr>
        <p:txBody>
          <a:bodyPr>
            <a:normAutofit/>
          </a:bodyPr>
          <a:lstStyle/>
          <a:p>
            <a:r>
              <a:rPr lang="en-US" sz="1800" b="1" dirty="0">
                <a:solidFill>
                  <a:srgbClr val="707880"/>
                </a:solidFill>
                <a:latin typeface="Droid Sans"/>
              </a:rPr>
              <a:t>Text effects are special visual enhancements (outlines, shading, shadows, reflections)</a:t>
            </a:r>
          </a:p>
          <a:p>
            <a:r>
              <a:rPr lang="en-US" sz="1800" b="1" dirty="0">
                <a:solidFill>
                  <a:srgbClr val="707880"/>
                </a:solidFill>
                <a:latin typeface="Droid Sans"/>
              </a:rPr>
              <a:t>To apply text effects:</a:t>
            </a:r>
          </a:p>
          <a:p>
            <a:pPr lvl="1"/>
            <a:r>
              <a:rPr lang="en-US" sz="1400" b="1" dirty="0">
                <a:solidFill>
                  <a:srgbClr val="707880"/>
                </a:solidFill>
                <a:latin typeface="Droid Sans"/>
              </a:rPr>
              <a:t>Select the text to change</a:t>
            </a:r>
          </a:p>
          <a:p>
            <a:pPr lvl="1"/>
            <a:r>
              <a:rPr lang="en-US" sz="1400" b="1" dirty="0">
                <a:solidFill>
                  <a:srgbClr val="707880"/>
                </a:solidFill>
                <a:latin typeface="Droid Sans"/>
              </a:rPr>
              <a:t>Click the Text Effects button in Font group and then select the desired effects</a:t>
            </a:r>
          </a:p>
          <a:p>
            <a:pPr lvl="1"/>
            <a:r>
              <a:rPr lang="en-US" sz="1400" b="1" dirty="0">
                <a:solidFill>
                  <a:srgbClr val="707880"/>
                </a:solidFill>
                <a:latin typeface="Droid Sans"/>
              </a:rPr>
              <a:t>Click the Font Color button in the Font group and select a color from the </a:t>
            </a:r>
            <a:r>
              <a:rPr lang="en-US" sz="1400" b="1" dirty="0" smtClean="0">
                <a:solidFill>
                  <a:srgbClr val="707880"/>
                </a:solidFill>
                <a:latin typeface="Droid Sans"/>
              </a:rPr>
              <a:t>palette </a:t>
            </a:r>
            <a:endParaRPr lang="en-US" sz="1400" b="1" dirty="0">
              <a:solidFill>
                <a:srgbClr val="707880"/>
              </a:solidFill>
              <a:latin typeface="Droid Sans"/>
            </a:endParaRPr>
          </a:p>
          <a:p>
            <a:pPr lvl="1"/>
            <a:r>
              <a:rPr lang="en-US" sz="1400" b="1" dirty="0">
                <a:solidFill>
                  <a:srgbClr val="707880"/>
                </a:solidFill>
                <a:latin typeface="Droid Sans"/>
              </a:rPr>
              <a:t>Click one of the style buttons (Bold, Italic, Underline) in the Font group to apply a </a:t>
            </a:r>
            <a:r>
              <a:rPr lang="en-US" sz="1400" b="1" dirty="0" smtClean="0">
                <a:solidFill>
                  <a:srgbClr val="707880"/>
                </a:solidFill>
                <a:latin typeface="Droid Sans"/>
              </a:rPr>
              <a:t>style </a:t>
            </a:r>
            <a:endParaRPr lang="en-US" sz="1400" b="1" dirty="0">
              <a:solidFill>
                <a:srgbClr val="707880"/>
              </a:solidFill>
              <a:latin typeface="Droid Sans"/>
            </a:endParaRPr>
          </a:p>
          <a:p>
            <a:endParaRPr lang="en-US" sz="1800" b="1" dirty="0" smtClean="0">
              <a:solidFill>
                <a:srgbClr val="707880"/>
              </a:solidFill>
              <a:latin typeface="Droid Sans"/>
            </a:endParaRPr>
          </a:p>
          <a:p>
            <a:r>
              <a:rPr lang="en-US" sz="1800" b="1" dirty="0" smtClean="0">
                <a:solidFill>
                  <a:srgbClr val="707880"/>
                </a:solidFill>
                <a:latin typeface="Droid Sans"/>
              </a:rPr>
              <a:t>The </a:t>
            </a:r>
            <a:r>
              <a:rPr lang="en-US" sz="1800" b="1" dirty="0">
                <a:solidFill>
                  <a:srgbClr val="707880"/>
                </a:solidFill>
                <a:latin typeface="Droid Sans"/>
              </a:rPr>
              <a:t>Format </a:t>
            </a:r>
            <a:r>
              <a:rPr lang="en-US" sz="1800" b="1" dirty="0" smtClean="0">
                <a:solidFill>
                  <a:srgbClr val="707880"/>
                </a:solidFill>
                <a:latin typeface="Droid Sans"/>
              </a:rPr>
              <a:t>Painter in Clipboard group allows </a:t>
            </a:r>
            <a:r>
              <a:rPr lang="en-US" sz="1800" b="1" dirty="0">
                <a:solidFill>
                  <a:srgbClr val="707880"/>
                </a:solidFill>
                <a:latin typeface="Droid Sans"/>
              </a:rPr>
              <a:t>you to copy all the font settings from one word to </a:t>
            </a:r>
            <a:r>
              <a:rPr lang="en-US" sz="1800" b="1" dirty="0" smtClean="0">
                <a:solidFill>
                  <a:srgbClr val="707880"/>
                </a:solidFill>
                <a:latin typeface="Droid Sans"/>
              </a:rPr>
              <a:t>others</a:t>
            </a:r>
          </a:p>
          <a:p>
            <a:endParaRPr lang="en-US" sz="1800" b="1" dirty="0">
              <a:solidFill>
                <a:srgbClr val="707880"/>
              </a:solidFill>
              <a:latin typeface="Droid Sans"/>
            </a:endParaRPr>
          </a:p>
          <a:p>
            <a:endParaRPr lang="en-US" sz="1800" b="1" dirty="0">
              <a:solidFill>
                <a:srgbClr val="707880"/>
              </a:solidFill>
              <a:latin typeface="Droid Sans"/>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5755" y="2609847"/>
            <a:ext cx="285750" cy="2667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8630" y="2931915"/>
            <a:ext cx="304800" cy="2095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2600" y="3428999"/>
            <a:ext cx="790575" cy="2381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53012" y="4319587"/>
            <a:ext cx="962025" cy="200025"/>
          </a:xfrm>
          <a:prstGeom prst="rect">
            <a:avLst/>
          </a:prstGeom>
        </p:spPr>
      </p:pic>
    </p:spTree>
    <p:extLst>
      <p:ext uri="{BB962C8B-B14F-4D97-AF65-F5344CB8AC3E}">
        <p14:creationId xmlns:p14="http://schemas.microsoft.com/office/powerpoint/2010/main" val="23044307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Applying Text Effects, Font Colors, and Font Styles</a:t>
            </a:r>
            <a:endParaRPr lang="en-US" dirty="0"/>
          </a:p>
        </p:txBody>
      </p:sp>
      <p:pic>
        <p:nvPicPr>
          <p:cNvPr id="276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2235"/>
          <a:stretch/>
        </p:blipFill>
        <p:spPr bwMode="auto">
          <a:xfrm>
            <a:off x="457200" y="1752600"/>
            <a:ext cx="5943600" cy="208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12661"/>
          <a:stretch/>
        </p:blipFill>
        <p:spPr bwMode="auto">
          <a:xfrm>
            <a:off x="2590800" y="4191000"/>
            <a:ext cx="5943600" cy="2054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65249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Aligning Text</a:t>
            </a:r>
            <a:endParaRPr lang="en-US" dirty="0"/>
          </a:p>
        </p:txBody>
      </p:sp>
      <p:sp>
        <p:nvSpPr>
          <p:cNvPr id="3" name="Content Placeholder 2"/>
          <p:cNvSpPr>
            <a:spLocks noGrp="1"/>
          </p:cNvSpPr>
          <p:nvPr>
            <p:ph idx="1"/>
          </p:nvPr>
        </p:nvSpPr>
        <p:spPr>
          <a:xfrm>
            <a:off x="457200" y="1447800"/>
            <a:ext cx="7848600" cy="4648200"/>
          </a:xfrm>
        </p:spPr>
        <p:txBody>
          <a:bodyPr>
            <a:normAutofit/>
          </a:bodyPr>
          <a:lstStyle/>
          <a:p>
            <a:r>
              <a:rPr lang="en-US" sz="1800" b="1" dirty="0">
                <a:solidFill>
                  <a:srgbClr val="707880"/>
                </a:solidFill>
                <a:latin typeface="Droid Sans"/>
              </a:rPr>
              <a:t>By default, the words in a document are left aligned (even on the left) and ragged (uneven) on the right</a:t>
            </a:r>
          </a:p>
          <a:p>
            <a:r>
              <a:rPr lang="en-US" sz="1800" b="1" dirty="0">
                <a:solidFill>
                  <a:srgbClr val="707880"/>
                </a:solidFill>
                <a:latin typeface="Droid Sans"/>
              </a:rPr>
              <a:t>With right alignment, words are even on the right and ragged on the left</a:t>
            </a:r>
          </a:p>
          <a:p>
            <a:r>
              <a:rPr lang="en-US" sz="1800" b="1" dirty="0">
                <a:solidFill>
                  <a:srgbClr val="707880"/>
                </a:solidFill>
                <a:latin typeface="Droid Sans"/>
              </a:rPr>
              <a:t>With center alignment, words are ragged on both sides and lines are centered on the page</a:t>
            </a:r>
          </a:p>
          <a:p>
            <a:r>
              <a:rPr lang="en-US" sz="1800" b="1" dirty="0">
                <a:solidFill>
                  <a:srgbClr val="707880"/>
                </a:solidFill>
                <a:latin typeface="Droid Sans"/>
              </a:rPr>
              <a:t>With justified alignment, the text is even at both margins and spaced out within the line</a:t>
            </a:r>
          </a:p>
          <a:p>
            <a:endParaRPr lang="en-US" sz="1800" b="1" dirty="0">
              <a:solidFill>
                <a:srgbClr val="707880"/>
              </a:solidFill>
              <a:latin typeface="Droid Sans"/>
            </a:endParaRPr>
          </a:p>
        </p:txBody>
      </p:sp>
    </p:spTree>
    <p:extLst>
      <p:ext uri="{BB962C8B-B14F-4D97-AF65-F5344CB8AC3E}">
        <p14:creationId xmlns:p14="http://schemas.microsoft.com/office/powerpoint/2010/main" val="41117370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Aligning Text</a:t>
            </a:r>
            <a:endParaRPr lang="en-US" dirty="0"/>
          </a:p>
        </p:txBody>
      </p:sp>
      <p:sp>
        <p:nvSpPr>
          <p:cNvPr id="3" name="Content Placeholder 2"/>
          <p:cNvSpPr>
            <a:spLocks noGrp="1"/>
          </p:cNvSpPr>
          <p:nvPr>
            <p:ph idx="1"/>
          </p:nvPr>
        </p:nvSpPr>
        <p:spPr>
          <a:xfrm>
            <a:off x="457200" y="1447800"/>
            <a:ext cx="7848600" cy="762000"/>
          </a:xfrm>
        </p:spPr>
        <p:txBody>
          <a:bodyPr>
            <a:normAutofit/>
          </a:bodyPr>
          <a:lstStyle/>
          <a:p>
            <a:r>
              <a:rPr lang="en-US" sz="1800" b="1" dirty="0">
                <a:solidFill>
                  <a:srgbClr val="707880"/>
                </a:solidFill>
                <a:latin typeface="Droid Sans"/>
              </a:rPr>
              <a:t>Alignment buttons are found in the Paragraph group of the Home tab</a:t>
            </a:r>
          </a:p>
        </p:txBody>
      </p:sp>
      <p:pic>
        <p:nvPicPr>
          <p:cNvPr id="286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093" t="6015"/>
          <a:stretch/>
        </p:blipFill>
        <p:spPr bwMode="auto">
          <a:xfrm>
            <a:off x="2299855" y="2244436"/>
            <a:ext cx="4173970" cy="411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82101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Adding a Paragraph Border</a:t>
            </a:r>
            <a:br>
              <a:rPr lang="en-US" sz="4000" dirty="0">
                <a:solidFill>
                  <a:srgbClr val="324698"/>
                </a:solidFill>
                <a:latin typeface="Signika"/>
              </a:rPr>
            </a:br>
            <a:r>
              <a:rPr lang="en-US" sz="4000" dirty="0">
                <a:solidFill>
                  <a:srgbClr val="324698"/>
                </a:solidFill>
                <a:latin typeface="Signika"/>
              </a:rPr>
              <a:t>and Shading</a:t>
            </a:r>
            <a:endParaRPr lang="en-US" dirty="0"/>
          </a:p>
        </p:txBody>
      </p:sp>
      <p:sp>
        <p:nvSpPr>
          <p:cNvPr id="3" name="Content Placeholder 2"/>
          <p:cNvSpPr>
            <a:spLocks noGrp="1"/>
          </p:cNvSpPr>
          <p:nvPr>
            <p:ph idx="1"/>
          </p:nvPr>
        </p:nvSpPr>
        <p:spPr>
          <a:xfrm>
            <a:off x="457200" y="1447800"/>
            <a:ext cx="7848600" cy="1371600"/>
          </a:xfrm>
        </p:spPr>
        <p:txBody>
          <a:bodyPr>
            <a:normAutofit/>
          </a:bodyPr>
          <a:lstStyle/>
          <a:p>
            <a:r>
              <a:rPr lang="en-US" sz="1800" b="1" dirty="0">
                <a:solidFill>
                  <a:srgbClr val="707880"/>
                </a:solidFill>
                <a:latin typeface="Droid Sans"/>
              </a:rPr>
              <a:t>A paragraph border is an outline around one or more paragraphs</a:t>
            </a:r>
          </a:p>
          <a:p>
            <a:r>
              <a:rPr lang="en-US" sz="1800" b="1" dirty="0">
                <a:solidFill>
                  <a:srgbClr val="707880"/>
                </a:solidFill>
                <a:latin typeface="Droid Sans"/>
              </a:rPr>
              <a:t>Shading is background color applied to one or more paragraphs</a:t>
            </a:r>
          </a:p>
          <a:p>
            <a:r>
              <a:rPr lang="en-US" sz="1800" b="1" dirty="0">
                <a:solidFill>
                  <a:srgbClr val="707880"/>
                </a:solidFill>
                <a:latin typeface="Droid Sans"/>
              </a:rPr>
              <a:t>The Border and Shading buttons are found in the Paragraph group of the Home tab</a:t>
            </a:r>
          </a:p>
        </p:txBody>
      </p:sp>
      <p:pic>
        <p:nvPicPr>
          <p:cNvPr id="296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309" b="6494"/>
          <a:stretch/>
        </p:blipFill>
        <p:spPr bwMode="auto">
          <a:xfrm>
            <a:off x="2971800" y="2590800"/>
            <a:ext cx="5943600" cy="2064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3937" r="4440"/>
          <a:stretch/>
        </p:blipFill>
        <p:spPr bwMode="auto">
          <a:xfrm>
            <a:off x="221673" y="4495800"/>
            <a:ext cx="5895109" cy="191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1000" y="1456297"/>
            <a:ext cx="342900" cy="2381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8244" y="1873944"/>
            <a:ext cx="304800" cy="190500"/>
          </a:xfrm>
          <a:prstGeom prst="rect">
            <a:avLst/>
          </a:prstGeom>
        </p:spPr>
      </p:pic>
    </p:spTree>
    <p:extLst>
      <p:ext uri="{BB962C8B-B14F-4D97-AF65-F5344CB8AC3E}">
        <p14:creationId xmlns:p14="http://schemas.microsoft.com/office/powerpoint/2010/main" val="7511481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Apply text formatting: subscript, </a:t>
            </a:r>
            <a:br>
              <a:rPr lang="en-US" sz="4000" dirty="0">
                <a:solidFill>
                  <a:srgbClr val="324698"/>
                </a:solidFill>
                <a:latin typeface="Signika"/>
              </a:rPr>
            </a:br>
            <a:r>
              <a:rPr lang="en-US" sz="4000" dirty="0">
                <a:solidFill>
                  <a:srgbClr val="324698"/>
                </a:solidFill>
                <a:latin typeface="Signika"/>
              </a:rPr>
              <a:t>superscript</a:t>
            </a:r>
            <a:endParaRPr lang="en-US" dirty="0"/>
          </a:p>
        </p:txBody>
      </p:sp>
      <p:sp>
        <p:nvSpPr>
          <p:cNvPr id="3" name="Content Placeholder 2"/>
          <p:cNvSpPr>
            <a:spLocks noGrp="1"/>
          </p:cNvSpPr>
          <p:nvPr>
            <p:ph idx="1"/>
          </p:nvPr>
        </p:nvSpPr>
        <p:spPr>
          <a:xfrm>
            <a:off x="457200" y="1447799"/>
            <a:ext cx="7848600" cy="1806477"/>
          </a:xfrm>
        </p:spPr>
        <p:txBody>
          <a:bodyPr>
            <a:normAutofit/>
          </a:bodyPr>
          <a:lstStyle/>
          <a:p>
            <a:r>
              <a:rPr lang="en-US" sz="1800" b="1" dirty="0" smtClean="0">
                <a:solidFill>
                  <a:srgbClr val="707880"/>
                </a:solidFill>
                <a:latin typeface="Droid Sans"/>
              </a:rPr>
              <a:t>Superscript and subscript refer to numbers that are positioned slightly higher or slightly lower than the text on the line. For example, a scientific formula might use subscript text. </a:t>
            </a:r>
            <a:r>
              <a:rPr lang="en-US" sz="1800" b="1" dirty="0">
                <a:solidFill>
                  <a:srgbClr val="FF0000"/>
                </a:solidFill>
                <a:latin typeface="Droid Sans"/>
              </a:rPr>
              <a:t>m</a:t>
            </a:r>
            <a:r>
              <a:rPr lang="en-US" sz="1800" b="1" dirty="0" smtClean="0">
                <a:solidFill>
                  <a:srgbClr val="FF0000"/>
                </a:solidFill>
                <a:latin typeface="Droid Sans"/>
              </a:rPr>
              <a:t>=m</a:t>
            </a:r>
            <a:r>
              <a:rPr lang="en-US" sz="1800" b="1" baseline="-25000" dirty="0" smtClean="0">
                <a:solidFill>
                  <a:srgbClr val="FF0000"/>
                </a:solidFill>
                <a:latin typeface="Droid Sans"/>
              </a:rPr>
              <a:t>0</a:t>
            </a:r>
            <a:r>
              <a:rPr lang="en-US" sz="1800" b="1" dirty="0" smtClean="0">
                <a:solidFill>
                  <a:srgbClr val="FF0000"/>
                </a:solidFill>
                <a:latin typeface="Droid Sans"/>
              </a:rPr>
              <a:t>e</a:t>
            </a:r>
            <a:r>
              <a:rPr lang="en-US" sz="1800" b="1" baseline="30000" dirty="0" smtClean="0">
                <a:solidFill>
                  <a:srgbClr val="FF0000"/>
                </a:solidFill>
                <a:latin typeface="Droid Sans"/>
              </a:rPr>
              <a:t>-t</a:t>
            </a:r>
            <a:endParaRPr lang="en-US" sz="1800" b="1" dirty="0" smtClean="0">
              <a:solidFill>
                <a:srgbClr val="FF0000"/>
              </a:solidFill>
              <a:latin typeface="Droid Sans"/>
            </a:endParaRPr>
          </a:p>
          <a:p>
            <a:r>
              <a:rPr lang="en-US" sz="1800" b="1" dirty="0" smtClean="0">
                <a:solidFill>
                  <a:srgbClr val="707880"/>
                </a:solidFill>
                <a:latin typeface="Droid Sans"/>
              </a:rPr>
              <a:t>Make </a:t>
            </a:r>
            <a:r>
              <a:rPr lang="en-US" sz="1800" b="1" dirty="0">
                <a:solidFill>
                  <a:srgbClr val="707880"/>
                </a:solidFill>
                <a:latin typeface="Droid Sans"/>
              </a:rPr>
              <a:t>text superscript or subscript</a:t>
            </a:r>
          </a:p>
          <a:p>
            <a:pPr lvl="1"/>
            <a:r>
              <a:rPr lang="en-US" sz="1400" b="1" dirty="0" smtClean="0">
                <a:solidFill>
                  <a:srgbClr val="707880"/>
                </a:solidFill>
                <a:latin typeface="Droid Sans"/>
              </a:rPr>
              <a:t>Select </a:t>
            </a:r>
            <a:r>
              <a:rPr lang="en-US" sz="1400" b="1" dirty="0">
                <a:solidFill>
                  <a:srgbClr val="707880"/>
                </a:solidFill>
                <a:latin typeface="Droid Sans"/>
              </a:rPr>
              <a:t>the text that you want to format as superscript or subscript.</a:t>
            </a:r>
          </a:p>
          <a:p>
            <a:pPr lvl="1"/>
            <a:r>
              <a:rPr lang="en-US" sz="1400" b="1" dirty="0">
                <a:solidFill>
                  <a:srgbClr val="707880"/>
                </a:solidFill>
                <a:latin typeface="Droid Sans"/>
              </a:rPr>
              <a:t>Do one of the following:</a:t>
            </a:r>
          </a:p>
        </p:txBody>
      </p:sp>
      <p:sp>
        <p:nvSpPr>
          <p:cNvPr id="4" name="TextBox 3"/>
          <p:cNvSpPr txBox="1"/>
          <p:nvPr/>
        </p:nvSpPr>
        <p:spPr>
          <a:xfrm>
            <a:off x="838200" y="3254276"/>
            <a:ext cx="3505200" cy="2308324"/>
          </a:xfrm>
          <a:prstGeom prst="rect">
            <a:avLst/>
          </a:prstGeom>
          <a:noFill/>
        </p:spPr>
        <p:txBody>
          <a:bodyPr wrap="square" rtlCol="0">
            <a:spAutoFit/>
          </a:bodyPr>
          <a:lstStyle/>
          <a:p>
            <a:r>
              <a:rPr lang="en-US" b="1" dirty="0" smtClean="0">
                <a:solidFill>
                  <a:srgbClr val="707880"/>
                </a:solidFill>
                <a:latin typeface="Droid Sans"/>
              </a:rPr>
              <a:t>On </a:t>
            </a:r>
            <a:r>
              <a:rPr lang="en-US" b="1" dirty="0">
                <a:solidFill>
                  <a:srgbClr val="707880"/>
                </a:solidFill>
                <a:latin typeface="Droid Sans"/>
              </a:rPr>
              <a:t>the Home tab, in the Font group, click Superscript. Or press CTRL+SHIFT+= </a:t>
            </a:r>
            <a:r>
              <a:rPr lang="en-US" b="1" dirty="0" smtClean="0">
                <a:solidFill>
                  <a:srgbClr val="707880"/>
                </a:solidFill>
                <a:latin typeface="Droid Sans"/>
              </a:rPr>
              <a:t>.</a:t>
            </a:r>
          </a:p>
          <a:p>
            <a:endParaRPr lang="en-US" b="1" dirty="0" smtClean="0">
              <a:solidFill>
                <a:srgbClr val="707880"/>
              </a:solidFill>
              <a:latin typeface="Droid Sans"/>
            </a:endParaRPr>
          </a:p>
          <a:p>
            <a:endParaRPr lang="en-US" b="1" dirty="0">
              <a:solidFill>
                <a:srgbClr val="707880"/>
              </a:solidFill>
              <a:latin typeface="Droid Sans"/>
            </a:endParaRPr>
          </a:p>
          <a:p>
            <a:r>
              <a:rPr lang="en-US" b="1" dirty="0" smtClean="0">
                <a:solidFill>
                  <a:srgbClr val="707880"/>
                </a:solidFill>
                <a:latin typeface="Droid Sans"/>
              </a:rPr>
              <a:t>On </a:t>
            </a:r>
            <a:r>
              <a:rPr lang="en-US" b="1" dirty="0">
                <a:solidFill>
                  <a:srgbClr val="707880"/>
                </a:solidFill>
                <a:latin typeface="Droid Sans"/>
              </a:rPr>
              <a:t>the Home tab, in the Font group, click Subscript. Or press CTRL+=.</a:t>
            </a:r>
            <a:endParaRPr lang="en-US" b="1" dirty="0" smtClean="0">
              <a:solidFill>
                <a:srgbClr val="707880"/>
              </a:solidFill>
              <a:latin typeface="Droid San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4768" y="3152775"/>
            <a:ext cx="3003656"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4559647"/>
            <a:ext cx="3131442" cy="1002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96147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Change text case</a:t>
            </a:r>
            <a:endParaRPr lang="en-US" dirty="0"/>
          </a:p>
        </p:txBody>
      </p:sp>
      <p:sp>
        <p:nvSpPr>
          <p:cNvPr id="4" name="TextBox 3"/>
          <p:cNvSpPr txBox="1"/>
          <p:nvPr/>
        </p:nvSpPr>
        <p:spPr>
          <a:xfrm>
            <a:off x="824345" y="1524000"/>
            <a:ext cx="7391400" cy="3693319"/>
          </a:xfrm>
          <a:prstGeom prst="rect">
            <a:avLst/>
          </a:prstGeom>
          <a:noFill/>
        </p:spPr>
        <p:txBody>
          <a:bodyPr wrap="square" rtlCol="0">
            <a:spAutoFit/>
          </a:bodyPr>
          <a:lstStyle/>
          <a:p>
            <a:pPr marL="285750" indent="-285750">
              <a:buFont typeface="Arial" pitchFamily="34" charset="0"/>
              <a:buChar char="•"/>
            </a:pPr>
            <a:r>
              <a:rPr lang="en-US" b="1" dirty="0" smtClean="0">
                <a:solidFill>
                  <a:srgbClr val="707880"/>
                </a:solidFill>
                <a:latin typeface="Droid Sans"/>
              </a:rPr>
              <a:t>You </a:t>
            </a:r>
            <a:r>
              <a:rPr lang="en-US" b="1" dirty="0">
                <a:solidFill>
                  <a:srgbClr val="707880"/>
                </a:solidFill>
                <a:latin typeface="Droid Sans"/>
              </a:rPr>
              <a:t>can change the case of selected text in a document by clicking a single button called Change Case on the ribbon.</a:t>
            </a:r>
          </a:p>
          <a:p>
            <a:pPr marL="285750" indent="-285750">
              <a:buFont typeface="Arial" pitchFamily="34" charset="0"/>
              <a:buChar char="•"/>
            </a:pPr>
            <a:r>
              <a:rPr lang="en-US" b="1" dirty="0">
                <a:solidFill>
                  <a:srgbClr val="707880"/>
                </a:solidFill>
                <a:latin typeface="Droid Sans"/>
              </a:rPr>
              <a:t>To change the case of selected text in a document, do the </a:t>
            </a:r>
            <a:r>
              <a:rPr lang="en-US" b="1" dirty="0" smtClean="0">
                <a:solidFill>
                  <a:srgbClr val="707880"/>
                </a:solidFill>
                <a:latin typeface="Droid Sans"/>
              </a:rPr>
              <a:t>following:</a:t>
            </a:r>
          </a:p>
          <a:p>
            <a:pPr marL="742950" lvl="1" indent="-285750">
              <a:buFont typeface="Arial" pitchFamily="34" charset="0"/>
              <a:buChar char="•"/>
            </a:pPr>
            <a:r>
              <a:rPr lang="en-US" b="1" dirty="0" smtClean="0">
                <a:solidFill>
                  <a:srgbClr val="707880"/>
                </a:solidFill>
                <a:latin typeface="Droid Sans"/>
              </a:rPr>
              <a:t>Select </a:t>
            </a:r>
            <a:r>
              <a:rPr lang="en-US" b="1" dirty="0">
                <a:solidFill>
                  <a:srgbClr val="707880"/>
                </a:solidFill>
                <a:latin typeface="Droid Sans"/>
              </a:rPr>
              <a:t>the text for which you want to change the case.</a:t>
            </a:r>
          </a:p>
          <a:p>
            <a:pPr marL="742950" lvl="1" indent="-285750">
              <a:buFont typeface="Arial" pitchFamily="34" charset="0"/>
              <a:buChar char="•"/>
            </a:pPr>
            <a:r>
              <a:rPr lang="en-US" b="1" dirty="0" smtClean="0">
                <a:solidFill>
                  <a:srgbClr val="707880"/>
                </a:solidFill>
                <a:latin typeface="Droid Sans"/>
              </a:rPr>
              <a:t>On </a:t>
            </a:r>
            <a:r>
              <a:rPr lang="en-US" b="1" dirty="0">
                <a:solidFill>
                  <a:srgbClr val="707880"/>
                </a:solidFill>
                <a:latin typeface="Droid Sans"/>
              </a:rPr>
              <a:t>the Home tab, in the Font group, click Change Case.</a:t>
            </a:r>
          </a:p>
          <a:p>
            <a:pPr marL="742950" lvl="1" indent="-285750">
              <a:buFont typeface="Arial" pitchFamily="34" charset="0"/>
              <a:buChar char="•"/>
            </a:pPr>
            <a:r>
              <a:rPr lang="en-US" b="1" dirty="0">
                <a:solidFill>
                  <a:srgbClr val="707880"/>
                </a:solidFill>
                <a:latin typeface="Droid Sans"/>
              </a:rPr>
              <a:t>Choose an option from the dropdown list, which includes Sentence case, lowercase, UPPERCASE, Capitalize Each Word, and </a:t>
            </a:r>
            <a:r>
              <a:rPr lang="en-US" b="1" dirty="0" err="1">
                <a:solidFill>
                  <a:srgbClr val="707880"/>
                </a:solidFill>
                <a:latin typeface="Droid Sans"/>
              </a:rPr>
              <a:t>tOGGLE</a:t>
            </a:r>
            <a:r>
              <a:rPr lang="en-US" b="1" dirty="0">
                <a:solidFill>
                  <a:srgbClr val="707880"/>
                </a:solidFill>
                <a:latin typeface="Droid Sans"/>
              </a:rPr>
              <a:t> </a:t>
            </a:r>
            <a:r>
              <a:rPr lang="en-US" b="1" dirty="0" err="1" smtClean="0">
                <a:solidFill>
                  <a:srgbClr val="707880"/>
                </a:solidFill>
                <a:latin typeface="Droid Sans"/>
              </a:rPr>
              <a:t>cASE</a:t>
            </a:r>
            <a:r>
              <a:rPr lang="en-US" b="1" dirty="0" smtClean="0">
                <a:solidFill>
                  <a:srgbClr val="707880"/>
                </a:solidFill>
                <a:latin typeface="Droid Sans"/>
              </a:rPr>
              <a:t>.</a:t>
            </a:r>
          </a:p>
          <a:p>
            <a:pPr marL="285750" indent="-285750">
              <a:buFont typeface="Arial" pitchFamily="34" charset="0"/>
              <a:buChar char="•"/>
            </a:pPr>
            <a:r>
              <a:rPr lang="en-US" b="1" dirty="0" smtClean="0">
                <a:solidFill>
                  <a:srgbClr val="707880"/>
                </a:solidFill>
                <a:latin typeface="Droid Sans"/>
              </a:rPr>
              <a:t>To </a:t>
            </a:r>
            <a:r>
              <a:rPr lang="en-US" b="1" dirty="0">
                <a:solidFill>
                  <a:srgbClr val="707880"/>
                </a:solidFill>
                <a:latin typeface="Droid Sans"/>
              </a:rPr>
              <a:t>undo the case change, press </a:t>
            </a:r>
            <a:r>
              <a:rPr lang="en-US" b="1" dirty="0" smtClean="0">
                <a:solidFill>
                  <a:srgbClr val="707880"/>
                </a:solidFill>
                <a:latin typeface="Droid Sans"/>
              </a:rPr>
              <a:t>CTRL+Z.</a:t>
            </a:r>
          </a:p>
          <a:p>
            <a:pPr marL="285750" indent="-285750">
              <a:buFont typeface="Arial" pitchFamily="34" charset="0"/>
              <a:buChar char="•"/>
            </a:pPr>
            <a:r>
              <a:rPr lang="en-US" b="1" dirty="0" smtClean="0">
                <a:solidFill>
                  <a:srgbClr val="707880"/>
                </a:solidFill>
                <a:latin typeface="Droid Sans"/>
              </a:rPr>
              <a:t>To </a:t>
            </a:r>
            <a:r>
              <a:rPr lang="en-US" b="1" dirty="0">
                <a:solidFill>
                  <a:srgbClr val="707880"/>
                </a:solidFill>
                <a:latin typeface="Droid Sans"/>
              </a:rPr>
              <a:t>change case by using a keyboard shortcut, press SHIFT+F3 until the style you want—title case, all caps, or lowercase—is selected.</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7745" y="2900290"/>
            <a:ext cx="508000" cy="304800"/>
          </a:xfrm>
          <a:prstGeom prst="rect">
            <a:avLst/>
          </a:prstGeom>
        </p:spPr>
      </p:pic>
    </p:spTree>
    <p:extLst>
      <p:ext uri="{BB962C8B-B14F-4D97-AF65-F5344CB8AC3E}">
        <p14:creationId xmlns:p14="http://schemas.microsoft.com/office/powerpoint/2010/main" val="38757581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Understanding Line </a:t>
            </a:r>
            <a:br>
              <a:rPr lang="en-US" sz="4000" dirty="0">
                <a:solidFill>
                  <a:srgbClr val="324698"/>
                </a:solidFill>
                <a:latin typeface="Signika"/>
              </a:rPr>
            </a:br>
            <a:r>
              <a:rPr lang="en-US" sz="4000" dirty="0">
                <a:solidFill>
                  <a:srgbClr val="324698"/>
                </a:solidFill>
                <a:latin typeface="Signika"/>
              </a:rPr>
              <a:t>and Paragraph Spacing</a:t>
            </a:r>
            <a:endParaRPr lang="en-US" dirty="0"/>
          </a:p>
        </p:txBody>
      </p:sp>
      <p:sp>
        <p:nvSpPr>
          <p:cNvPr id="3" name="Content Placeholder 2"/>
          <p:cNvSpPr>
            <a:spLocks noGrp="1"/>
          </p:cNvSpPr>
          <p:nvPr>
            <p:ph idx="1"/>
          </p:nvPr>
        </p:nvSpPr>
        <p:spPr>
          <a:xfrm>
            <a:off x="457200" y="1447800"/>
            <a:ext cx="7696200" cy="2057400"/>
          </a:xfrm>
        </p:spPr>
        <p:txBody>
          <a:bodyPr>
            <a:normAutofit/>
          </a:bodyPr>
          <a:lstStyle/>
          <a:p>
            <a:r>
              <a:rPr lang="en-US" sz="1800" b="1" dirty="0">
                <a:solidFill>
                  <a:srgbClr val="707880"/>
                </a:solidFill>
                <a:latin typeface="Droid Sans"/>
              </a:rPr>
              <a:t>Line spacing determines the amount of space between lines of text within a paragraph</a:t>
            </a:r>
          </a:p>
          <a:p>
            <a:r>
              <a:rPr lang="en-US" sz="1800" b="1" dirty="0">
                <a:solidFill>
                  <a:srgbClr val="707880"/>
                </a:solidFill>
                <a:latin typeface="Droid Sans"/>
              </a:rPr>
              <a:t>Paragraph spacing determines the amount of space before and after a paragraph</a:t>
            </a:r>
          </a:p>
          <a:p>
            <a:r>
              <a:rPr lang="en-US" sz="1800" b="1" dirty="0">
                <a:solidFill>
                  <a:srgbClr val="707880"/>
                </a:solidFill>
                <a:latin typeface="Droid Sans"/>
              </a:rPr>
              <a:t>Paragraph spacing is measured in points</a:t>
            </a:r>
          </a:p>
          <a:p>
            <a:r>
              <a:rPr lang="en-US" sz="1800" b="1" dirty="0">
                <a:solidFill>
                  <a:srgbClr val="707880"/>
                </a:solidFill>
                <a:latin typeface="Droid Sans"/>
              </a:rPr>
              <a:t>A point is approximately 1⁄72 of an inch</a:t>
            </a:r>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744" t="8699"/>
          <a:stretch/>
        </p:blipFill>
        <p:spPr bwMode="auto">
          <a:xfrm>
            <a:off x="1447800" y="3651661"/>
            <a:ext cx="6019800" cy="2621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55861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Selecting Parts of a Document</a:t>
            </a:r>
            <a:endParaRPr lang="en-US" dirty="0"/>
          </a:p>
        </p:txBody>
      </p:sp>
      <p:sp>
        <p:nvSpPr>
          <p:cNvPr id="3" name="Content Placeholder 2"/>
          <p:cNvSpPr>
            <a:spLocks noGrp="1"/>
          </p:cNvSpPr>
          <p:nvPr>
            <p:ph idx="1"/>
          </p:nvPr>
        </p:nvSpPr>
        <p:spPr>
          <a:xfrm>
            <a:off x="457200" y="1447800"/>
            <a:ext cx="3581400" cy="1143000"/>
          </a:xfrm>
        </p:spPr>
        <p:txBody>
          <a:bodyPr>
            <a:normAutofit lnSpcReduction="10000"/>
          </a:bodyPr>
          <a:lstStyle/>
          <a:p>
            <a:r>
              <a:rPr lang="en-US" sz="1800" b="1" dirty="0">
                <a:solidFill>
                  <a:srgbClr val="707880"/>
                </a:solidFill>
                <a:latin typeface="Droid Sans"/>
              </a:rPr>
              <a:t>With the mouse you can quickly select a line or paragraph by clicking the selection bar</a:t>
            </a:r>
          </a:p>
        </p:txBody>
      </p:sp>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061" t="4343"/>
          <a:stretch/>
        </p:blipFill>
        <p:spPr bwMode="auto">
          <a:xfrm>
            <a:off x="4143593" y="1524000"/>
            <a:ext cx="3857407" cy="4799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75762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Adjusting Paragraph and Line Spacing</a:t>
            </a:r>
            <a:endParaRPr lang="en-US" dirty="0"/>
          </a:p>
        </p:txBody>
      </p:sp>
      <p:sp>
        <p:nvSpPr>
          <p:cNvPr id="3" name="Content Placeholder 2"/>
          <p:cNvSpPr>
            <a:spLocks noGrp="1"/>
          </p:cNvSpPr>
          <p:nvPr>
            <p:ph idx="1"/>
          </p:nvPr>
        </p:nvSpPr>
        <p:spPr>
          <a:xfrm>
            <a:off x="457200" y="1447800"/>
            <a:ext cx="7848600" cy="1371600"/>
          </a:xfrm>
        </p:spPr>
        <p:txBody>
          <a:bodyPr>
            <a:normAutofit/>
          </a:bodyPr>
          <a:lstStyle/>
          <a:p>
            <a:r>
              <a:rPr lang="en-US" sz="1800" b="1" dirty="0">
                <a:solidFill>
                  <a:srgbClr val="707880"/>
                </a:solidFill>
                <a:latin typeface="Droid Sans"/>
              </a:rPr>
              <a:t>The quickest method to adjust paragraph and line spacing is to click the Line spacing button in the Paragraph group on the Home </a:t>
            </a:r>
            <a:r>
              <a:rPr lang="en-US" sz="1800" b="1" dirty="0" smtClean="0">
                <a:solidFill>
                  <a:srgbClr val="707880"/>
                </a:solidFill>
                <a:latin typeface="Droid Sans"/>
              </a:rPr>
              <a:t>tab </a:t>
            </a:r>
            <a:endParaRPr lang="en-US" sz="1800" b="1" dirty="0">
              <a:solidFill>
                <a:srgbClr val="707880"/>
              </a:solidFill>
              <a:latin typeface="Droid Sans"/>
            </a:endParaRPr>
          </a:p>
          <a:p>
            <a:endParaRPr lang="en-US" sz="1800" b="1" dirty="0">
              <a:solidFill>
                <a:srgbClr val="707880"/>
              </a:solidFill>
              <a:latin typeface="Droid Sans"/>
            </a:endParaRPr>
          </a:p>
        </p:txBody>
      </p:sp>
      <p:pic>
        <p:nvPicPr>
          <p:cNvPr id="163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884" t="5725"/>
          <a:stretch/>
        </p:blipFill>
        <p:spPr bwMode="auto">
          <a:xfrm>
            <a:off x="1600200" y="2362200"/>
            <a:ext cx="5926013" cy="4071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875" y="2102534"/>
            <a:ext cx="314325" cy="228600"/>
          </a:xfrm>
          <a:prstGeom prst="rect">
            <a:avLst/>
          </a:prstGeom>
        </p:spPr>
      </p:pic>
    </p:spTree>
    <p:extLst>
      <p:ext uri="{BB962C8B-B14F-4D97-AF65-F5344CB8AC3E}">
        <p14:creationId xmlns:p14="http://schemas.microsoft.com/office/powerpoint/2010/main" val="4861588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324698"/>
                </a:solidFill>
                <a:latin typeface="Signika"/>
              </a:rPr>
              <a:t>Exploring the Word Window</a:t>
            </a:r>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964" r="24951"/>
          <a:stretch/>
        </p:blipFill>
        <p:spPr bwMode="auto">
          <a:xfrm>
            <a:off x="1219200" y="2133600"/>
            <a:ext cx="6684961" cy="296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70401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Apply automatic hyphenation</a:t>
            </a:r>
            <a:endParaRPr lang="en-US" dirty="0"/>
          </a:p>
        </p:txBody>
      </p:sp>
      <p:sp>
        <p:nvSpPr>
          <p:cNvPr id="3" name="Content Placeholder 2"/>
          <p:cNvSpPr>
            <a:spLocks noGrp="1"/>
          </p:cNvSpPr>
          <p:nvPr>
            <p:ph idx="1"/>
          </p:nvPr>
        </p:nvSpPr>
        <p:spPr>
          <a:xfrm>
            <a:off x="457200" y="1447800"/>
            <a:ext cx="8153400" cy="2743200"/>
          </a:xfrm>
        </p:spPr>
        <p:txBody>
          <a:bodyPr>
            <a:normAutofit/>
          </a:bodyPr>
          <a:lstStyle/>
          <a:p>
            <a:pPr marL="0" indent="0">
              <a:buNone/>
            </a:pPr>
            <a:r>
              <a:rPr lang="en-US" sz="1800" b="1" dirty="0">
                <a:solidFill>
                  <a:srgbClr val="707880"/>
                </a:solidFill>
                <a:latin typeface="Droid Sans"/>
              </a:rPr>
              <a:t>If a word is too long to fit at the end of a line, Microsoft Office Word </a:t>
            </a:r>
            <a:r>
              <a:rPr lang="en-US" sz="1800" b="1" dirty="0" smtClean="0">
                <a:solidFill>
                  <a:srgbClr val="707880"/>
                </a:solidFill>
                <a:latin typeface="Droid Sans"/>
              </a:rPr>
              <a:t>moves </a:t>
            </a:r>
            <a:r>
              <a:rPr lang="en-US" sz="1800" b="1" dirty="0">
                <a:solidFill>
                  <a:srgbClr val="707880"/>
                </a:solidFill>
                <a:latin typeface="Droid Sans"/>
              </a:rPr>
              <a:t>the word to the beginning of the next line instead of </a:t>
            </a:r>
            <a:r>
              <a:rPr lang="en-US" sz="1800" b="1" dirty="0" smtClean="0">
                <a:solidFill>
                  <a:srgbClr val="707880"/>
                </a:solidFill>
                <a:latin typeface="Droid Sans"/>
              </a:rPr>
              <a:t>hyphenating </a:t>
            </a:r>
            <a:r>
              <a:rPr lang="en-US" sz="1800" b="1" dirty="0">
                <a:solidFill>
                  <a:srgbClr val="707880"/>
                </a:solidFill>
                <a:latin typeface="Droid Sans"/>
              </a:rPr>
              <a:t>it. However, you can use the Hyphenation feature to automatically or manually hyphenate the </a:t>
            </a:r>
            <a:r>
              <a:rPr lang="en-US" sz="1800" b="1" dirty="0" smtClean="0">
                <a:solidFill>
                  <a:srgbClr val="707880"/>
                </a:solidFill>
                <a:latin typeface="Droid Sans"/>
              </a:rPr>
              <a:t>text</a:t>
            </a:r>
          </a:p>
          <a:p>
            <a:r>
              <a:rPr lang="en-US" sz="1800" b="1" dirty="0">
                <a:solidFill>
                  <a:srgbClr val="707880"/>
                </a:solidFill>
                <a:latin typeface="Droid Sans"/>
              </a:rPr>
              <a:t>When you use automatic hyphenation, Office Word </a:t>
            </a:r>
            <a:r>
              <a:rPr lang="en-US" sz="1800" b="1" dirty="0" smtClean="0">
                <a:solidFill>
                  <a:srgbClr val="707880"/>
                </a:solidFill>
                <a:latin typeface="Droid Sans"/>
              </a:rPr>
              <a:t>automatically </a:t>
            </a:r>
            <a:r>
              <a:rPr lang="en-US" sz="1800" b="1" dirty="0">
                <a:solidFill>
                  <a:srgbClr val="707880"/>
                </a:solidFill>
                <a:latin typeface="Droid Sans"/>
              </a:rPr>
              <a:t>inserts hyphens where they are needed. </a:t>
            </a:r>
            <a:endParaRPr lang="en-US" sz="1800" b="1" dirty="0" smtClean="0">
              <a:solidFill>
                <a:srgbClr val="707880"/>
              </a:solidFill>
              <a:latin typeface="Droid Sans"/>
            </a:endParaRPr>
          </a:p>
          <a:p>
            <a:r>
              <a:rPr lang="en-US" sz="1800" b="1" dirty="0">
                <a:solidFill>
                  <a:srgbClr val="707880"/>
                </a:solidFill>
                <a:latin typeface="Droid Sans"/>
              </a:rPr>
              <a:t>When you use manual hyphenation, Word searches for the text to hyphenate and asks you whether you want to insert the hyphens in the text.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7533" y="4371975"/>
            <a:ext cx="3770667"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895600" y="4267200"/>
            <a:ext cx="1143000" cy="646331"/>
          </a:xfrm>
          <a:prstGeom prst="rect">
            <a:avLst/>
          </a:prstGeom>
          <a:noFill/>
        </p:spPr>
        <p:txBody>
          <a:bodyPr wrap="square" rtlCol="0">
            <a:spAutoFit/>
          </a:bodyPr>
          <a:lstStyle/>
          <a:p>
            <a:r>
              <a:rPr lang="en-US" dirty="0" err="1" smtClean="0">
                <a:solidFill>
                  <a:srgbClr val="FF0000"/>
                </a:solidFill>
              </a:rPr>
              <a:t>Organiza-tion</a:t>
            </a:r>
            <a:endParaRPr lang="en-US" dirty="0">
              <a:solidFill>
                <a:srgbClr val="FF0000"/>
              </a:solidFill>
            </a:endParaRPr>
          </a:p>
        </p:txBody>
      </p:sp>
      <p:sp>
        <p:nvSpPr>
          <p:cNvPr id="7" name="TextBox 6"/>
          <p:cNvSpPr txBox="1"/>
          <p:nvPr/>
        </p:nvSpPr>
        <p:spPr>
          <a:xfrm>
            <a:off x="2895600" y="5196959"/>
            <a:ext cx="1440873" cy="369332"/>
          </a:xfrm>
          <a:prstGeom prst="rect">
            <a:avLst/>
          </a:prstGeom>
          <a:noFill/>
        </p:spPr>
        <p:txBody>
          <a:bodyPr wrap="square" rtlCol="0">
            <a:spAutoFit/>
          </a:bodyPr>
          <a:lstStyle/>
          <a:p>
            <a:r>
              <a:rPr lang="en-US" dirty="0" smtClean="0">
                <a:solidFill>
                  <a:srgbClr val="FF0000"/>
                </a:solidFill>
              </a:rPr>
              <a:t>Organization</a:t>
            </a:r>
            <a:endParaRPr lang="en-US" dirty="0">
              <a:solidFill>
                <a:srgbClr val="FF0000"/>
              </a:solidFill>
            </a:endParaRPr>
          </a:p>
        </p:txBody>
      </p:sp>
      <p:sp>
        <p:nvSpPr>
          <p:cNvPr id="5" name="TextBox 4"/>
          <p:cNvSpPr txBox="1"/>
          <p:nvPr/>
        </p:nvSpPr>
        <p:spPr>
          <a:xfrm>
            <a:off x="762000" y="4267200"/>
            <a:ext cx="1524000" cy="646331"/>
          </a:xfrm>
          <a:prstGeom prst="rect">
            <a:avLst/>
          </a:prstGeom>
          <a:noFill/>
        </p:spPr>
        <p:txBody>
          <a:bodyPr wrap="square" rtlCol="0">
            <a:spAutoFit/>
          </a:bodyPr>
          <a:lstStyle/>
          <a:p>
            <a:r>
              <a:rPr lang="en-US" b="1" dirty="0" smtClean="0">
                <a:solidFill>
                  <a:srgbClr val="707880"/>
                </a:solidFill>
                <a:latin typeface="Droid Sans"/>
              </a:rPr>
              <a:t>Hyphenated text </a:t>
            </a:r>
            <a:endParaRPr lang="en-US" dirty="0"/>
          </a:p>
        </p:txBody>
      </p:sp>
      <p:sp>
        <p:nvSpPr>
          <p:cNvPr id="9" name="TextBox 8"/>
          <p:cNvSpPr txBox="1"/>
          <p:nvPr/>
        </p:nvSpPr>
        <p:spPr>
          <a:xfrm>
            <a:off x="762000" y="5058459"/>
            <a:ext cx="2209800" cy="646331"/>
          </a:xfrm>
          <a:prstGeom prst="rect">
            <a:avLst/>
          </a:prstGeom>
          <a:noFill/>
        </p:spPr>
        <p:txBody>
          <a:bodyPr wrap="square" rtlCol="0">
            <a:spAutoFit/>
          </a:bodyPr>
          <a:lstStyle/>
          <a:p>
            <a:r>
              <a:rPr lang="en-US" b="1" dirty="0" smtClean="0">
                <a:solidFill>
                  <a:srgbClr val="707880"/>
                </a:solidFill>
                <a:latin typeface="Droid Sans"/>
              </a:rPr>
              <a:t>Non Hyphenated text </a:t>
            </a:r>
            <a:endParaRPr lang="en-US" dirty="0"/>
          </a:p>
        </p:txBody>
      </p:sp>
    </p:spTree>
    <p:extLst>
      <p:ext uri="{BB962C8B-B14F-4D97-AF65-F5344CB8AC3E}">
        <p14:creationId xmlns:p14="http://schemas.microsoft.com/office/powerpoint/2010/main" val="30359590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Adjusting Paragraph and Line Spacing</a:t>
            </a:r>
            <a:endParaRPr lang="en-US" dirty="0"/>
          </a:p>
        </p:txBody>
      </p:sp>
      <p:sp>
        <p:nvSpPr>
          <p:cNvPr id="3" name="Content Placeholder 2"/>
          <p:cNvSpPr>
            <a:spLocks noGrp="1"/>
          </p:cNvSpPr>
          <p:nvPr>
            <p:ph idx="1"/>
          </p:nvPr>
        </p:nvSpPr>
        <p:spPr>
          <a:xfrm>
            <a:off x="457200" y="1447800"/>
            <a:ext cx="7848600" cy="4800600"/>
          </a:xfrm>
        </p:spPr>
        <p:txBody>
          <a:bodyPr>
            <a:normAutofit/>
          </a:bodyPr>
          <a:lstStyle/>
          <a:p>
            <a:r>
              <a:rPr lang="en-US" sz="1800" b="1" dirty="0">
                <a:solidFill>
                  <a:srgbClr val="707880"/>
                </a:solidFill>
                <a:latin typeface="Droid Sans"/>
              </a:rPr>
              <a:t>Paragraph spacing is the amount of space before and after a paragraph; it is measured in points (about 1⁄72 of an inch)</a:t>
            </a:r>
          </a:p>
          <a:p>
            <a:r>
              <a:rPr lang="en-US" sz="1800" b="1" dirty="0">
                <a:solidFill>
                  <a:srgbClr val="707880"/>
                </a:solidFill>
                <a:latin typeface="Droid Sans"/>
              </a:rPr>
              <a:t>Line spacing is the amount of space between lines of text within a paragraph</a:t>
            </a:r>
          </a:p>
          <a:p>
            <a:pPr lvl="1"/>
            <a:r>
              <a:rPr lang="en-US" sz="1400" b="1" dirty="0">
                <a:solidFill>
                  <a:srgbClr val="707880"/>
                </a:solidFill>
                <a:latin typeface="Droid Sans"/>
              </a:rPr>
              <a:t>Line spacing 1.0 is single space</a:t>
            </a:r>
          </a:p>
          <a:p>
            <a:pPr lvl="1"/>
            <a:r>
              <a:rPr lang="en-US" sz="1400" b="1" dirty="0">
                <a:solidFill>
                  <a:srgbClr val="707880"/>
                </a:solidFill>
                <a:latin typeface="Droid Sans"/>
              </a:rPr>
              <a:t>Line spacing 2.0 is double space</a:t>
            </a:r>
          </a:p>
          <a:p>
            <a:pPr lvl="1"/>
            <a:r>
              <a:rPr lang="en-US" sz="1400" b="1" dirty="0">
                <a:solidFill>
                  <a:srgbClr val="707880"/>
                </a:solidFill>
                <a:latin typeface="Droid Sans"/>
              </a:rPr>
              <a:t>Line spacing 1.15 is the default spacing</a:t>
            </a:r>
          </a:p>
          <a:p>
            <a:r>
              <a:rPr lang="en-US" sz="1800" b="1" dirty="0">
                <a:solidFill>
                  <a:srgbClr val="707880"/>
                </a:solidFill>
                <a:latin typeface="Droid Sans"/>
              </a:rPr>
              <a:t>To adjust paragraph spacing, select the paragraph(s), click Line and Paragraph Spacing in the Paragraph group on the Home tab, and choose a numeric spacing option or choose Add Space Before Paragraph or Remove Space After Paragraph (or open the Line Spacing Options dialog box)</a:t>
            </a:r>
          </a:p>
        </p:txBody>
      </p:sp>
    </p:spTree>
    <p:extLst>
      <p:ext uri="{BB962C8B-B14F-4D97-AF65-F5344CB8AC3E}">
        <p14:creationId xmlns:p14="http://schemas.microsoft.com/office/powerpoint/2010/main" val="7479118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solidFill>
                  <a:srgbClr val="324698"/>
                </a:solidFill>
                <a:latin typeface="Signika"/>
              </a:rPr>
              <a:t>Apply spacing </a:t>
            </a:r>
            <a:r>
              <a:rPr lang="en-US" sz="4000" dirty="0">
                <a:solidFill>
                  <a:srgbClr val="324698"/>
                </a:solidFill>
                <a:latin typeface="Signika"/>
              </a:rPr>
              <a:t>between paragraphs </a:t>
            </a:r>
            <a:br>
              <a:rPr lang="en-US" sz="4000" dirty="0">
                <a:solidFill>
                  <a:srgbClr val="324698"/>
                </a:solidFill>
                <a:latin typeface="Signika"/>
              </a:rPr>
            </a:br>
            <a:r>
              <a:rPr lang="en-US" sz="4000" dirty="0">
                <a:solidFill>
                  <a:srgbClr val="324698"/>
                </a:solidFill>
                <a:latin typeface="Signika"/>
              </a:rPr>
              <a:t>rather than use the Return key</a:t>
            </a:r>
            <a:endParaRPr lang="en-US" dirty="0"/>
          </a:p>
        </p:txBody>
      </p:sp>
      <p:sp>
        <p:nvSpPr>
          <p:cNvPr id="3" name="Content Placeholder 2"/>
          <p:cNvSpPr>
            <a:spLocks noGrp="1"/>
          </p:cNvSpPr>
          <p:nvPr>
            <p:ph idx="1"/>
          </p:nvPr>
        </p:nvSpPr>
        <p:spPr>
          <a:xfrm>
            <a:off x="457200" y="1828800"/>
            <a:ext cx="4201886" cy="4191000"/>
          </a:xfrm>
        </p:spPr>
        <p:txBody>
          <a:bodyPr>
            <a:normAutofit/>
          </a:bodyPr>
          <a:lstStyle/>
          <a:p>
            <a:r>
              <a:rPr lang="en-US" sz="1800" b="1" dirty="0" smtClean="0">
                <a:solidFill>
                  <a:srgbClr val="707880"/>
                </a:solidFill>
                <a:latin typeface="Droid Sans"/>
              </a:rPr>
              <a:t>In </a:t>
            </a:r>
            <a:r>
              <a:rPr lang="en-US" sz="1800" b="1" dirty="0">
                <a:solidFill>
                  <a:srgbClr val="707880"/>
                </a:solidFill>
                <a:latin typeface="Droid Sans"/>
              </a:rPr>
              <a:t>Word, there are two types of spacing: line spacing and paragraph spacing. Both are attributes of paragraph formatting that can be configured via the Paragraph dialog</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5642" t="16270" r="34908" b="12301"/>
          <a:stretch/>
        </p:blipFill>
        <p:spPr bwMode="auto">
          <a:xfrm>
            <a:off x="5029200" y="1676400"/>
            <a:ext cx="3185159"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30492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Indent paragraphs</a:t>
            </a:r>
            <a:endParaRPr lang="en-US" dirty="0"/>
          </a:p>
        </p:txBody>
      </p:sp>
      <p:sp>
        <p:nvSpPr>
          <p:cNvPr id="3" name="Content Placeholder 2"/>
          <p:cNvSpPr>
            <a:spLocks noGrp="1"/>
          </p:cNvSpPr>
          <p:nvPr>
            <p:ph idx="1"/>
          </p:nvPr>
        </p:nvSpPr>
        <p:spPr>
          <a:xfrm>
            <a:off x="457200" y="1328056"/>
            <a:ext cx="4793342" cy="4996544"/>
          </a:xfrm>
        </p:spPr>
        <p:txBody>
          <a:bodyPr>
            <a:normAutofit fontScale="92500" lnSpcReduction="10000"/>
          </a:bodyPr>
          <a:lstStyle/>
          <a:p>
            <a:pPr marL="0" indent="0">
              <a:buNone/>
            </a:pPr>
            <a:r>
              <a:rPr lang="en-US" sz="1800" b="1" dirty="0">
                <a:solidFill>
                  <a:srgbClr val="707880"/>
                </a:solidFill>
                <a:latin typeface="Droid Sans"/>
              </a:rPr>
              <a:t>Indentation determines the distance of the paragraph from either the left or the right margin. Within the margins, you can increase or decrease the indentation of a paragraph or group of paragraphs. You can also create a negative indent (also known as an </a:t>
            </a:r>
            <a:r>
              <a:rPr lang="en-US" sz="1800" b="1" dirty="0" err="1">
                <a:solidFill>
                  <a:srgbClr val="707880"/>
                </a:solidFill>
                <a:latin typeface="Droid Sans"/>
              </a:rPr>
              <a:t>outdent</a:t>
            </a:r>
            <a:r>
              <a:rPr lang="en-US" sz="1800" b="1" dirty="0">
                <a:solidFill>
                  <a:srgbClr val="707880"/>
                </a:solidFill>
                <a:latin typeface="Droid Sans"/>
              </a:rPr>
              <a:t>), which pulls the paragraph out toward the left margin. You can also create a hanging indent, in which the first line of the paragraph is not indented, but subsequent lines are</a:t>
            </a:r>
            <a:r>
              <a:rPr lang="en-US" sz="1800" b="1" dirty="0" smtClean="0">
                <a:solidFill>
                  <a:srgbClr val="707880"/>
                </a:solidFill>
                <a:latin typeface="Droid Sans"/>
              </a:rPr>
              <a:t>.</a:t>
            </a:r>
          </a:p>
          <a:p>
            <a:r>
              <a:rPr lang="en-US" sz="1800" b="1" dirty="0">
                <a:solidFill>
                  <a:srgbClr val="707880"/>
                </a:solidFill>
                <a:latin typeface="Droid Sans"/>
              </a:rPr>
              <a:t>Click in front of the line that you want to indent</a:t>
            </a:r>
            <a:r>
              <a:rPr lang="en-US" sz="1800" b="1" dirty="0" smtClean="0">
                <a:solidFill>
                  <a:srgbClr val="707880"/>
                </a:solidFill>
                <a:latin typeface="Droid Sans"/>
              </a:rPr>
              <a:t>.</a:t>
            </a:r>
          </a:p>
          <a:p>
            <a:r>
              <a:rPr lang="en-US" sz="1800" b="1" dirty="0">
                <a:solidFill>
                  <a:srgbClr val="707880"/>
                </a:solidFill>
                <a:latin typeface="Droid Sans"/>
              </a:rPr>
              <a:t>On the Page Layout tab, click the Paragraph Dialog Box Launcher, and then click the Indents and Spacing tab</a:t>
            </a:r>
            <a:r>
              <a:rPr lang="en-US" sz="1800" b="1" dirty="0" smtClean="0">
                <a:solidFill>
                  <a:srgbClr val="707880"/>
                </a:solidFill>
                <a:latin typeface="Droid Sans"/>
              </a:rPr>
              <a:t>.</a:t>
            </a:r>
          </a:p>
          <a:p>
            <a:r>
              <a:rPr lang="en-US" sz="1800" b="1" dirty="0">
                <a:solidFill>
                  <a:srgbClr val="707880"/>
                </a:solidFill>
                <a:latin typeface="Droid Sans"/>
              </a:rPr>
              <a:t>In the Special list under Indentation, click First line, and then in the By box, set the amount of space that you want the first line to be indented.</a:t>
            </a:r>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5474" t="16270" r="35188" b="12301"/>
          <a:stretch/>
        </p:blipFill>
        <p:spPr bwMode="auto">
          <a:xfrm>
            <a:off x="5250542" y="1328056"/>
            <a:ext cx="3817258" cy="5225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21462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Add bullets or numbers to a list</a:t>
            </a:r>
            <a:endParaRPr lang="en-US" dirty="0"/>
          </a:p>
        </p:txBody>
      </p:sp>
      <p:sp>
        <p:nvSpPr>
          <p:cNvPr id="3" name="Content Placeholder 2"/>
          <p:cNvSpPr>
            <a:spLocks noGrp="1"/>
          </p:cNvSpPr>
          <p:nvPr>
            <p:ph idx="1"/>
          </p:nvPr>
        </p:nvSpPr>
        <p:spPr>
          <a:xfrm>
            <a:off x="457200" y="1328056"/>
            <a:ext cx="8077200" cy="1643744"/>
          </a:xfrm>
        </p:spPr>
        <p:txBody>
          <a:bodyPr>
            <a:normAutofit/>
          </a:bodyPr>
          <a:lstStyle/>
          <a:p>
            <a:pPr marL="0" indent="0">
              <a:buNone/>
            </a:pPr>
            <a:r>
              <a:rPr lang="en-US" sz="1800" b="1" dirty="0">
                <a:solidFill>
                  <a:srgbClr val="707880"/>
                </a:solidFill>
                <a:latin typeface="Droid Sans"/>
              </a:rPr>
              <a:t>When you create a bulleted or numbered list, you can do any of the following</a:t>
            </a:r>
            <a:r>
              <a:rPr lang="en-US" sz="1800" b="1" dirty="0" smtClean="0">
                <a:solidFill>
                  <a:srgbClr val="707880"/>
                </a:solidFill>
                <a:latin typeface="Droid Sans"/>
              </a:rPr>
              <a:t>:</a:t>
            </a:r>
          </a:p>
          <a:p>
            <a:r>
              <a:rPr lang="en-US" sz="1800" b="1" dirty="0">
                <a:solidFill>
                  <a:srgbClr val="707880"/>
                </a:solidFill>
                <a:latin typeface="Droid Sans"/>
              </a:rPr>
              <a:t>Use the convenient Bullet and Numbering </a:t>
            </a:r>
            <a:r>
              <a:rPr lang="en-US" sz="1800" b="1" dirty="0" smtClean="0">
                <a:solidFill>
                  <a:srgbClr val="707880"/>
                </a:solidFill>
                <a:latin typeface="Droid Sans"/>
              </a:rPr>
              <a:t>libraries:    </a:t>
            </a:r>
            <a:r>
              <a:rPr lang="en-US" sz="1800" b="1" dirty="0">
                <a:solidFill>
                  <a:srgbClr val="707880"/>
                </a:solidFill>
                <a:latin typeface="Droid Sans"/>
              </a:rPr>
              <a:t>Use the default bullet and numbering formats for lists, customize the lists, or select other formats from the Bullet and Numbering libraries.</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2971800"/>
            <a:ext cx="3248025"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57200" y="2819400"/>
            <a:ext cx="4876800" cy="3693319"/>
          </a:xfrm>
          <a:prstGeom prst="rect">
            <a:avLst/>
          </a:prstGeom>
          <a:noFill/>
        </p:spPr>
        <p:txBody>
          <a:bodyPr wrap="square" rtlCol="0">
            <a:spAutoFit/>
          </a:bodyPr>
          <a:lstStyle/>
          <a:p>
            <a:pPr marL="285750" indent="-285750">
              <a:buFont typeface="Arial" pitchFamily="34" charset="0"/>
              <a:buChar char="•"/>
            </a:pPr>
            <a:r>
              <a:rPr lang="en-US" b="1" dirty="0" smtClean="0">
                <a:solidFill>
                  <a:srgbClr val="707880"/>
                </a:solidFill>
                <a:latin typeface="Droid Sans"/>
              </a:rPr>
              <a:t>Format </a:t>
            </a:r>
            <a:r>
              <a:rPr lang="en-US" b="1" dirty="0">
                <a:solidFill>
                  <a:srgbClr val="707880"/>
                </a:solidFill>
                <a:latin typeface="Droid Sans"/>
              </a:rPr>
              <a:t>bullets or </a:t>
            </a:r>
            <a:r>
              <a:rPr lang="en-US" b="1" dirty="0" smtClean="0">
                <a:solidFill>
                  <a:srgbClr val="707880"/>
                </a:solidFill>
                <a:latin typeface="Droid Sans"/>
              </a:rPr>
              <a:t>numbers:</a:t>
            </a:r>
            <a:r>
              <a:rPr lang="en-US" b="1" dirty="0">
                <a:solidFill>
                  <a:srgbClr val="707880"/>
                </a:solidFill>
                <a:latin typeface="Droid Sans"/>
              </a:rPr>
              <a:t>    Format bullets or numbers differently from the text in a list. For example, click a number and change the number color for the entire list, without making changes to the text in the list</a:t>
            </a:r>
            <a:r>
              <a:rPr lang="en-US" b="1" dirty="0" smtClean="0">
                <a:solidFill>
                  <a:srgbClr val="707880"/>
                </a:solidFill>
                <a:latin typeface="Droid Sans"/>
              </a:rPr>
              <a:t>.</a:t>
            </a:r>
          </a:p>
          <a:p>
            <a:pPr marL="285750" indent="-285750">
              <a:buFont typeface="Arial" pitchFamily="34" charset="0"/>
              <a:buChar char="•"/>
            </a:pPr>
            <a:r>
              <a:rPr lang="en-US" b="1" dirty="0">
                <a:solidFill>
                  <a:srgbClr val="707880"/>
                </a:solidFill>
                <a:latin typeface="Droid Sans"/>
              </a:rPr>
              <a:t>Use pictures or </a:t>
            </a:r>
            <a:r>
              <a:rPr lang="en-US" b="1" dirty="0" smtClean="0">
                <a:solidFill>
                  <a:srgbClr val="707880"/>
                </a:solidFill>
                <a:latin typeface="Droid Sans"/>
              </a:rPr>
              <a:t>symbols:     </a:t>
            </a:r>
            <a:r>
              <a:rPr lang="en-US" b="1" dirty="0">
                <a:solidFill>
                  <a:srgbClr val="707880"/>
                </a:solidFill>
                <a:latin typeface="Droid Sans"/>
              </a:rPr>
              <a:t>Create a picture bulleted list to add visual interest to a document or a Web page</a:t>
            </a:r>
            <a:r>
              <a:rPr lang="en-US" b="1" dirty="0" smtClean="0">
                <a:solidFill>
                  <a:srgbClr val="707880"/>
                </a:solidFill>
                <a:latin typeface="Droid Sans"/>
              </a:rPr>
              <a:t>.</a:t>
            </a:r>
          </a:p>
          <a:p>
            <a:r>
              <a:rPr lang="en-US" b="1" dirty="0">
                <a:solidFill>
                  <a:srgbClr val="707880"/>
                </a:solidFill>
                <a:latin typeface="Droid Sans"/>
              </a:rPr>
              <a:t>To finish the list, press ENTER twice, or press BACKSPACE to delete the last bullet or number in the list.</a:t>
            </a:r>
          </a:p>
          <a:p>
            <a:endParaRPr lang="en-US" dirty="0"/>
          </a:p>
        </p:txBody>
      </p:sp>
    </p:spTree>
    <p:extLst>
      <p:ext uri="{BB962C8B-B14F-4D97-AF65-F5344CB8AC3E}">
        <p14:creationId xmlns:p14="http://schemas.microsoft.com/office/powerpoint/2010/main" val="17759702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Previewing and Printing a Document</a:t>
            </a:r>
            <a:endParaRPr lang="en-US" dirty="0"/>
          </a:p>
        </p:txBody>
      </p:sp>
      <p:sp>
        <p:nvSpPr>
          <p:cNvPr id="3" name="Content Placeholder 2"/>
          <p:cNvSpPr>
            <a:spLocks noGrp="1"/>
          </p:cNvSpPr>
          <p:nvPr>
            <p:ph idx="1"/>
          </p:nvPr>
        </p:nvSpPr>
        <p:spPr>
          <a:xfrm>
            <a:off x="457200" y="1447800"/>
            <a:ext cx="7848600" cy="1905000"/>
          </a:xfrm>
        </p:spPr>
        <p:txBody>
          <a:bodyPr>
            <a:normAutofit/>
          </a:bodyPr>
          <a:lstStyle/>
          <a:p>
            <a:r>
              <a:rPr lang="en-US" sz="1800" b="1" dirty="0">
                <a:solidFill>
                  <a:srgbClr val="707880"/>
                </a:solidFill>
                <a:latin typeface="Droid Sans"/>
              </a:rPr>
              <a:t>To avoid wasting paper and time, you should first display your document in the Print Preview window</a:t>
            </a:r>
          </a:p>
          <a:p>
            <a:r>
              <a:rPr lang="en-US" sz="1800" b="1" dirty="0">
                <a:solidFill>
                  <a:srgbClr val="707880"/>
                </a:solidFill>
                <a:latin typeface="Droid Sans"/>
              </a:rPr>
              <a:t>Click the Office Button , point to Print, and then click Print </a:t>
            </a:r>
            <a:r>
              <a:rPr lang="en-US" sz="1800" b="1" dirty="0" smtClean="0">
                <a:solidFill>
                  <a:srgbClr val="707880"/>
                </a:solidFill>
                <a:latin typeface="Droid Sans"/>
              </a:rPr>
              <a:t>Preview</a:t>
            </a:r>
            <a:endParaRPr lang="en-US" sz="1800" b="1" dirty="0">
              <a:solidFill>
                <a:srgbClr val="707880"/>
              </a:solidFill>
              <a:latin typeface="Droid Sans"/>
            </a:endParaRPr>
          </a:p>
        </p:txBody>
      </p:sp>
      <p:pic>
        <p:nvPicPr>
          <p:cNvPr id="174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144" t="5407"/>
          <a:stretch/>
        </p:blipFill>
        <p:spPr bwMode="auto">
          <a:xfrm>
            <a:off x="3200400" y="2514600"/>
            <a:ext cx="5147108" cy="3835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57200" y="2362200"/>
            <a:ext cx="3006292" cy="2308324"/>
          </a:xfrm>
          <a:prstGeom prst="rect">
            <a:avLst/>
          </a:prstGeom>
          <a:noFill/>
        </p:spPr>
        <p:txBody>
          <a:bodyPr wrap="square" rtlCol="0">
            <a:spAutoFit/>
          </a:bodyPr>
          <a:lstStyle/>
          <a:p>
            <a:pPr marL="285750" indent="-285750">
              <a:buFont typeface="Arial" pitchFamily="34" charset="0"/>
              <a:buChar char="•"/>
            </a:pPr>
            <a:r>
              <a:rPr lang="en-US" b="1" dirty="0">
                <a:solidFill>
                  <a:srgbClr val="707880"/>
                </a:solidFill>
                <a:latin typeface="Droid Sans"/>
              </a:rPr>
              <a:t>To print your document, click the Office Button , and then click Print</a:t>
            </a:r>
          </a:p>
          <a:p>
            <a:pPr marL="285750" indent="-285750">
              <a:buFont typeface="Arial" pitchFamily="34" charset="0"/>
              <a:buChar char="•"/>
            </a:pPr>
            <a:r>
              <a:rPr lang="en-US" b="1" dirty="0">
                <a:solidFill>
                  <a:srgbClr val="707880"/>
                </a:solidFill>
                <a:latin typeface="Droid Sans"/>
              </a:rPr>
              <a:t>Verify settings in the Print dialog box, and then click the OK button</a:t>
            </a:r>
          </a:p>
        </p:txBody>
      </p:sp>
    </p:spTree>
    <p:extLst>
      <p:ext uri="{BB962C8B-B14F-4D97-AF65-F5344CB8AC3E}">
        <p14:creationId xmlns:p14="http://schemas.microsoft.com/office/powerpoint/2010/main" val="11289713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Previewing and Printing a Document</a:t>
            </a:r>
            <a:endParaRPr lang="en-US" dirty="0"/>
          </a:p>
        </p:txBody>
      </p:sp>
      <p:sp>
        <p:nvSpPr>
          <p:cNvPr id="3" name="Content Placeholder 2"/>
          <p:cNvSpPr>
            <a:spLocks noGrp="1"/>
          </p:cNvSpPr>
          <p:nvPr>
            <p:ph idx="1"/>
          </p:nvPr>
        </p:nvSpPr>
        <p:spPr>
          <a:xfrm>
            <a:off x="457200" y="1447800"/>
            <a:ext cx="7848600" cy="4114800"/>
          </a:xfrm>
        </p:spPr>
        <p:txBody>
          <a:bodyPr>
            <a:normAutofit/>
          </a:bodyPr>
          <a:lstStyle/>
          <a:p>
            <a:r>
              <a:rPr lang="en-US" sz="1800" b="1" dirty="0">
                <a:solidFill>
                  <a:srgbClr val="707880"/>
                </a:solidFill>
                <a:latin typeface="Droid Sans"/>
              </a:rPr>
              <a:t>To avoid wasting paper and time, you should preview your document on the Print tab in Backstage view</a:t>
            </a:r>
          </a:p>
          <a:p>
            <a:r>
              <a:rPr lang="en-US" sz="1800" b="1" dirty="0">
                <a:solidFill>
                  <a:srgbClr val="707880"/>
                </a:solidFill>
                <a:latin typeface="Droid Sans"/>
              </a:rPr>
              <a:t>Click the File tab to open Backstage, and then click the Print tab in the navigation bar</a:t>
            </a:r>
          </a:p>
          <a:p>
            <a:r>
              <a:rPr lang="en-US" sz="1800" b="1" dirty="0">
                <a:solidFill>
                  <a:srgbClr val="707880"/>
                </a:solidFill>
                <a:latin typeface="Droid Sans"/>
              </a:rPr>
              <a:t>Review the document</a:t>
            </a:r>
          </a:p>
          <a:p>
            <a:r>
              <a:rPr lang="en-US" sz="1800" b="1" dirty="0">
                <a:solidFill>
                  <a:srgbClr val="707880"/>
                </a:solidFill>
                <a:latin typeface="Droid Sans"/>
              </a:rPr>
              <a:t>If the document is correct and the printer is on and has paper, click the Print button</a:t>
            </a:r>
          </a:p>
        </p:txBody>
      </p:sp>
    </p:spTree>
    <p:extLst>
      <p:ext uri="{BB962C8B-B14F-4D97-AF65-F5344CB8AC3E}">
        <p14:creationId xmlns:p14="http://schemas.microsoft.com/office/powerpoint/2010/main" val="18773004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Previewing and Printing a Document</a:t>
            </a:r>
            <a:endParaRPr lang="en-US" dirty="0"/>
          </a:p>
        </p:txBody>
      </p:sp>
      <p:pic>
        <p:nvPicPr>
          <p:cNvPr id="2355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084"/>
          <a:stretch/>
        </p:blipFill>
        <p:spPr bwMode="auto">
          <a:xfrm>
            <a:off x="457200" y="1600200"/>
            <a:ext cx="8229600" cy="468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1300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Overview of Formatting</a:t>
            </a:r>
            <a:br>
              <a:rPr lang="en-US" sz="4000" dirty="0">
                <a:solidFill>
                  <a:srgbClr val="324698"/>
                </a:solidFill>
                <a:latin typeface="Signika"/>
              </a:rPr>
            </a:br>
            <a:r>
              <a:rPr lang="en-US" sz="4000" dirty="0">
                <a:solidFill>
                  <a:srgbClr val="324698"/>
                </a:solidFill>
                <a:latin typeface="Signika"/>
              </a:rPr>
              <a:t>a Document</a:t>
            </a:r>
            <a:endParaRPr lang="en-US"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49425"/>
            <a:ext cx="4999037" cy="510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0225" y="1858963"/>
            <a:ext cx="4803775" cy="499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28889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Opening a Blank Document and Creating an Envelope</a:t>
            </a:r>
            <a:endParaRPr lang="en-US" dirty="0"/>
          </a:p>
        </p:txBody>
      </p:sp>
      <p:sp>
        <p:nvSpPr>
          <p:cNvPr id="3" name="Content Placeholder 2"/>
          <p:cNvSpPr>
            <a:spLocks noGrp="1"/>
          </p:cNvSpPr>
          <p:nvPr>
            <p:ph idx="1"/>
          </p:nvPr>
        </p:nvSpPr>
        <p:spPr>
          <a:xfrm>
            <a:off x="685800" y="1752600"/>
            <a:ext cx="7848600" cy="5105400"/>
          </a:xfrm>
        </p:spPr>
        <p:txBody>
          <a:bodyPr>
            <a:noAutofit/>
          </a:bodyPr>
          <a:lstStyle/>
          <a:p>
            <a:r>
              <a:rPr lang="en-US" sz="1800" b="1" dirty="0">
                <a:solidFill>
                  <a:srgbClr val="707880"/>
                </a:solidFill>
                <a:latin typeface="Droid Sans"/>
              </a:rPr>
              <a:t>Word’s Backstage provides options for using templates to create documents or for starting a new blank document</a:t>
            </a:r>
          </a:p>
          <a:p>
            <a:r>
              <a:rPr lang="en-US" sz="1800" b="1" dirty="0">
                <a:solidFill>
                  <a:srgbClr val="707880"/>
                </a:solidFill>
                <a:latin typeface="Droid Sans"/>
              </a:rPr>
              <a:t>Click the File tab to open Backstage view</a:t>
            </a:r>
          </a:p>
          <a:p>
            <a:r>
              <a:rPr lang="en-US" sz="1800" b="1" dirty="0">
                <a:solidFill>
                  <a:srgbClr val="707880"/>
                </a:solidFill>
                <a:latin typeface="Droid Sans"/>
              </a:rPr>
              <a:t>Click New to view your options for creating a new document</a:t>
            </a:r>
          </a:p>
          <a:p>
            <a:r>
              <a:rPr lang="en-US" sz="1800" b="1" dirty="0">
                <a:solidFill>
                  <a:srgbClr val="707880"/>
                </a:solidFill>
                <a:latin typeface="Droid Sans"/>
              </a:rPr>
              <a:t>Select the type of document you want to create and then click Create</a:t>
            </a:r>
          </a:p>
          <a:p>
            <a:endParaRPr lang="en-US" sz="1800" b="1" dirty="0">
              <a:solidFill>
                <a:srgbClr val="707880"/>
              </a:solidFill>
              <a:latin typeface="Droid Sans"/>
            </a:endParaRPr>
          </a:p>
        </p:txBody>
      </p:sp>
    </p:spTree>
    <p:extLst>
      <p:ext uri="{BB962C8B-B14F-4D97-AF65-F5344CB8AC3E}">
        <p14:creationId xmlns:p14="http://schemas.microsoft.com/office/powerpoint/2010/main" val="24975244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Overview of the </a:t>
            </a:r>
            <a:r>
              <a:rPr lang="en-US" sz="4000" dirty="0" smtClean="0">
                <a:solidFill>
                  <a:srgbClr val="324698"/>
                </a:solidFill>
                <a:latin typeface="Signika"/>
              </a:rPr>
              <a:t>Word 2010 </a:t>
            </a:r>
            <a:r>
              <a:rPr lang="en-US" sz="4000" dirty="0">
                <a:solidFill>
                  <a:srgbClr val="324698"/>
                </a:solidFill>
                <a:latin typeface="Signika"/>
              </a:rPr>
              <a:t>Window</a:t>
            </a:r>
            <a:endParaRPr lang="en-US"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5" y="1342734"/>
            <a:ext cx="4664075" cy="5170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342734"/>
            <a:ext cx="4664075" cy="513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26035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Opening a Blank Document and Creating an Envelope</a:t>
            </a:r>
            <a:endParaRPr lang="en-US" dirty="0"/>
          </a:p>
        </p:txBody>
      </p:sp>
      <p:pic>
        <p:nvPicPr>
          <p:cNvPr id="2457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413"/>
          <a:stretch/>
        </p:blipFill>
        <p:spPr bwMode="auto">
          <a:xfrm>
            <a:off x="533400" y="1801091"/>
            <a:ext cx="8229600" cy="4600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87050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Opening a Blank Document and Creating an Envelope</a:t>
            </a:r>
            <a:endParaRPr lang="en-US" dirty="0"/>
          </a:p>
        </p:txBody>
      </p:sp>
      <p:sp>
        <p:nvSpPr>
          <p:cNvPr id="3" name="Content Placeholder 2"/>
          <p:cNvSpPr>
            <a:spLocks noGrp="1"/>
          </p:cNvSpPr>
          <p:nvPr>
            <p:ph idx="1"/>
          </p:nvPr>
        </p:nvSpPr>
        <p:spPr>
          <a:xfrm>
            <a:off x="685800" y="1752600"/>
            <a:ext cx="7848600" cy="5105400"/>
          </a:xfrm>
        </p:spPr>
        <p:txBody>
          <a:bodyPr>
            <a:noAutofit/>
          </a:bodyPr>
          <a:lstStyle/>
          <a:p>
            <a:pPr marL="0" indent="0">
              <a:buNone/>
            </a:pPr>
            <a:r>
              <a:rPr lang="en-US" sz="1800" b="1" dirty="0">
                <a:solidFill>
                  <a:srgbClr val="707880"/>
                </a:solidFill>
                <a:latin typeface="Droid Sans"/>
              </a:rPr>
              <a:t>To create an envelope</a:t>
            </a:r>
          </a:p>
          <a:p>
            <a:r>
              <a:rPr lang="en-US" sz="1800" b="1" dirty="0">
                <a:solidFill>
                  <a:srgbClr val="707880"/>
                </a:solidFill>
                <a:latin typeface="Droid Sans"/>
              </a:rPr>
              <a:t>Click the Mailings tab on the Ribbon</a:t>
            </a:r>
          </a:p>
          <a:p>
            <a:r>
              <a:rPr lang="en-US" sz="1800" b="1" dirty="0">
                <a:solidFill>
                  <a:srgbClr val="707880"/>
                </a:solidFill>
                <a:latin typeface="Droid Sans"/>
              </a:rPr>
              <a:t>In the Create group, click the Envelopes button to open the Envelopes and Labels dialog box</a:t>
            </a:r>
          </a:p>
          <a:p>
            <a:r>
              <a:rPr lang="en-US" sz="1800" b="1" dirty="0">
                <a:solidFill>
                  <a:srgbClr val="707880"/>
                </a:solidFill>
                <a:latin typeface="Droid Sans"/>
              </a:rPr>
              <a:t>Verify that the Delivery address box contains the correct address; if not, type a new address, or edit the existing one</a:t>
            </a:r>
          </a:p>
          <a:p>
            <a:r>
              <a:rPr lang="en-US" sz="1800" b="1" dirty="0">
                <a:solidFill>
                  <a:srgbClr val="707880"/>
                </a:solidFill>
                <a:latin typeface="Droid Sans"/>
              </a:rPr>
              <a:t>Type a return address; if you are using preprinted stationery that already includes a return address, click the Omit check box to insert a check mark</a:t>
            </a:r>
          </a:p>
          <a:p>
            <a:r>
              <a:rPr lang="en-US" sz="1800" b="1" dirty="0">
                <a:solidFill>
                  <a:srgbClr val="707880"/>
                </a:solidFill>
                <a:latin typeface="Droid Sans"/>
              </a:rPr>
              <a:t>To print the envelope immediately, insert an envelope in your printer, and then click the Print button; to store the envelope along with the rest of the document, click the Add to Document button</a:t>
            </a:r>
          </a:p>
          <a:p>
            <a:endParaRPr lang="en-US" sz="1800" b="1" dirty="0">
              <a:solidFill>
                <a:srgbClr val="707880"/>
              </a:solidFill>
              <a:latin typeface="Droid Sans"/>
            </a:endParaRPr>
          </a:p>
          <a:p>
            <a:endParaRPr lang="en-US" sz="1800" b="1" dirty="0">
              <a:solidFill>
                <a:srgbClr val="707880"/>
              </a:solidFill>
              <a:latin typeface="Droid Sans"/>
            </a:endParaRPr>
          </a:p>
        </p:txBody>
      </p:sp>
    </p:spTree>
    <p:extLst>
      <p:ext uri="{BB962C8B-B14F-4D97-AF65-F5344CB8AC3E}">
        <p14:creationId xmlns:p14="http://schemas.microsoft.com/office/powerpoint/2010/main" val="212074703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Creating an Envelope</a:t>
            </a:r>
            <a:endParaRPr lang="en-US" dirty="0"/>
          </a:p>
        </p:txBody>
      </p:sp>
      <p:sp>
        <p:nvSpPr>
          <p:cNvPr id="3" name="Content Placeholder 2"/>
          <p:cNvSpPr>
            <a:spLocks noGrp="1"/>
          </p:cNvSpPr>
          <p:nvPr>
            <p:ph idx="1"/>
          </p:nvPr>
        </p:nvSpPr>
        <p:spPr>
          <a:xfrm>
            <a:off x="685800" y="1219200"/>
            <a:ext cx="7848600" cy="5105400"/>
          </a:xfrm>
        </p:spPr>
        <p:txBody>
          <a:bodyPr>
            <a:noAutofit/>
          </a:bodyPr>
          <a:lstStyle/>
          <a:p>
            <a:r>
              <a:rPr lang="en-US" sz="1800" b="1" dirty="0" smtClean="0">
                <a:solidFill>
                  <a:srgbClr val="707880"/>
                </a:solidFill>
                <a:latin typeface="Droid Sans"/>
              </a:rPr>
              <a:t>Click the Mailings tab on the Ribbon</a:t>
            </a:r>
          </a:p>
          <a:p>
            <a:r>
              <a:rPr lang="en-US" sz="1800" b="1" dirty="0" smtClean="0">
                <a:solidFill>
                  <a:srgbClr val="707880"/>
                </a:solidFill>
                <a:latin typeface="Droid Sans"/>
              </a:rPr>
              <a:t>Creating </a:t>
            </a:r>
            <a:r>
              <a:rPr lang="en-US" sz="1800" b="1" dirty="0">
                <a:solidFill>
                  <a:srgbClr val="707880"/>
                </a:solidFill>
                <a:latin typeface="Droid Sans"/>
              </a:rPr>
              <a:t>an envelope is a simple process because Word automatically uses the inside address from the letter as the address on the envelope</a:t>
            </a:r>
          </a:p>
          <a:p>
            <a:r>
              <a:rPr lang="en-US" sz="1800" b="1" dirty="0" smtClean="0">
                <a:solidFill>
                  <a:srgbClr val="707880"/>
                </a:solidFill>
                <a:latin typeface="Droid Sans"/>
              </a:rPr>
              <a:t>In </a:t>
            </a:r>
            <a:r>
              <a:rPr lang="en-US" sz="1800" b="1" dirty="0">
                <a:solidFill>
                  <a:srgbClr val="707880"/>
                </a:solidFill>
                <a:latin typeface="Droid Sans"/>
              </a:rPr>
              <a:t>the Create group, click the Envelopes button to open the Envelopes and Labels dialog box</a:t>
            </a:r>
          </a:p>
          <a:p>
            <a:r>
              <a:rPr lang="en-US" sz="1800" b="1" dirty="0">
                <a:solidFill>
                  <a:srgbClr val="707880"/>
                </a:solidFill>
                <a:latin typeface="Droid Sans"/>
              </a:rPr>
              <a:t>Verify that the Delivery address box contains the correct address. If necessary, type a new address or edit the existing one</a:t>
            </a:r>
          </a:p>
          <a:p>
            <a:r>
              <a:rPr lang="en-US" sz="1800" b="1" dirty="0">
                <a:solidFill>
                  <a:srgbClr val="707880"/>
                </a:solidFill>
                <a:latin typeface="Droid Sans"/>
              </a:rPr>
              <a:t>If necessary, type a return address. If you are using preprinted stationery that already includes a return address, click the Omit check box to insert a check </a:t>
            </a:r>
            <a:r>
              <a:rPr lang="en-US" sz="1800" b="1" dirty="0" smtClean="0">
                <a:solidFill>
                  <a:srgbClr val="707880"/>
                </a:solidFill>
                <a:latin typeface="Droid Sans"/>
              </a:rPr>
              <a:t>mark</a:t>
            </a:r>
          </a:p>
          <a:p>
            <a:r>
              <a:rPr lang="en-US" sz="1800" b="1" dirty="0">
                <a:solidFill>
                  <a:srgbClr val="707880"/>
                </a:solidFill>
                <a:latin typeface="Droid Sans"/>
              </a:rPr>
              <a:t>To print the envelope immediately, insert an envelope in your printer, and then click the Print button</a:t>
            </a:r>
          </a:p>
          <a:p>
            <a:r>
              <a:rPr lang="en-US" sz="1800" b="1" dirty="0">
                <a:solidFill>
                  <a:srgbClr val="707880"/>
                </a:solidFill>
                <a:latin typeface="Droid Sans"/>
              </a:rPr>
              <a:t>To store the envelope along with the rest of the document, click the Add to Document button</a:t>
            </a:r>
          </a:p>
          <a:p>
            <a:r>
              <a:rPr lang="en-US" sz="1800" b="1" dirty="0">
                <a:solidFill>
                  <a:srgbClr val="707880"/>
                </a:solidFill>
                <a:latin typeface="Droid Sans"/>
              </a:rPr>
              <a:t>To print the envelope after you have added it to the document, insert an envelope in your printer, open the Print dialog box, and print the page containing the </a:t>
            </a:r>
            <a:r>
              <a:rPr lang="en-US" sz="1800" b="1" dirty="0" smtClean="0">
                <a:solidFill>
                  <a:srgbClr val="707880"/>
                </a:solidFill>
                <a:latin typeface="Droid Sans"/>
              </a:rPr>
              <a:t>envelope</a:t>
            </a:r>
            <a:endParaRPr lang="en-US" sz="1800" b="1" dirty="0">
              <a:solidFill>
                <a:srgbClr val="707880"/>
              </a:solidFill>
              <a:latin typeface="Droid Sans"/>
            </a:endParaRPr>
          </a:p>
        </p:txBody>
      </p:sp>
    </p:spTree>
    <p:extLst>
      <p:ext uri="{BB962C8B-B14F-4D97-AF65-F5344CB8AC3E}">
        <p14:creationId xmlns:p14="http://schemas.microsoft.com/office/powerpoint/2010/main" val="16177101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Creating an Envelope</a:t>
            </a:r>
            <a:endParaRPr lang="en-US" dirty="0"/>
          </a:p>
        </p:txBody>
      </p:sp>
      <p:pic>
        <p:nvPicPr>
          <p:cNvPr id="1843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0389"/>
          <a:stretch/>
        </p:blipFill>
        <p:spPr bwMode="auto">
          <a:xfrm>
            <a:off x="1371600" y="1828800"/>
            <a:ext cx="6400800" cy="3704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85902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fontAlgn="base"/>
            <a:r>
              <a:rPr lang="en-US" b="1" i="0" dirty="0" smtClean="0">
                <a:solidFill>
                  <a:srgbClr val="707980"/>
                </a:solidFill>
                <a:effectLst/>
                <a:latin typeface="Signika"/>
              </a:rPr>
              <a:t>Word Processing Basics</a:t>
            </a:r>
            <a:br>
              <a:rPr lang="en-US" b="1" i="0" dirty="0" smtClean="0">
                <a:solidFill>
                  <a:srgbClr val="707980"/>
                </a:solidFill>
                <a:effectLst/>
                <a:latin typeface="Signika"/>
              </a:rPr>
            </a:br>
            <a:r>
              <a:rPr lang="en-US" b="1" dirty="0" smtClean="0">
                <a:solidFill>
                  <a:srgbClr val="9BA0A5"/>
                </a:solidFill>
                <a:latin typeface="Signika"/>
              </a:rPr>
              <a:t>Microsoft Word</a:t>
            </a:r>
            <a:endParaRPr lang="en-US" dirty="0"/>
          </a:p>
        </p:txBody>
      </p:sp>
      <p:sp>
        <p:nvSpPr>
          <p:cNvPr id="3" name="Subtitle 2"/>
          <p:cNvSpPr>
            <a:spLocks noGrp="1"/>
          </p:cNvSpPr>
          <p:nvPr>
            <p:ph type="subTitle" idx="1"/>
          </p:nvPr>
        </p:nvSpPr>
        <p:spPr/>
        <p:txBody>
          <a:bodyPr anchor="ctr"/>
          <a:lstStyle/>
          <a:p>
            <a:r>
              <a:rPr lang="en-US" b="1" dirty="0"/>
              <a:t>Objects</a:t>
            </a:r>
            <a:endParaRPr lang="en-US" b="1" dirty="0" smtClean="0"/>
          </a:p>
          <a:p>
            <a:r>
              <a:rPr lang="en-US" dirty="0" smtClean="0"/>
              <a:t>Chapter 3</a:t>
            </a:r>
            <a:endParaRPr lang="en-US" dirty="0"/>
          </a:p>
        </p:txBody>
      </p:sp>
    </p:spTree>
    <p:extLst>
      <p:ext uri="{BB962C8B-B14F-4D97-AF65-F5344CB8AC3E}">
        <p14:creationId xmlns:p14="http://schemas.microsoft.com/office/powerpoint/2010/main" val="42381699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Insert or create a table</a:t>
            </a:r>
            <a:endParaRPr lang="en-US" dirty="0"/>
          </a:p>
        </p:txBody>
      </p:sp>
      <p:sp>
        <p:nvSpPr>
          <p:cNvPr id="3" name="Content Placeholder 2"/>
          <p:cNvSpPr>
            <a:spLocks noGrp="1"/>
          </p:cNvSpPr>
          <p:nvPr>
            <p:ph idx="1"/>
          </p:nvPr>
        </p:nvSpPr>
        <p:spPr>
          <a:xfrm>
            <a:off x="457200" y="1219200"/>
            <a:ext cx="7848600" cy="1752600"/>
          </a:xfrm>
        </p:spPr>
        <p:txBody>
          <a:bodyPr>
            <a:normAutofit/>
          </a:bodyPr>
          <a:lstStyle/>
          <a:p>
            <a:pPr marL="0" indent="0">
              <a:buNone/>
            </a:pPr>
            <a:r>
              <a:rPr lang="en-US" sz="1800" b="1" dirty="0">
                <a:solidFill>
                  <a:srgbClr val="707880"/>
                </a:solidFill>
                <a:latin typeface="Droid Sans"/>
              </a:rPr>
              <a:t>In Microsoft Office Word </a:t>
            </a:r>
            <a:r>
              <a:rPr lang="en-US" sz="1800" b="1" dirty="0" smtClean="0">
                <a:solidFill>
                  <a:srgbClr val="707880"/>
                </a:solidFill>
                <a:latin typeface="Droid Sans"/>
              </a:rPr>
              <a:t>, </a:t>
            </a:r>
            <a:r>
              <a:rPr lang="en-US" sz="1800" b="1" dirty="0">
                <a:solidFill>
                  <a:srgbClr val="707880"/>
                </a:solidFill>
                <a:latin typeface="Droid Sans"/>
              </a:rPr>
              <a:t>you can insert a table by choosing from a selection of preformatted tables — complete with sample data — or by selecting the number of rows and columns that you want. You can insert a table into a document, or you can insert one table into another table to create a more complex table</a:t>
            </a:r>
            <a:r>
              <a:rPr lang="en-US" sz="1800" b="1" dirty="0" smtClean="0">
                <a:solidFill>
                  <a:srgbClr val="707880"/>
                </a:solidFill>
                <a:latin typeface="Droid Sans"/>
              </a:rPr>
              <a:t>.</a:t>
            </a:r>
          </a:p>
        </p:txBody>
      </p:sp>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8899" t="3125" r="75022" b="47064"/>
          <a:stretch/>
        </p:blipFill>
        <p:spPr bwMode="auto">
          <a:xfrm>
            <a:off x="6172200" y="2525857"/>
            <a:ext cx="2092037" cy="3643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2618" y="2971800"/>
            <a:ext cx="5486400" cy="1477328"/>
          </a:xfrm>
          <a:prstGeom prst="rect">
            <a:avLst/>
          </a:prstGeom>
          <a:noFill/>
        </p:spPr>
        <p:txBody>
          <a:bodyPr wrap="square" rtlCol="0">
            <a:spAutoFit/>
          </a:bodyPr>
          <a:lstStyle/>
          <a:p>
            <a:pPr marL="285750" indent="-285750">
              <a:buFont typeface="Arial" pitchFamily="34" charset="0"/>
              <a:buChar char="•"/>
            </a:pPr>
            <a:r>
              <a:rPr lang="en-US" b="1" dirty="0" smtClean="0">
                <a:solidFill>
                  <a:srgbClr val="707880"/>
                </a:solidFill>
                <a:latin typeface="Droid Sans"/>
              </a:rPr>
              <a:t>Click </a:t>
            </a:r>
            <a:r>
              <a:rPr lang="en-US" b="1" dirty="0">
                <a:solidFill>
                  <a:srgbClr val="707880"/>
                </a:solidFill>
                <a:latin typeface="Droid Sans"/>
              </a:rPr>
              <a:t>where you want to insert a table.</a:t>
            </a:r>
          </a:p>
          <a:p>
            <a:pPr marL="285750" indent="-285750">
              <a:buFont typeface="Arial" pitchFamily="34" charset="0"/>
              <a:buChar char="•"/>
            </a:pPr>
            <a:r>
              <a:rPr lang="en-US" b="1" dirty="0">
                <a:solidFill>
                  <a:srgbClr val="707880"/>
                </a:solidFill>
                <a:latin typeface="Droid Sans"/>
              </a:rPr>
              <a:t>On the Insert tab, in the Tables group, click Table, and then, under Insert Table, drag to select the number of rows and columns that you want</a:t>
            </a:r>
          </a:p>
        </p:txBody>
      </p:sp>
    </p:spTree>
    <p:extLst>
      <p:ext uri="{BB962C8B-B14F-4D97-AF65-F5344CB8AC3E}">
        <p14:creationId xmlns:p14="http://schemas.microsoft.com/office/powerpoint/2010/main" val="197240475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rgbClr val="324698"/>
                </a:solidFill>
                <a:latin typeface="Signika"/>
              </a:rPr>
              <a:t>Create </a:t>
            </a:r>
            <a:r>
              <a:rPr lang="en-US" sz="4000" dirty="0">
                <a:solidFill>
                  <a:srgbClr val="324698"/>
                </a:solidFill>
                <a:latin typeface="Signika"/>
              </a:rPr>
              <a:t>a </a:t>
            </a:r>
            <a:r>
              <a:rPr lang="en-US" sz="4000" dirty="0" smtClean="0">
                <a:solidFill>
                  <a:srgbClr val="324698"/>
                </a:solidFill>
                <a:latin typeface="Signika"/>
              </a:rPr>
              <a:t>table by Templates</a:t>
            </a:r>
            <a:endParaRPr lang="en-US" dirty="0"/>
          </a:p>
        </p:txBody>
      </p:sp>
      <p:sp>
        <p:nvSpPr>
          <p:cNvPr id="4" name="TextBox 3"/>
          <p:cNvSpPr txBox="1"/>
          <p:nvPr/>
        </p:nvSpPr>
        <p:spPr>
          <a:xfrm>
            <a:off x="685800" y="2471678"/>
            <a:ext cx="2540991" cy="2862322"/>
          </a:xfrm>
          <a:prstGeom prst="rect">
            <a:avLst/>
          </a:prstGeom>
          <a:noFill/>
        </p:spPr>
        <p:txBody>
          <a:bodyPr wrap="square" rtlCol="0">
            <a:spAutoFit/>
          </a:bodyPr>
          <a:lstStyle/>
          <a:p>
            <a:pPr marL="285750" indent="-285750">
              <a:buFont typeface="Arial" pitchFamily="34" charset="0"/>
              <a:buChar char="•"/>
            </a:pPr>
            <a:r>
              <a:rPr lang="en-US" b="1" dirty="0" smtClean="0">
                <a:solidFill>
                  <a:srgbClr val="707880"/>
                </a:solidFill>
                <a:latin typeface="Droid Sans"/>
              </a:rPr>
              <a:t>Click </a:t>
            </a:r>
            <a:r>
              <a:rPr lang="en-US" b="1" dirty="0">
                <a:solidFill>
                  <a:srgbClr val="707880"/>
                </a:solidFill>
                <a:latin typeface="Droid Sans"/>
              </a:rPr>
              <a:t>where you want to insert a table.</a:t>
            </a:r>
          </a:p>
          <a:p>
            <a:pPr marL="285750" indent="-285750">
              <a:buFont typeface="Arial" pitchFamily="34" charset="0"/>
              <a:buChar char="•"/>
            </a:pPr>
            <a:r>
              <a:rPr lang="en-US" b="1" dirty="0">
                <a:solidFill>
                  <a:srgbClr val="707880"/>
                </a:solidFill>
                <a:latin typeface="Droid Sans"/>
              </a:rPr>
              <a:t>On the Insert tab, in the Tables group, click Table, point to Quick Tables, and then click the template that you want.</a:t>
            </a:r>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147" t="3572" r="50805" b="45265"/>
          <a:stretch/>
        </p:blipFill>
        <p:spPr bwMode="auto">
          <a:xfrm>
            <a:off x="3323771" y="2248857"/>
            <a:ext cx="5210629" cy="3742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44235" y="1233194"/>
            <a:ext cx="7751619" cy="1200329"/>
          </a:xfrm>
          <a:prstGeom prst="rect">
            <a:avLst/>
          </a:prstGeom>
          <a:noFill/>
        </p:spPr>
        <p:txBody>
          <a:bodyPr wrap="square" rtlCol="0">
            <a:spAutoFit/>
          </a:bodyPr>
          <a:lstStyle/>
          <a:p>
            <a:r>
              <a:rPr lang="en-US" b="1" dirty="0">
                <a:solidFill>
                  <a:srgbClr val="707880"/>
                </a:solidFill>
                <a:latin typeface="Droid Sans"/>
              </a:rPr>
              <a:t>You can use table templates to insert a table that is based on a gallery of preformatted tables. Table templates contain sample data to help you visualize what the table will look like when you add your data</a:t>
            </a:r>
            <a:r>
              <a:rPr lang="en-US" b="1" dirty="0" smtClean="0">
                <a:solidFill>
                  <a:srgbClr val="707880"/>
                </a:solidFill>
                <a:latin typeface="Droid Sans"/>
              </a:rPr>
              <a:t>.</a:t>
            </a:r>
            <a:endParaRPr lang="en-US" b="1" dirty="0">
              <a:solidFill>
                <a:srgbClr val="707880"/>
              </a:solidFill>
              <a:latin typeface="Droid Sans"/>
            </a:endParaRPr>
          </a:p>
        </p:txBody>
      </p:sp>
    </p:spTree>
    <p:extLst>
      <p:ext uri="{BB962C8B-B14F-4D97-AF65-F5344CB8AC3E}">
        <p14:creationId xmlns:p14="http://schemas.microsoft.com/office/powerpoint/2010/main" val="16590284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Create a table by </a:t>
            </a:r>
            <a:r>
              <a:rPr lang="en-US" sz="4000" dirty="0" smtClean="0">
                <a:solidFill>
                  <a:srgbClr val="324698"/>
                </a:solidFill>
                <a:latin typeface="Signika"/>
              </a:rPr>
              <a:t>using </a:t>
            </a:r>
            <a:r>
              <a:rPr lang="en-US" sz="4000" dirty="0">
                <a:solidFill>
                  <a:srgbClr val="324698"/>
                </a:solidFill>
                <a:latin typeface="Signika"/>
              </a:rPr>
              <a:t>the Insert Table command</a:t>
            </a:r>
            <a:endParaRPr lang="en-US" dirty="0"/>
          </a:p>
        </p:txBody>
      </p:sp>
      <p:sp>
        <p:nvSpPr>
          <p:cNvPr id="4" name="TextBox 3"/>
          <p:cNvSpPr txBox="1"/>
          <p:nvPr/>
        </p:nvSpPr>
        <p:spPr>
          <a:xfrm>
            <a:off x="685800" y="2471678"/>
            <a:ext cx="4114800" cy="2585323"/>
          </a:xfrm>
          <a:prstGeom prst="rect">
            <a:avLst/>
          </a:prstGeom>
          <a:noFill/>
        </p:spPr>
        <p:txBody>
          <a:bodyPr wrap="square" rtlCol="0">
            <a:spAutoFit/>
          </a:bodyPr>
          <a:lstStyle/>
          <a:p>
            <a:pPr marL="285750" indent="-285750">
              <a:buFont typeface="Arial" pitchFamily="34" charset="0"/>
              <a:buChar char="•"/>
            </a:pPr>
            <a:r>
              <a:rPr lang="en-US" b="1" dirty="0" smtClean="0">
                <a:solidFill>
                  <a:srgbClr val="707880"/>
                </a:solidFill>
                <a:latin typeface="Droid Sans"/>
              </a:rPr>
              <a:t>Click </a:t>
            </a:r>
            <a:r>
              <a:rPr lang="en-US" b="1" dirty="0">
                <a:solidFill>
                  <a:srgbClr val="707880"/>
                </a:solidFill>
                <a:latin typeface="Droid Sans"/>
              </a:rPr>
              <a:t>where you want to insert a table.</a:t>
            </a:r>
          </a:p>
          <a:p>
            <a:pPr marL="285750" indent="-285750">
              <a:buFont typeface="Arial" pitchFamily="34" charset="0"/>
              <a:buChar char="•"/>
            </a:pPr>
            <a:r>
              <a:rPr lang="en-US" b="1" dirty="0">
                <a:solidFill>
                  <a:srgbClr val="707880"/>
                </a:solidFill>
                <a:latin typeface="Droid Sans"/>
              </a:rPr>
              <a:t>On the Insert tab, in the Tables group, click Table, and then click Insert Table</a:t>
            </a:r>
            <a:r>
              <a:rPr lang="en-US" b="1" dirty="0" smtClean="0">
                <a:solidFill>
                  <a:srgbClr val="707880"/>
                </a:solidFill>
                <a:latin typeface="Droid Sans"/>
              </a:rPr>
              <a:t>.</a:t>
            </a:r>
          </a:p>
          <a:p>
            <a:pPr marL="285750" indent="-285750">
              <a:buFont typeface="Arial" pitchFamily="34" charset="0"/>
              <a:buChar char="•"/>
            </a:pPr>
            <a:r>
              <a:rPr lang="en-US" b="1" dirty="0">
                <a:solidFill>
                  <a:srgbClr val="707880"/>
                </a:solidFill>
                <a:latin typeface="Droid Sans"/>
              </a:rPr>
              <a:t>Under Table size, enter the number of columns and rows.</a:t>
            </a:r>
          </a:p>
          <a:p>
            <a:pPr marL="285750" indent="-285750">
              <a:buFont typeface="Arial" pitchFamily="34" charset="0"/>
              <a:buChar char="•"/>
            </a:pPr>
            <a:r>
              <a:rPr lang="en-US" b="1" dirty="0">
                <a:solidFill>
                  <a:srgbClr val="707880"/>
                </a:solidFill>
                <a:latin typeface="Droid Sans"/>
              </a:rPr>
              <a:t>Under AutoFit behavior, choose options to adjust the table size.</a:t>
            </a:r>
          </a:p>
        </p:txBody>
      </p:sp>
      <p:sp>
        <p:nvSpPr>
          <p:cNvPr id="8" name="TextBox 7"/>
          <p:cNvSpPr txBox="1"/>
          <p:nvPr/>
        </p:nvSpPr>
        <p:spPr>
          <a:xfrm>
            <a:off x="644235" y="1390471"/>
            <a:ext cx="7751619" cy="646331"/>
          </a:xfrm>
          <a:prstGeom prst="rect">
            <a:avLst/>
          </a:prstGeom>
          <a:noFill/>
        </p:spPr>
        <p:txBody>
          <a:bodyPr wrap="square" rtlCol="0">
            <a:spAutoFit/>
          </a:bodyPr>
          <a:lstStyle/>
          <a:p>
            <a:r>
              <a:rPr lang="en-US" b="1" dirty="0" smtClean="0">
                <a:solidFill>
                  <a:srgbClr val="707880"/>
                </a:solidFill>
                <a:latin typeface="Droid Sans"/>
              </a:rPr>
              <a:t>You can </a:t>
            </a:r>
            <a:r>
              <a:rPr lang="en-US" b="1" dirty="0">
                <a:solidFill>
                  <a:srgbClr val="707880"/>
                </a:solidFill>
                <a:latin typeface="Droid Sans"/>
              </a:rPr>
              <a:t>use the Insert Table command to choose the table dimensions and format before you insert the table into a document.</a:t>
            </a:r>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1498" t="27844" r="40988" b="36078"/>
          <a:stretch/>
        </p:blipFill>
        <p:spPr bwMode="auto">
          <a:xfrm>
            <a:off x="5130784" y="2471678"/>
            <a:ext cx="2710559"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13053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Create a table by </a:t>
            </a:r>
            <a:r>
              <a:rPr lang="en-US" sz="4000" dirty="0" smtClean="0">
                <a:solidFill>
                  <a:srgbClr val="324698"/>
                </a:solidFill>
                <a:latin typeface="Signika"/>
              </a:rPr>
              <a:t>Drawing</a:t>
            </a:r>
            <a:endParaRPr lang="en-US" dirty="0"/>
          </a:p>
        </p:txBody>
      </p:sp>
      <p:sp>
        <p:nvSpPr>
          <p:cNvPr id="4" name="TextBox 3"/>
          <p:cNvSpPr txBox="1"/>
          <p:nvPr/>
        </p:nvSpPr>
        <p:spPr>
          <a:xfrm>
            <a:off x="685800" y="2036802"/>
            <a:ext cx="5791200" cy="3693319"/>
          </a:xfrm>
          <a:prstGeom prst="rect">
            <a:avLst/>
          </a:prstGeom>
          <a:noFill/>
        </p:spPr>
        <p:txBody>
          <a:bodyPr wrap="square" rtlCol="0">
            <a:spAutoFit/>
          </a:bodyPr>
          <a:lstStyle/>
          <a:p>
            <a:pPr marL="285750" indent="-285750">
              <a:buFont typeface="Arial" pitchFamily="34" charset="0"/>
              <a:buChar char="•"/>
            </a:pPr>
            <a:r>
              <a:rPr lang="en-US" b="1" dirty="0" smtClean="0">
                <a:solidFill>
                  <a:srgbClr val="707880"/>
                </a:solidFill>
                <a:latin typeface="Droid Sans"/>
              </a:rPr>
              <a:t>Click </a:t>
            </a:r>
            <a:r>
              <a:rPr lang="en-US" b="1" dirty="0">
                <a:solidFill>
                  <a:srgbClr val="707880"/>
                </a:solidFill>
                <a:latin typeface="Droid Sans"/>
              </a:rPr>
              <a:t>where you want to insert a table</a:t>
            </a:r>
            <a:r>
              <a:rPr lang="en-US" b="1" dirty="0" smtClean="0">
                <a:solidFill>
                  <a:srgbClr val="707880"/>
                </a:solidFill>
                <a:latin typeface="Droid Sans"/>
              </a:rPr>
              <a:t>.</a:t>
            </a:r>
          </a:p>
          <a:p>
            <a:pPr marL="285750" indent="-285750">
              <a:buFont typeface="Arial" pitchFamily="34" charset="0"/>
              <a:buChar char="•"/>
            </a:pPr>
            <a:r>
              <a:rPr lang="en-US" b="1" dirty="0">
                <a:solidFill>
                  <a:srgbClr val="707880"/>
                </a:solidFill>
                <a:latin typeface="Droid Sans"/>
              </a:rPr>
              <a:t>On the Insert tab, in the Tables group, click Table, and then click Draw Table. The pointer changes to a </a:t>
            </a:r>
            <a:r>
              <a:rPr lang="en-US" b="1" dirty="0" smtClean="0">
                <a:solidFill>
                  <a:srgbClr val="707880"/>
                </a:solidFill>
                <a:latin typeface="Droid Sans"/>
              </a:rPr>
              <a:t>pencil.</a:t>
            </a:r>
          </a:p>
          <a:p>
            <a:pPr marL="285750" indent="-285750">
              <a:buFont typeface="Arial" pitchFamily="34" charset="0"/>
              <a:buChar char="•"/>
            </a:pPr>
            <a:r>
              <a:rPr lang="en-US" b="1" dirty="0">
                <a:solidFill>
                  <a:srgbClr val="707880"/>
                </a:solidFill>
                <a:latin typeface="Droid Sans"/>
              </a:rPr>
              <a:t>To define the outer table boundaries, draw a rectangle. Then draw the column lines and row lines inside the rectangle</a:t>
            </a:r>
            <a:r>
              <a:rPr lang="en-US" b="1" dirty="0" smtClean="0">
                <a:solidFill>
                  <a:srgbClr val="707880"/>
                </a:solidFill>
                <a:latin typeface="Droid Sans"/>
              </a:rPr>
              <a:t>.</a:t>
            </a:r>
          </a:p>
          <a:p>
            <a:pPr marL="285750" indent="-285750">
              <a:buFont typeface="Arial" pitchFamily="34" charset="0"/>
              <a:buChar char="•"/>
            </a:pPr>
            <a:r>
              <a:rPr lang="en-US" b="1" dirty="0">
                <a:solidFill>
                  <a:srgbClr val="707880"/>
                </a:solidFill>
                <a:latin typeface="Droid Sans"/>
              </a:rPr>
              <a:t>To erase a line or block of lines, under Table Tools, on the Design tab, in the Draw Borders group, click Eraser</a:t>
            </a:r>
            <a:r>
              <a:rPr lang="en-US" b="1" dirty="0" smtClean="0">
                <a:solidFill>
                  <a:srgbClr val="707880"/>
                </a:solidFill>
                <a:latin typeface="Droid Sans"/>
              </a:rPr>
              <a:t>.</a:t>
            </a:r>
          </a:p>
          <a:p>
            <a:pPr marL="285750" indent="-285750">
              <a:buFont typeface="Arial" pitchFamily="34" charset="0"/>
              <a:buChar char="•"/>
            </a:pPr>
            <a:r>
              <a:rPr lang="en-US" b="1" dirty="0">
                <a:solidFill>
                  <a:srgbClr val="707880"/>
                </a:solidFill>
                <a:latin typeface="Droid Sans"/>
              </a:rPr>
              <a:t>Click the line that you want to </a:t>
            </a:r>
            <a:r>
              <a:rPr lang="en-US" b="1" dirty="0" smtClean="0">
                <a:solidFill>
                  <a:srgbClr val="707880"/>
                </a:solidFill>
                <a:latin typeface="Droid Sans"/>
              </a:rPr>
              <a:t>erase</a:t>
            </a:r>
          </a:p>
          <a:p>
            <a:pPr marL="285750" indent="-285750">
              <a:buFont typeface="Arial" pitchFamily="34" charset="0"/>
              <a:buChar char="•"/>
            </a:pPr>
            <a:r>
              <a:rPr lang="en-US" b="1" dirty="0">
                <a:solidFill>
                  <a:srgbClr val="707880"/>
                </a:solidFill>
                <a:latin typeface="Droid Sans"/>
              </a:rPr>
              <a:t>When you finish drawing the table, click in a cell and start typing or insert a graphic.</a:t>
            </a:r>
          </a:p>
        </p:txBody>
      </p:sp>
      <p:sp>
        <p:nvSpPr>
          <p:cNvPr id="8" name="TextBox 7"/>
          <p:cNvSpPr txBox="1"/>
          <p:nvPr/>
        </p:nvSpPr>
        <p:spPr>
          <a:xfrm>
            <a:off x="644235" y="1390471"/>
            <a:ext cx="7751619" cy="646331"/>
          </a:xfrm>
          <a:prstGeom prst="rect">
            <a:avLst/>
          </a:prstGeom>
          <a:noFill/>
        </p:spPr>
        <p:txBody>
          <a:bodyPr wrap="square" rtlCol="0">
            <a:spAutoFit/>
          </a:bodyPr>
          <a:lstStyle/>
          <a:p>
            <a:r>
              <a:rPr lang="en-US" b="1" dirty="0">
                <a:solidFill>
                  <a:srgbClr val="707880"/>
                </a:solidFill>
                <a:latin typeface="Droid Sans"/>
              </a:rPr>
              <a:t>You can draw a complex table — for example, one that contains cells of different heights or a varying number of columns per row.</a:t>
            </a:r>
          </a:p>
        </p:txBody>
      </p:sp>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327" t="21428" r="69992" b="52580"/>
          <a:stretch/>
        </p:blipFill>
        <p:spPr bwMode="auto">
          <a:xfrm>
            <a:off x="7239000" y="2286000"/>
            <a:ext cx="1156854" cy="459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673984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Convert text to a table</a:t>
            </a:r>
            <a:endParaRPr lang="en-US" dirty="0"/>
          </a:p>
        </p:txBody>
      </p:sp>
      <p:sp>
        <p:nvSpPr>
          <p:cNvPr id="4" name="TextBox 3"/>
          <p:cNvSpPr txBox="1"/>
          <p:nvPr/>
        </p:nvSpPr>
        <p:spPr>
          <a:xfrm>
            <a:off x="609600" y="2284274"/>
            <a:ext cx="5105400" cy="2308324"/>
          </a:xfrm>
          <a:prstGeom prst="rect">
            <a:avLst/>
          </a:prstGeom>
          <a:noFill/>
        </p:spPr>
        <p:txBody>
          <a:bodyPr wrap="square" rtlCol="0">
            <a:spAutoFit/>
          </a:bodyPr>
          <a:lstStyle/>
          <a:p>
            <a:pPr marL="285750" indent="-285750">
              <a:buFont typeface="Arial" pitchFamily="34" charset="0"/>
              <a:buChar char="•"/>
            </a:pPr>
            <a:r>
              <a:rPr lang="en-US" b="1" dirty="0">
                <a:solidFill>
                  <a:srgbClr val="707880"/>
                </a:solidFill>
                <a:latin typeface="Droid Sans"/>
              </a:rPr>
              <a:t>Select the text that you want to </a:t>
            </a:r>
            <a:r>
              <a:rPr lang="en-US" b="1" dirty="0" smtClean="0">
                <a:solidFill>
                  <a:srgbClr val="707880"/>
                </a:solidFill>
                <a:latin typeface="Droid Sans"/>
              </a:rPr>
              <a:t>convert.</a:t>
            </a:r>
          </a:p>
          <a:p>
            <a:pPr marL="285750" indent="-285750">
              <a:buFont typeface="Arial" pitchFamily="34" charset="0"/>
              <a:buChar char="•"/>
            </a:pPr>
            <a:r>
              <a:rPr lang="en-US" b="1" dirty="0">
                <a:solidFill>
                  <a:srgbClr val="707880"/>
                </a:solidFill>
                <a:latin typeface="Droid Sans"/>
              </a:rPr>
              <a:t>On the Insert tab, in the Tables group, click Table, and then click Convert Text to Table</a:t>
            </a:r>
            <a:r>
              <a:rPr lang="en-US" b="1" dirty="0" smtClean="0">
                <a:solidFill>
                  <a:srgbClr val="707880"/>
                </a:solidFill>
                <a:latin typeface="Droid Sans"/>
              </a:rPr>
              <a:t>.</a:t>
            </a:r>
          </a:p>
          <a:p>
            <a:pPr marL="285750" indent="-285750">
              <a:buFont typeface="Arial" pitchFamily="34" charset="0"/>
              <a:buChar char="•"/>
            </a:pPr>
            <a:r>
              <a:rPr lang="en-US" b="1" dirty="0">
                <a:solidFill>
                  <a:srgbClr val="707880"/>
                </a:solidFill>
                <a:latin typeface="Droid Sans"/>
              </a:rPr>
              <a:t>In the Convert Text to Table dialog box, under Separate text at, click the option for the separator character that you used in the text</a:t>
            </a:r>
          </a:p>
        </p:txBody>
      </p:sp>
      <p:sp>
        <p:nvSpPr>
          <p:cNvPr id="8" name="TextBox 7"/>
          <p:cNvSpPr txBox="1"/>
          <p:nvPr/>
        </p:nvSpPr>
        <p:spPr>
          <a:xfrm>
            <a:off x="644235" y="1390471"/>
            <a:ext cx="7751619" cy="923330"/>
          </a:xfrm>
          <a:prstGeom prst="rect">
            <a:avLst/>
          </a:prstGeom>
          <a:noFill/>
        </p:spPr>
        <p:txBody>
          <a:bodyPr wrap="square" rtlCol="0">
            <a:spAutoFit/>
          </a:bodyPr>
          <a:lstStyle/>
          <a:p>
            <a:pPr marL="285750" indent="-285750">
              <a:buFont typeface="Arial" pitchFamily="34" charset="0"/>
              <a:buChar char="•"/>
            </a:pPr>
            <a:r>
              <a:rPr lang="en-US" b="1" dirty="0">
                <a:solidFill>
                  <a:srgbClr val="707880"/>
                </a:solidFill>
                <a:latin typeface="Droid Sans"/>
              </a:rPr>
              <a:t>Insert separator characters — such as commas or tabs — to indicate where you want to divide the text into columns. Use paragraph marks to indicate where you want to begin a new row</a:t>
            </a:r>
          </a:p>
        </p:txBody>
      </p:sp>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0494" t="25319" r="40765" b="33731"/>
          <a:stretch/>
        </p:blipFill>
        <p:spPr bwMode="auto">
          <a:xfrm>
            <a:off x="5715000" y="2540782"/>
            <a:ext cx="2438400" cy="2995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48746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324698"/>
                </a:solidFill>
                <a:latin typeface="Signika"/>
              </a:rPr>
              <a:t>Opening a New Document</a:t>
            </a:r>
            <a:endParaRPr lang="en-US" dirty="0"/>
          </a:p>
        </p:txBody>
      </p:sp>
      <p:sp>
        <p:nvSpPr>
          <p:cNvPr id="3" name="Content Placeholder 2"/>
          <p:cNvSpPr>
            <a:spLocks noGrp="1"/>
          </p:cNvSpPr>
          <p:nvPr>
            <p:ph idx="1"/>
          </p:nvPr>
        </p:nvSpPr>
        <p:spPr>
          <a:xfrm>
            <a:off x="457200" y="1447800"/>
            <a:ext cx="2743200" cy="4800600"/>
          </a:xfrm>
        </p:spPr>
        <p:txBody>
          <a:bodyPr>
            <a:normAutofit/>
          </a:bodyPr>
          <a:lstStyle/>
          <a:p>
            <a:r>
              <a:rPr lang="en-US" sz="1800" dirty="0" smtClean="0">
                <a:solidFill>
                  <a:srgbClr val="707880"/>
                </a:solidFill>
                <a:latin typeface="Droid Sans"/>
              </a:rPr>
              <a:t>Click </a:t>
            </a:r>
            <a:r>
              <a:rPr lang="en-US" sz="1800" dirty="0">
                <a:solidFill>
                  <a:srgbClr val="707880"/>
                </a:solidFill>
                <a:latin typeface="Droid Sans"/>
              </a:rPr>
              <a:t>the Office Button in the upper-left corner of the Word window and view the menu of commands that </a:t>
            </a:r>
            <a:r>
              <a:rPr lang="en-US" sz="1800" dirty="0" smtClean="0">
                <a:solidFill>
                  <a:srgbClr val="707880"/>
                </a:solidFill>
                <a:latin typeface="Droid Sans"/>
              </a:rPr>
              <a:t>opens</a:t>
            </a:r>
          </a:p>
          <a:p>
            <a:r>
              <a:rPr lang="en-US" sz="1800" dirty="0">
                <a:solidFill>
                  <a:srgbClr val="707880"/>
                </a:solidFill>
                <a:latin typeface="Droid Sans"/>
              </a:rPr>
              <a:t>Click New</a:t>
            </a:r>
          </a:p>
          <a:p>
            <a:r>
              <a:rPr lang="en-US" sz="1800" dirty="0">
                <a:solidFill>
                  <a:srgbClr val="707880"/>
                </a:solidFill>
                <a:latin typeface="Droid Sans"/>
              </a:rPr>
              <a:t>Verify that the Blank document option is selected (that is, highlighted in orange), and then click the Create button at the bottom of the dialog box</a:t>
            </a:r>
          </a:p>
          <a:p>
            <a:endParaRPr lang="en-US" sz="1800" dirty="0" smtClean="0">
              <a:solidFill>
                <a:srgbClr val="707880"/>
              </a:solidFill>
              <a:latin typeface="Droid Sans"/>
            </a:endParaRPr>
          </a:p>
          <a:p>
            <a:endParaRPr lang="en-US" sz="2500" dirty="0">
              <a:solidFill>
                <a:srgbClr val="707880"/>
              </a:solidFill>
              <a:latin typeface="Droid Sans"/>
            </a:endParaRPr>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9154" t="7409" r="10311"/>
          <a:stretch/>
        </p:blipFill>
        <p:spPr bwMode="auto">
          <a:xfrm>
            <a:off x="3200400" y="1510145"/>
            <a:ext cx="5680363" cy="4171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80781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Table Tools contextual tabs</a:t>
            </a:r>
            <a:endParaRPr lang="en-US" dirty="0"/>
          </a:p>
        </p:txBody>
      </p:sp>
      <p:sp>
        <p:nvSpPr>
          <p:cNvPr id="8" name="TextBox 7"/>
          <p:cNvSpPr txBox="1"/>
          <p:nvPr/>
        </p:nvSpPr>
        <p:spPr>
          <a:xfrm>
            <a:off x="644235" y="1390471"/>
            <a:ext cx="7751619" cy="1477328"/>
          </a:xfrm>
          <a:prstGeom prst="rect">
            <a:avLst/>
          </a:prstGeom>
          <a:noFill/>
        </p:spPr>
        <p:txBody>
          <a:bodyPr wrap="square" rtlCol="0">
            <a:spAutoFit/>
          </a:bodyPr>
          <a:lstStyle/>
          <a:p>
            <a:pPr marL="285750" indent="-285750">
              <a:buFont typeface="Arial" pitchFamily="34" charset="0"/>
              <a:buChar char="•"/>
            </a:pPr>
            <a:r>
              <a:rPr lang="en-US" b="1" dirty="0">
                <a:solidFill>
                  <a:srgbClr val="707880"/>
                </a:solidFill>
                <a:latin typeface="Droid Sans"/>
              </a:rPr>
              <a:t>You will need to know where the Design and Layout Table Tools contextual tabs are when working on the design and structural layout of a table. The Design and Layout tabs are only visible after you have clicked inside of a table, and appear at the top of the screen on the ribbon</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554" y="3352800"/>
            <a:ext cx="522298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23185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Insert a symbol or special character</a:t>
            </a:r>
            <a:endParaRPr lang="en-US" dirty="0"/>
          </a:p>
        </p:txBody>
      </p:sp>
      <p:sp>
        <p:nvSpPr>
          <p:cNvPr id="8" name="TextBox 7"/>
          <p:cNvSpPr txBox="1"/>
          <p:nvPr/>
        </p:nvSpPr>
        <p:spPr>
          <a:xfrm>
            <a:off x="228601" y="1390471"/>
            <a:ext cx="8167254" cy="923330"/>
          </a:xfrm>
          <a:prstGeom prst="rect">
            <a:avLst/>
          </a:prstGeom>
          <a:noFill/>
        </p:spPr>
        <p:txBody>
          <a:bodyPr wrap="square" rtlCol="0">
            <a:spAutoFit/>
          </a:bodyPr>
          <a:lstStyle/>
          <a:p>
            <a:pPr marL="285750" indent="-285750">
              <a:buFont typeface="Arial" pitchFamily="34" charset="0"/>
              <a:buChar char="•"/>
            </a:pPr>
            <a:r>
              <a:rPr lang="en-US" b="1" dirty="0">
                <a:solidFill>
                  <a:srgbClr val="707880"/>
                </a:solidFill>
                <a:latin typeface="Droid Sans"/>
              </a:rPr>
              <a:t>You can use the Symbol dialog box to insert symbols, such as ¼ and ©, or special characters, such as an </a:t>
            </a:r>
            <a:r>
              <a:rPr lang="en-US" b="1" dirty="0" err="1">
                <a:solidFill>
                  <a:srgbClr val="707880"/>
                </a:solidFill>
                <a:latin typeface="Droid Sans"/>
              </a:rPr>
              <a:t>em</a:t>
            </a:r>
            <a:r>
              <a:rPr lang="en-US" b="1" dirty="0">
                <a:solidFill>
                  <a:srgbClr val="707880"/>
                </a:solidFill>
                <a:latin typeface="Droid Sans"/>
              </a:rPr>
              <a:t> dash (—) or ellipsis (…) that are not on your keyboard, as well as Unicode characters.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438400"/>
            <a:ext cx="4470429" cy="326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28601" y="2438400"/>
            <a:ext cx="4114797" cy="3970318"/>
          </a:xfrm>
          <a:prstGeom prst="rect">
            <a:avLst/>
          </a:prstGeom>
          <a:noFill/>
        </p:spPr>
        <p:txBody>
          <a:bodyPr wrap="square" rtlCol="0">
            <a:spAutoFit/>
          </a:bodyPr>
          <a:lstStyle/>
          <a:p>
            <a:pPr marL="285750" indent="-285750">
              <a:buFont typeface="Arial" pitchFamily="34" charset="0"/>
              <a:buChar char="•"/>
            </a:pPr>
            <a:r>
              <a:rPr lang="en-US" b="1" dirty="0" smtClean="0">
                <a:solidFill>
                  <a:srgbClr val="707880"/>
                </a:solidFill>
                <a:latin typeface="Droid Sans"/>
              </a:rPr>
              <a:t>Click </a:t>
            </a:r>
            <a:r>
              <a:rPr lang="en-US" b="1" dirty="0">
                <a:solidFill>
                  <a:srgbClr val="707880"/>
                </a:solidFill>
                <a:latin typeface="Droid Sans"/>
              </a:rPr>
              <a:t>where you want to insert the symbol.</a:t>
            </a:r>
          </a:p>
          <a:p>
            <a:pPr marL="285750" indent="-285750">
              <a:buFont typeface="Arial" pitchFamily="34" charset="0"/>
              <a:buChar char="•"/>
            </a:pPr>
            <a:r>
              <a:rPr lang="en-US" b="1" dirty="0">
                <a:solidFill>
                  <a:srgbClr val="707880"/>
                </a:solidFill>
                <a:latin typeface="Droid Sans"/>
              </a:rPr>
              <a:t>On the Insert tab, in the Symbols group, click Symbol.</a:t>
            </a:r>
          </a:p>
          <a:p>
            <a:pPr marL="285750" indent="-285750">
              <a:buFont typeface="Arial" pitchFamily="34" charset="0"/>
              <a:buChar char="•"/>
            </a:pPr>
            <a:r>
              <a:rPr lang="en-US" b="1" dirty="0">
                <a:solidFill>
                  <a:srgbClr val="707880"/>
                </a:solidFill>
                <a:latin typeface="Droid Sans"/>
              </a:rPr>
              <a:t>Do one of the </a:t>
            </a:r>
            <a:r>
              <a:rPr lang="en-US" b="1" dirty="0" smtClean="0">
                <a:solidFill>
                  <a:srgbClr val="707880"/>
                </a:solidFill>
                <a:latin typeface="Droid Sans"/>
              </a:rPr>
              <a:t>following:</a:t>
            </a:r>
          </a:p>
          <a:p>
            <a:pPr marL="742950" lvl="1" indent="-285750">
              <a:buFont typeface="Arial" pitchFamily="34" charset="0"/>
              <a:buChar char="•"/>
            </a:pPr>
            <a:r>
              <a:rPr lang="en-US" b="1" dirty="0" smtClean="0">
                <a:solidFill>
                  <a:srgbClr val="707880"/>
                </a:solidFill>
                <a:latin typeface="Droid Sans"/>
              </a:rPr>
              <a:t>Click </a:t>
            </a:r>
            <a:r>
              <a:rPr lang="en-US" b="1" dirty="0">
                <a:solidFill>
                  <a:srgbClr val="707880"/>
                </a:solidFill>
                <a:latin typeface="Droid Sans"/>
              </a:rPr>
              <a:t>the symbol that you want in the drop-down list.</a:t>
            </a:r>
          </a:p>
          <a:p>
            <a:pPr marL="742950" lvl="1" indent="-285750">
              <a:buFont typeface="Arial" pitchFamily="34" charset="0"/>
              <a:buChar char="•"/>
            </a:pPr>
            <a:r>
              <a:rPr lang="en-US" b="1" dirty="0">
                <a:solidFill>
                  <a:srgbClr val="707880"/>
                </a:solidFill>
                <a:latin typeface="Droid Sans"/>
              </a:rPr>
              <a:t>If the symbol that you want to insert is not in the list, click More Symbols. In the Font box, click the font that you want, click the symbol that you want to insert, and then click Insert.</a:t>
            </a:r>
            <a:endParaRPr lang="en-US" dirty="0"/>
          </a:p>
        </p:txBody>
      </p:sp>
    </p:spTree>
    <p:extLst>
      <p:ext uri="{BB962C8B-B14F-4D97-AF65-F5344CB8AC3E}">
        <p14:creationId xmlns:p14="http://schemas.microsoft.com/office/powerpoint/2010/main" val="205675717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Write, insert, or change an equation</a:t>
            </a:r>
            <a:endParaRPr lang="en-US" dirty="0"/>
          </a:p>
        </p:txBody>
      </p:sp>
      <mc:AlternateContent xmlns:mc="http://schemas.openxmlformats.org/markup-compatibility/2006" xmlns:a14="http://schemas.microsoft.com/office/drawing/2010/main">
        <mc:Choice Requires="a14">
          <p:sp>
            <p:nvSpPr>
              <p:cNvPr id="8" name="TextBox 7"/>
              <p:cNvSpPr txBox="1"/>
              <p:nvPr/>
            </p:nvSpPr>
            <p:spPr>
              <a:xfrm>
                <a:off x="644236" y="1390471"/>
                <a:ext cx="3927764" cy="3120854"/>
              </a:xfrm>
              <a:prstGeom prst="rect">
                <a:avLst/>
              </a:prstGeom>
              <a:noFill/>
            </p:spPr>
            <p:txBody>
              <a:bodyPr wrap="square" rtlCol="0">
                <a:spAutoFit/>
              </a:bodyPr>
              <a:lstStyle/>
              <a:p>
                <a:pPr marL="285750" indent="-285750">
                  <a:buFont typeface="Arial" pitchFamily="34" charset="0"/>
                  <a:buChar char="•"/>
                </a:pPr>
                <a:r>
                  <a:rPr lang="en-US" b="1" dirty="0">
                    <a:solidFill>
                      <a:srgbClr val="707880"/>
                    </a:solidFill>
                    <a:latin typeface="Droid Sans"/>
                  </a:rPr>
                  <a:t>On the Insert tab, in the Symbols group, click the arrow next to Equation</a:t>
                </a:r>
                <a:r>
                  <a:rPr lang="en-US" b="1" dirty="0" smtClean="0">
                    <a:solidFill>
                      <a:srgbClr val="707880"/>
                    </a:solidFill>
                    <a:latin typeface="Droid Sans"/>
                  </a:rPr>
                  <a:t>.</a:t>
                </a:r>
              </a:p>
              <a:p>
                <a:pPr marL="285750" indent="-285750">
                  <a:buFont typeface="Arial" pitchFamily="34" charset="0"/>
                  <a:buChar char="•"/>
                </a:pPr>
                <a:r>
                  <a:rPr lang="en-US" b="1" dirty="0">
                    <a:solidFill>
                      <a:srgbClr val="707880"/>
                    </a:solidFill>
                    <a:latin typeface="Droid Sans"/>
                  </a:rPr>
                  <a:t>Click the equation that you want, or click Insert New Equation to type an equation</a:t>
                </a:r>
                <a:r>
                  <a:rPr lang="en-US" b="1" dirty="0" smtClean="0">
                    <a:solidFill>
                      <a:srgbClr val="707880"/>
                    </a:solidFill>
                    <a:latin typeface="Droid Sans"/>
                  </a:rPr>
                  <a:t>.</a:t>
                </a:r>
              </a:p>
              <a:p>
                <a:pPr marL="285750" indent="-285750">
                  <a:buFont typeface="Arial" pitchFamily="34" charset="0"/>
                  <a:buChar char="•"/>
                </a:pPr>
                <a:endParaRPr lang="en-US" b="1" dirty="0">
                  <a:solidFill>
                    <a:srgbClr val="707880"/>
                  </a:solidFill>
                  <a:latin typeface="Droid Sans"/>
                </a:endParaRPr>
              </a:p>
              <a:p>
                <a:pPr marL="285750" indent="-285750">
                  <a:buFont typeface="Arial" pitchFamily="34" charset="0"/>
                  <a:buChar char="•"/>
                </a:pPr>
                <a14:m>
                  <m:oMath xmlns:m="http://schemas.openxmlformats.org/officeDocument/2006/math">
                    <m:r>
                      <a:rPr lang="en-US" i="1">
                        <a:latin typeface="Cambria Math"/>
                      </a:rPr>
                      <m:t>𝑓</m:t>
                    </m:r>
                    <m:d>
                      <m:dPr>
                        <m:ctrlPr>
                          <a:rPr lang="en-US" i="1">
                            <a:latin typeface="Cambria Math"/>
                          </a:rPr>
                        </m:ctrlPr>
                      </m:dPr>
                      <m:e>
                        <m:r>
                          <a:rPr lang="en-US" i="1">
                            <a:latin typeface="Cambria Math"/>
                          </a:rPr>
                          <m:t>𝑥</m:t>
                        </m:r>
                      </m:e>
                    </m:d>
                    <m:r>
                      <a:rPr lang="en-US" i="1">
                        <a:latin typeface="Cambria Math"/>
                      </a:rPr>
                      <m:t>=</m:t>
                    </m:r>
                    <m:sSub>
                      <m:sSubPr>
                        <m:ctrlPr>
                          <a:rPr lang="en-US" i="1">
                            <a:latin typeface="Cambria Math"/>
                          </a:rPr>
                        </m:ctrlPr>
                      </m:sSubPr>
                      <m:e>
                        <m:r>
                          <a:rPr lang="en-US" i="1">
                            <a:latin typeface="Cambria Math"/>
                          </a:rPr>
                          <m:t>𝑎</m:t>
                        </m:r>
                      </m:e>
                      <m:sub>
                        <m:r>
                          <a:rPr lang="en-US" i="1">
                            <a:latin typeface="Cambria Math"/>
                          </a:rPr>
                          <m:t>0</m:t>
                        </m:r>
                      </m:sub>
                    </m:sSub>
                    <m:r>
                      <a:rPr lang="en-US" i="1">
                        <a:latin typeface="Cambria Math"/>
                      </a:rPr>
                      <m:t>+</m:t>
                    </m:r>
                    <m:nary>
                      <m:naryPr>
                        <m:chr m:val="∑"/>
                        <m:grow m:val="on"/>
                        <m:ctrlPr>
                          <a:rPr lang="en-US" i="1">
                            <a:latin typeface="Cambria Math"/>
                          </a:rPr>
                        </m:ctrlPr>
                      </m:naryPr>
                      <m:sub>
                        <m:r>
                          <a:rPr lang="en-US" i="1">
                            <a:latin typeface="Cambria Math"/>
                          </a:rPr>
                          <m:t>𝑛</m:t>
                        </m:r>
                        <m:r>
                          <a:rPr lang="en-US" i="1">
                            <a:latin typeface="Cambria Math"/>
                          </a:rPr>
                          <m:t>=</m:t>
                        </m:r>
                        <m:r>
                          <a:rPr lang="en-US" i="1">
                            <a:latin typeface="Cambria Math"/>
                          </a:rPr>
                          <m:t>1</m:t>
                        </m:r>
                      </m:sub>
                      <m:sup>
                        <m:r>
                          <a:rPr lang="en-US" i="1">
                            <a:latin typeface="Cambria Math"/>
                          </a:rPr>
                          <m:t>∞</m:t>
                        </m:r>
                      </m:sup>
                      <m:e>
                        <m:d>
                          <m:dPr>
                            <m:ctrlPr>
                              <a:rPr lang="en-US" i="1">
                                <a:latin typeface="Cambria Math"/>
                              </a:rPr>
                            </m:ctrlPr>
                          </m:dPr>
                          <m:e>
                            <m:sSub>
                              <m:sSubPr>
                                <m:ctrlPr>
                                  <a:rPr lang="en-US" i="1">
                                    <a:latin typeface="Cambria Math"/>
                                  </a:rPr>
                                </m:ctrlPr>
                              </m:sSubPr>
                              <m:e>
                                <m:r>
                                  <a:rPr lang="en-US" i="1">
                                    <a:latin typeface="Cambria Math"/>
                                  </a:rPr>
                                  <m:t>𝑎</m:t>
                                </m:r>
                              </m:e>
                              <m:sub>
                                <m:r>
                                  <a:rPr lang="en-US" i="1">
                                    <a:latin typeface="Cambria Math"/>
                                  </a:rPr>
                                  <m:t>𝑛</m:t>
                                </m:r>
                              </m:sub>
                            </m:sSub>
                            <m:func>
                              <m:funcPr>
                                <m:ctrlPr>
                                  <a:rPr lang="en-US" i="1">
                                    <a:latin typeface="Cambria Math"/>
                                  </a:rPr>
                                </m:ctrlPr>
                              </m:funcPr>
                              <m:fName>
                                <m:r>
                                  <m:rPr>
                                    <m:sty m:val="p"/>
                                  </m:rPr>
                                  <a:rPr lang="en-US">
                                    <a:latin typeface="Cambria Math"/>
                                  </a:rPr>
                                  <m:t>cos</m:t>
                                </m:r>
                              </m:fName>
                              <m:e>
                                <m:f>
                                  <m:fPr>
                                    <m:ctrlPr>
                                      <a:rPr lang="en-US" i="1">
                                        <a:latin typeface="Cambria Math"/>
                                      </a:rPr>
                                    </m:ctrlPr>
                                  </m:fPr>
                                  <m:num>
                                    <m:r>
                                      <a:rPr lang="en-US" i="1">
                                        <a:latin typeface="Cambria Math"/>
                                      </a:rPr>
                                      <m:t>𝑛</m:t>
                                    </m:r>
                                    <m:r>
                                      <a:rPr lang="en-US" i="1">
                                        <a:latin typeface="Cambria Math"/>
                                      </a:rPr>
                                      <m:t>𝜋</m:t>
                                    </m:r>
                                    <m:r>
                                      <a:rPr lang="en-US" i="1">
                                        <a:latin typeface="Cambria Math"/>
                                      </a:rPr>
                                      <m:t>𝑥</m:t>
                                    </m:r>
                                  </m:num>
                                  <m:den>
                                    <m:r>
                                      <a:rPr lang="en-US" i="1">
                                        <a:latin typeface="Cambria Math"/>
                                      </a:rPr>
                                      <m:t>𝐿</m:t>
                                    </m:r>
                                  </m:den>
                                </m:f>
                              </m:e>
                            </m:func>
                            <m:r>
                              <a:rPr lang="en-US" i="1">
                                <a:latin typeface="Cambria Math"/>
                              </a:rPr>
                              <m:t>+</m:t>
                            </m:r>
                            <m:sSub>
                              <m:sSubPr>
                                <m:ctrlPr>
                                  <a:rPr lang="en-US" i="1">
                                    <a:latin typeface="Cambria Math"/>
                                  </a:rPr>
                                </m:ctrlPr>
                              </m:sSubPr>
                              <m:e>
                                <m:r>
                                  <a:rPr lang="en-US" i="1">
                                    <a:latin typeface="Cambria Math"/>
                                  </a:rPr>
                                  <m:t>𝑏</m:t>
                                </m:r>
                              </m:e>
                              <m:sub>
                                <m:r>
                                  <a:rPr lang="en-US" i="1">
                                    <a:latin typeface="Cambria Math"/>
                                  </a:rPr>
                                  <m:t>𝑛</m:t>
                                </m:r>
                              </m:sub>
                            </m:sSub>
                            <m:func>
                              <m:funcPr>
                                <m:ctrlPr>
                                  <a:rPr lang="en-US" i="1">
                                    <a:latin typeface="Cambria Math"/>
                                  </a:rPr>
                                </m:ctrlPr>
                              </m:funcPr>
                              <m:fName>
                                <m:r>
                                  <m:rPr>
                                    <m:sty m:val="p"/>
                                  </m:rPr>
                                  <a:rPr lang="en-US">
                                    <a:latin typeface="Cambria Math"/>
                                  </a:rPr>
                                  <m:t>sin</m:t>
                                </m:r>
                              </m:fName>
                              <m:e>
                                <m:f>
                                  <m:fPr>
                                    <m:ctrlPr>
                                      <a:rPr lang="en-US" i="1">
                                        <a:latin typeface="Cambria Math"/>
                                      </a:rPr>
                                    </m:ctrlPr>
                                  </m:fPr>
                                  <m:num>
                                    <m:r>
                                      <a:rPr lang="en-US" i="1">
                                        <a:latin typeface="Cambria Math"/>
                                      </a:rPr>
                                      <m:t>𝑛</m:t>
                                    </m:r>
                                    <m:r>
                                      <a:rPr lang="en-US" i="1">
                                        <a:latin typeface="Cambria Math"/>
                                      </a:rPr>
                                      <m:t>𝜋</m:t>
                                    </m:r>
                                    <m:r>
                                      <a:rPr lang="en-US" i="1">
                                        <a:latin typeface="Cambria Math"/>
                                      </a:rPr>
                                      <m:t>𝑥</m:t>
                                    </m:r>
                                  </m:num>
                                  <m:den>
                                    <m:r>
                                      <a:rPr lang="en-US" i="1">
                                        <a:latin typeface="Cambria Math"/>
                                      </a:rPr>
                                      <m:t>𝐿</m:t>
                                    </m:r>
                                  </m:den>
                                </m:f>
                              </m:e>
                            </m:func>
                          </m:e>
                        </m:d>
                      </m:e>
                    </m:nary>
                  </m:oMath>
                </a14:m>
                <a:endParaRPr lang="en-US" dirty="0"/>
              </a:p>
              <a:p>
                <a:pPr marL="285750" indent="-285750">
                  <a:buFont typeface="Arial" pitchFamily="34" charset="0"/>
                  <a:buChar char="•"/>
                </a:pPr>
                <a:endParaRPr lang="en-US" b="1" dirty="0">
                  <a:solidFill>
                    <a:srgbClr val="707880"/>
                  </a:solidFill>
                  <a:latin typeface="Droid Sans"/>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644236" y="1390471"/>
                <a:ext cx="3927764" cy="3120854"/>
              </a:xfrm>
              <a:prstGeom prst="rect">
                <a:avLst/>
              </a:prstGeom>
              <a:blipFill rotWithShape="1">
                <a:blip r:embed="rId3"/>
                <a:stretch>
                  <a:fillRect l="-1087" t="-977" r="-1242"/>
                </a:stretch>
              </a:blipFill>
            </p:spPr>
            <p:txBody>
              <a:bodyPr/>
              <a:lstStyle/>
              <a:p>
                <a:r>
                  <a:rPr lang="en-US">
                    <a:noFill/>
                  </a:rPr>
                  <a:t> </a:t>
                </a:r>
              </a:p>
            </p:txBody>
          </p:sp>
        </mc:Fallback>
      </mc:AlternateContent>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9908" t="5556" b="23016"/>
          <a:stretch/>
        </p:blipFill>
        <p:spPr bwMode="auto">
          <a:xfrm>
            <a:off x="4668982" y="1404257"/>
            <a:ext cx="3915311" cy="5225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794858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Inserting, Deleting, and </a:t>
            </a:r>
            <a:br>
              <a:rPr lang="en-US" sz="4000" dirty="0">
                <a:solidFill>
                  <a:srgbClr val="324698"/>
                </a:solidFill>
                <a:latin typeface="Signika"/>
              </a:rPr>
            </a:br>
            <a:r>
              <a:rPr lang="en-US" sz="4000" dirty="0">
                <a:solidFill>
                  <a:srgbClr val="324698"/>
                </a:solidFill>
                <a:latin typeface="Signika"/>
              </a:rPr>
              <a:t>Resizing a Photo</a:t>
            </a:r>
            <a:endParaRPr lang="en-US" dirty="0"/>
          </a:p>
        </p:txBody>
      </p:sp>
      <p:sp>
        <p:nvSpPr>
          <p:cNvPr id="3" name="Content Placeholder 2"/>
          <p:cNvSpPr>
            <a:spLocks noGrp="1"/>
          </p:cNvSpPr>
          <p:nvPr>
            <p:ph idx="1"/>
          </p:nvPr>
        </p:nvSpPr>
        <p:spPr>
          <a:xfrm>
            <a:off x="457200" y="1828800"/>
            <a:ext cx="7848600" cy="2133600"/>
          </a:xfrm>
        </p:spPr>
        <p:txBody>
          <a:bodyPr>
            <a:normAutofit lnSpcReduction="10000"/>
          </a:bodyPr>
          <a:lstStyle/>
          <a:p>
            <a:r>
              <a:rPr lang="en-US" sz="1800" b="1" dirty="0">
                <a:solidFill>
                  <a:srgbClr val="707880"/>
                </a:solidFill>
                <a:latin typeface="Droid Sans"/>
              </a:rPr>
              <a:t>Use the Picture button in the Illustrations group on the Insert tab to insert a photo</a:t>
            </a:r>
          </a:p>
          <a:p>
            <a:r>
              <a:rPr lang="en-US" sz="1800" b="1" dirty="0">
                <a:solidFill>
                  <a:srgbClr val="707880"/>
                </a:solidFill>
                <a:latin typeface="Droid Sans"/>
              </a:rPr>
              <a:t>To work with a photo click on it to select it</a:t>
            </a:r>
          </a:p>
          <a:p>
            <a:r>
              <a:rPr lang="en-US" sz="1800" b="1" dirty="0">
                <a:solidFill>
                  <a:srgbClr val="707880"/>
                </a:solidFill>
                <a:latin typeface="Droid Sans"/>
              </a:rPr>
              <a:t>When a photo is selected, the Picture Tools Format tab appears on the Ribbon with options for editing the photo in various ways (including resizing, framing, and shaping)</a:t>
            </a:r>
          </a:p>
          <a:p>
            <a:r>
              <a:rPr lang="en-US" sz="1800" b="1" dirty="0">
                <a:solidFill>
                  <a:srgbClr val="707880"/>
                </a:solidFill>
                <a:latin typeface="Droid Sans"/>
              </a:rPr>
              <a:t>To delete a photo, select it and then press the Delete key</a:t>
            </a:r>
          </a:p>
        </p:txBody>
      </p:sp>
    </p:spTree>
    <p:extLst>
      <p:ext uri="{BB962C8B-B14F-4D97-AF65-F5344CB8AC3E}">
        <p14:creationId xmlns:p14="http://schemas.microsoft.com/office/powerpoint/2010/main" val="74990747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324698"/>
                </a:solidFill>
                <a:latin typeface="Signika"/>
              </a:rPr>
              <a:t>Inserting, Deleting, and </a:t>
            </a:r>
            <a:br>
              <a:rPr lang="en-US" sz="4000" dirty="0">
                <a:solidFill>
                  <a:srgbClr val="324698"/>
                </a:solidFill>
                <a:latin typeface="Signika"/>
              </a:rPr>
            </a:br>
            <a:r>
              <a:rPr lang="en-US" sz="4000" dirty="0">
                <a:solidFill>
                  <a:srgbClr val="324698"/>
                </a:solidFill>
                <a:latin typeface="Signika"/>
              </a:rPr>
              <a:t>Resizing a Photo</a:t>
            </a:r>
            <a:endParaRPr lang="en-US" dirty="0"/>
          </a:p>
        </p:txBody>
      </p:sp>
      <p:pic>
        <p:nvPicPr>
          <p:cNvPr id="307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667"/>
          <a:stretch/>
        </p:blipFill>
        <p:spPr bwMode="auto">
          <a:xfrm>
            <a:off x="381000" y="1773382"/>
            <a:ext cx="8229600" cy="467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8961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fontAlgn="base"/>
            <a:r>
              <a:rPr lang="en-US" b="1" i="0" dirty="0" smtClean="0">
                <a:solidFill>
                  <a:srgbClr val="707980"/>
                </a:solidFill>
                <a:effectLst/>
                <a:latin typeface="Signika"/>
              </a:rPr>
              <a:t>Word Processing Basics</a:t>
            </a:r>
            <a:br>
              <a:rPr lang="en-US" b="1" i="0" dirty="0" smtClean="0">
                <a:solidFill>
                  <a:srgbClr val="707980"/>
                </a:solidFill>
                <a:effectLst/>
                <a:latin typeface="Signika"/>
              </a:rPr>
            </a:br>
            <a:r>
              <a:rPr lang="en-US" b="1" dirty="0" smtClean="0">
                <a:solidFill>
                  <a:srgbClr val="9BA0A5"/>
                </a:solidFill>
                <a:latin typeface="Signika"/>
              </a:rPr>
              <a:t>Microsoft Word</a:t>
            </a:r>
            <a:endParaRPr lang="en-US" dirty="0"/>
          </a:p>
        </p:txBody>
      </p:sp>
      <p:sp>
        <p:nvSpPr>
          <p:cNvPr id="3" name="Subtitle 2"/>
          <p:cNvSpPr>
            <a:spLocks noGrp="1"/>
          </p:cNvSpPr>
          <p:nvPr>
            <p:ph type="subTitle" idx="1"/>
          </p:nvPr>
        </p:nvSpPr>
        <p:spPr/>
        <p:txBody>
          <a:bodyPr anchor="ctr"/>
          <a:lstStyle/>
          <a:p>
            <a:r>
              <a:rPr lang="en-US" b="1" dirty="0"/>
              <a:t> Prepare Outputs</a:t>
            </a:r>
            <a:endParaRPr lang="en-US" b="1" dirty="0" smtClean="0"/>
          </a:p>
          <a:p>
            <a:r>
              <a:rPr lang="en-US" dirty="0" smtClean="0"/>
              <a:t>Chapter 4</a:t>
            </a:r>
            <a:endParaRPr lang="en-US" dirty="0"/>
          </a:p>
        </p:txBody>
      </p:sp>
    </p:spTree>
    <p:extLst>
      <p:ext uri="{BB962C8B-B14F-4D97-AF65-F5344CB8AC3E}">
        <p14:creationId xmlns:p14="http://schemas.microsoft.com/office/powerpoint/2010/main" val="22590046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Changing Page Orientation</a:t>
            </a:r>
            <a:endParaRPr lang="en-US" dirty="0"/>
          </a:p>
        </p:txBody>
      </p:sp>
      <p:sp>
        <p:nvSpPr>
          <p:cNvPr id="3" name="Content Placeholder 2"/>
          <p:cNvSpPr>
            <a:spLocks noGrp="1"/>
          </p:cNvSpPr>
          <p:nvPr>
            <p:ph idx="1"/>
          </p:nvPr>
        </p:nvSpPr>
        <p:spPr>
          <a:xfrm>
            <a:off x="685800" y="1524000"/>
            <a:ext cx="7848600" cy="5105400"/>
          </a:xfrm>
        </p:spPr>
        <p:txBody>
          <a:bodyPr>
            <a:noAutofit/>
          </a:bodyPr>
          <a:lstStyle/>
          <a:p>
            <a:r>
              <a:rPr lang="en-US" sz="1800" b="1" dirty="0">
                <a:solidFill>
                  <a:srgbClr val="707880"/>
                </a:solidFill>
                <a:latin typeface="Droid Sans"/>
              </a:rPr>
              <a:t>In portrait orientation the page is taller than it is wide </a:t>
            </a:r>
          </a:p>
          <a:p>
            <a:r>
              <a:rPr lang="en-US" sz="1800" b="1" dirty="0">
                <a:solidFill>
                  <a:srgbClr val="707880"/>
                </a:solidFill>
                <a:latin typeface="Droid Sans"/>
              </a:rPr>
              <a:t>In landscape orientation the page is wider than it is tall </a:t>
            </a:r>
          </a:p>
          <a:p>
            <a:r>
              <a:rPr lang="en-US" sz="1800" b="1" dirty="0">
                <a:solidFill>
                  <a:srgbClr val="707880"/>
                </a:solidFill>
                <a:latin typeface="Droid Sans"/>
              </a:rPr>
              <a:t>To change page orientation:</a:t>
            </a:r>
          </a:p>
          <a:p>
            <a:pPr lvl="1"/>
            <a:r>
              <a:rPr lang="en-US" sz="1400" b="1" dirty="0">
                <a:solidFill>
                  <a:srgbClr val="707880"/>
                </a:solidFill>
                <a:latin typeface="Droid Sans"/>
              </a:rPr>
              <a:t>Click the Page Layout tab</a:t>
            </a:r>
          </a:p>
          <a:p>
            <a:pPr lvl="1"/>
            <a:r>
              <a:rPr lang="en-US" sz="1400" b="1" dirty="0">
                <a:solidFill>
                  <a:srgbClr val="707880"/>
                </a:solidFill>
                <a:latin typeface="Droid Sans"/>
              </a:rPr>
              <a:t>Click the Orientation button in the Page Setup group and then click Landscape or Portrait</a:t>
            </a:r>
          </a:p>
        </p:txBody>
      </p:sp>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2199" r="73958" b="64867"/>
          <a:stretch/>
        </p:blipFill>
        <p:spPr bwMode="auto">
          <a:xfrm>
            <a:off x="3048000" y="3422073"/>
            <a:ext cx="1801092" cy="2570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635377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Adjusting the Margins</a:t>
            </a:r>
            <a:endParaRPr lang="en-US" dirty="0"/>
          </a:p>
        </p:txBody>
      </p:sp>
      <p:sp>
        <p:nvSpPr>
          <p:cNvPr id="3" name="Content Placeholder 2"/>
          <p:cNvSpPr>
            <a:spLocks noGrp="1"/>
          </p:cNvSpPr>
          <p:nvPr>
            <p:ph idx="1"/>
          </p:nvPr>
        </p:nvSpPr>
        <p:spPr>
          <a:xfrm>
            <a:off x="457200" y="1447800"/>
            <a:ext cx="7848600" cy="1371600"/>
          </a:xfrm>
        </p:spPr>
        <p:txBody>
          <a:bodyPr>
            <a:normAutofit/>
          </a:bodyPr>
          <a:lstStyle/>
          <a:p>
            <a:r>
              <a:rPr lang="en-US" sz="1800" b="1" dirty="0">
                <a:solidFill>
                  <a:srgbClr val="707880"/>
                </a:solidFill>
                <a:latin typeface="Droid Sans"/>
              </a:rPr>
              <a:t>Zoom document to entire Page</a:t>
            </a:r>
          </a:p>
          <a:p>
            <a:r>
              <a:rPr lang="en-US" sz="1800" b="1" dirty="0">
                <a:solidFill>
                  <a:srgbClr val="707880"/>
                </a:solidFill>
                <a:latin typeface="Droid Sans"/>
              </a:rPr>
              <a:t>Click View on the Ribbon and select One Page from the Zoom group</a:t>
            </a:r>
          </a:p>
          <a:p>
            <a:endParaRPr lang="en-US" sz="1800" b="1" dirty="0">
              <a:solidFill>
                <a:srgbClr val="707880"/>
              </a:solidFill>
              <a:latin typeface="Droid Sans"/>
            </a:endParaRPr>
          </a:p>
        </p:txBody>
      </p:sp>
      <p:pic>
        <p:nvPicPr>
          <p:cNvPr id="194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143"/>
          <a:stretch/>
        </p:blipFill>
        <p:spPr bwMode="auto">
          <a:xfrm>
            <a:off x="1371600" y="2514600"/>
            <a:ext cx="5943600" cy="3386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90550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Adjusting the Margins</a:t>
            </a:r>
            <a:endParaRPr lang="en-US" dirty="0"/>
          </a:p>
        </p:txBody>
      </p:sp>
      <p:sp>
        <p:nvSpPr>
          <p:cNvPr id="3" name="Content Placeholder 2"/>
          <p:cNvSpPr>
            <a:spLocks noGrp="1"/>
          </p:cNvSpPr>
          <p:nvPr>
            <p:ph idx="1"/>
          </p:nvPr>
        </p:nvSpPr>
        <p:spPr>
          <a:xfrm>
            <a:off x="457200" y="1447800"/>
            <a:ext cx="7848600" cy="1524000"/>
          </a:xfrm>
        </p:spPr>
        <p:txBody>
          <a:bodyPr>
            <a:normAutofit/>
          </a:bodyPr>
          <a:lstStyle/>
          <a:p>
            <a:r>
              <a:rPr lang="en-US" sz="1800" b="1" dirty="0">
                <a:solidFill>
                  <a:srgbClr val="707880"/>
                </a:solidFill>
                <a:latin typeface="Droid Sans"/>
              </a:rPr>
              <a:t>Click Page Layout on the Ribbon</a:t>
            </a:r>
          </a:p>
          <a:p>
            <a:r>
              <a:rPr lang="en-US" sz="1800" b="1" dirty="0">
                <a:solidFill>
                  <a:srgbClr val="707880"/>
                </a:solidFill>
                <a:latin typeface="Droid Sans"/>
              </a:rPr>
              <a:t>Click Margins in the Page Setup group</a:t>
            </a:r>
          </a:p>
          <a:p>
            <a:r>
              <a:rPr lang="en-US" sz="1800" b="1" dirty="0">
                <a:solidFill>
                  <a:srgbClr val="707880"/>
                </a:solidFill>
                <a:latin typeface="Droid Sans"/>
              </a:rPr>
              <a:t>Select the desired predefined margin options from the Margin menu or click Custom Margins</a:t>
            </a:r>
          </a:p>
        </p:txBody>
      </p:sp>
      <p:pic>
        <p:nvPicPr>
          <p:cNvPr id="225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817"/>
          <a:stretch/>
        </p:blipFill>
        <p:spPr bwMode="auto">
          <a:xfrm>
            <a:off x="1752600" y="3048000"/>
            <a:ext cx="5718175" cy="316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265638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Adjusting the Margins</a:t>
            </a:r>
            <a:endParaRPr lang="en-US" dirty="0"/>
          </a:p>
        </p:txBody>
      </p:sp>
      <p:sp>
        <p:nvSpPr>
          <p:cNvPr id="3" name="Content Placeholder 2"/>
          <p:cNvSpPr>
            <a:spLocks noGrp="1"/>
          </p:cNvSpPr>
          <p:nvPr>
            <p:ph idx="1"/>
          </p:nvPr>
        </p:nvSpPr>
        <p:spPr>
          <a:xfrm>
            <a:off x="457200" y="1447800"/>
            <a:ext cx="7848600" cy="1371600"/>
          </a:xfrm>
        </p:spPr>
        <p:txBody>
          <a:bodyPr>
            <a:normAutofit/>
          </a:bodyPr>
          <a:lstStyle/>
          <a:p>
            <a:r>
              <a:rPr lang="en-US" sz="1800" b="1" dirty="0">
                <a:solidFill>
                  <a:srgbClr val="707880"/>
                </a:solidFill>
                <a:latin typeface="Droid Sans"/>
              </a:rPr>
              <a:t>Use the Page Setup dialog box to customize the margins</a:t>
            </a:r>
          </a:p>
        </p:txBody>
      </p:sp>
      <p:pic>
        <p:nvPicPr>
          <p:cNvPr id="2150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769" t="8084"/>
          <a:stretch/>
        </p:blipFill>
        <p:spPr bwMode="auto">
          <a:xfrm>
            <a:off x="1600200" y="1981200"/>
            <a:ext cx="4582680" cy="4174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50080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324698"/>
                </a:solidFill>
                <a:latin typeface="Signika"/>
              </a:rPr>
              <a:t>Selecting Print Layout View</a:t>
            </a:r>
            <a:endParaRPr lang="en-US" dirty="0"/>
          </a:p>
        </p:txBody>
      </p:sp>
      <p:sp>
        <p:nvSpPr>
          <p:cNvPr id="3" name="Content Placeholder 2"/>
          <p:cNvSpPr>
            <a:spLocks noGrp="1"/>
          </p:cNvSpPr>
          <p:nvPr>
            <p:ph idx="1"/>
          </p:nvPr>
        </p:nvSpPr>
        <p:spPr>
          <a:xfrm>
            <a:off x="457200" y="1447800"/>
            <a:ext cx="7696200" cy="1524000"/>
          </a:xfrm>
        </p:spPr>
        <p:txBody>
          <a:bodyPr>
            <a:normAutofit/>
          </a:bodyPr>
          <a:lstStyle/>
          <a:p>
            <a:r>
              <a:rPr lang="en-US" sz="1800" dirty="0">
                <a:solidFill>
                  <a:srgbClr val="707880"/>
                </a:solidFill>
                <a:latin typeface="Droid Sans"/>
              </a:rPr>
              <a:t>You can use the View buttons in the lower-right corner of the Word window to change the way your document is displayed</a:t>
            </a:r>
          </a:p>
          <a:p>
            <a:endParaRPr lang="en-US" sz="1800" dirty="0" smtClean="0">
              <a:solidFill>
                <a:srgbClr val="707880"/>
              </a:solidFill>
              <a:latin typeface="Droid Sans"/>
            </a:endParaRPr>
          </a:p>
          <a:p>
            <a:endParaRPr lang="en-US" sz="2500" dirty="0">
              <a:solidFill>
                <a:srgbClr val="707880"/>
              </a:solidFill>
              <a:latin typeface="Droid Sans"/>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8587" r="24332"/>
          <a:stretch/>
        </p:blipFill>
        <p:spPr bwMode="auto">
          <a:xfrm>
            <a:off x="609600" y="2743200"/>
            <a:ext cx="7919883" cy="1484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924077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324698"/>
                </a:solidFill>
                <a:latin typeface="Signika"/>
              </a:rPr>
              <a:t>Insert a page break</a:t>
            </a:r>
            <a:endParaRPr lang="en-US" dirty="0"/>
          </a:p>
        </p:txBody>
      </p:sp>
      <p:sp>
        <p:nvSpPr>
          <p:cNvPr id="3" name="Content Placeholder 2"/>
          <p:cNvSpPr>
            <a:spLocks noGrp="1"/>
          </p:cNvSpPr>
          <p:nvPr>
            <p:ph idx="1"/>
          </p:nvPr>
        </p:nvSpPr>
        <p:spPr>
          <a:xfrm>
            <a:off x="457200" y="1447800"/>
            <a:ext cx="7848600" cy="1371600"/>
          </a:xfrm>
        </p:spPr>
        <p:txBody>
          <a:bodyPr>
            <a:normAutofit/>
          </a:bodyPr>
          <a:lstStyle/>
          <a:p>
            <a:pPr marL="0" indent="0">
              <a:buNone/>
            </a:pPr>
            <a:r>
              <a:rPr lang="en-US" sz="1800" b="1" dirty="0">
                <a:solidFill>
                  <a:srgbClr val="707880"/>
                </a:solidFill>
                <a:latin typeface="Droid Sans"/>
              </a:rPr>
              <a:t>Word automatically inserts a page break when you reach the end of a page.</a:t>
            </a:r>
          </a:p>
          <a:p>
            <a:r>
              <a:rPr lang="en-US" sz="1800" b="1" dirty="0">
                <a:solidFill>
                  <a:srgbClr val="707880"/>
                </a:solidFill>
                <a:latin typeface="Droid Sans"/>
              </a:rPr>
              <a:t>Click where you want to start a new page</a:t>
            </a:r>
            <a:r>
              <a:rPr lang="en-US" sz="1800" b="1" dirty="0" smtClean="0">
                <a:solidFill>
                  <a:srgbClr val="707880"/>
                </a:solidFill>
                <a:latin typeface="Droid Sans"/>
              </a:rPr>
              <a:t>.</a:t>
            </a:r>
          </a:p>
          <a:p>
            <a:r>
              <a:rPr lang="en-US" sz="1800" b="1" dirty="0">
                <a:solidFill>
                  <a:srgbClr val="707880"/>
                </a:solidFill>
                <a:latin typeface="Droid Sans"/>
              </a:rPr>
              <a:t>On the Insert tab, in the Pages group, click Page Break.</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3048000"/>
            <a:ext cx="4705350"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631861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a:t>Insert headers and </a:t>
            </a:r>
            <a:r>
              <a:rPr lang="en-US" dirty="0" smtClean="0"/>
              <a:t>footers</a:t>
            </a:r>
          </a:p>
          <a:p>
            <a:r>
              <a:rPr lang="en-US" dirty="0" smtClean="0"/>
              <a:t>Add </a:t>
            </a:r>
            <a:r>
              <a:rPr lang="en-US" dirty="0"/>
              <a:t>page numbers in Word</a:t>
            </a:r>
          </a:p>
          <a:p>
            <a:r>
              <a:rPr lang="en-US" dirty="0" smtClean="0"/>
              <a:t>Add </a:t>
            </a:r>
            <a:r>
              <a:rPr lang="en-US" dirty="0"/>
              <a:t>different page numbers or number formats to different sections</a:t>
            </a:r>
          </a:p>
          <a:p>
            <a:r>
              <a:rPr lang="en-US" dirty="0">
                <a:hlinkClick r:id="rId2"/>
              </a:rPr>
              <a:t>https://</a:t>
            </a:r>
            <a:r>
              <a:rPr lang="en-US" dirty="0" smtClean="0">
                <a:hlinkClick r:id="rId2"/>
              </a:rPr>
              <a:t>support.office.com/en-us/article/Add-different-page-numbers-or-number-formats-to-different-sections-bb4da2bd-1597-4b0c-9e91-620615ed8c05</a:t>
            </a:r>
            <a:endParaRPr lang="en-US" dirty="0" smtClean="0"/>
          </a:p>
          <a:p>
            <a:r>
              <a:rPr lang="en-US" dirty="0">
                <a:hlinkClick r:id="rId3"/>
              </a:rPr>
              <a:t>https://</a:t>
            </a:r>
            <a:r>
              <a:rPr lang="en-US" dirty="0" smtClean="0">
                <a:hlinkClick r:id="rId3"/>
              </a:rPr>
              <a:t>support.office.com/en-us/article/Add-page-numbers-in-Word-9f366518-0500-4b45-903d-987d3827c007</a:t>
            </a:r>
            <a:endParaRPr lang="en-US" dirty="0" smtClean="0"/>
          </a:p>
          <a:p>
            <a:endParaRPr lang="en-US" dirty="0"/>
          </a:p>
        </p:txBody>
      </p:sp>
    </p:spTree>
    <p:extLst>
      <p:ext uri="{BB962C8B-B14F-4D97-AF65-F5344CB8AC3E}">
        <p14:creationId xmlns:p14="http://schemas.microsoft.com/office/powerpoint/2010/main" val="411183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324698"/>
                </a:solidFill>
                <a:latin typeface="Signika"/>
              </a:rPr>
              <a:t>Displaying the Rulers</a:t>
            </a:r>
            <a:endParaRPr lang="en-US" dirty="0"/>
          </a:p>
        </p:txBody>
      </p:sp>
      <p:sp>
        <p:nvSpPr>
          <p:cNvPr id="3" name="Content Placeholder 2"/>
          <p:cNvSpPr>
            <a:spLocks noGrp="1"/>
          </p:cNvSpPr>
          <p:nvPr>
            <p:ph idx="1"/>
          </p:nvPr>
        </p:nvSpPr>
        <p:spPr>
          <a:xfrm>
            <a:off x="457200" y="1447800"/>
            <a:ext cx="7696200" cy="1524000"/>
          </a:xfrm>
        </p:spPr>
        <p:txBody>
          <a:bodyPr>
            <a:normAutofit/>
          </a:bodyPr>
          <a:lstStyle/>
          <a:p>
            <a:r>
              <a:rPr lang="en-US" sz="1800" dirty="0">
                <a:solidFill>
                  <a:srgbClr val="707880"/>
                </a:solidFill>
                <a:latin typeface="Droid Sans"/>
              </a:rPr>
              <a:t>Click the View tab</a:t>
            </a:r>
          </a:p>
          <a:p>
            <a:r>
              <a:rPr lang="en-US" sz="1800" dirty="0">
                <a:solidFill>
                  <a:srgbClr val="707880"/>
                </a:solidFill>
                <a:latin typeface="Droid Sans"/>
              </a:rPr>
              <a:t>In the Show/Hide group, click the Ruler check box to display a checkmark</a:t>
            </a:r>
          </a:p>
          <a:p>
            <a:endParaRPr lang="en-US" sz="1800" dirty="0" smtClean="0">
              <a:solidFill>
                <a:srgbClr val="707880"/>
              </a:solidFill>
              <a:latin typeface="Droid Sans"/>
            </a:endParaRPr>
          </a:p>
          <a:p>
            <a:endParaRPr lang="en-US" sz="2500" dirty="0">
              <a:solidFill>
                <a:srgbClr val="707880"/>
              </a:solidFill>
              <a:latin typeface="Droid Sans"/>
            </a:endParaRPr>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929" t="8903" r="-1"/>
          <a:stretch/>
        </p:blipFill>
        <p:spPr bwMode="auto">
          <a:xfrm>
            <a:off x="1295400" y="3048000"/>
            <a:ext cx="632663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28746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324698"/>
                </a:solidFill>
                <a:latin typeface="Signika"/>
              </a:rPr>
              <a:t>Displaying Nonprinting Characters</a:t>
            </a:r>
            <a:endParaRPr lang="en-US" dirty="0"/>
          </a:p>
        </p:txBody>
      </p:sp>
      <p:sp>
        <p:nvSpPr>
          <p:cNvPr id="3" name="Content Placeholder 2"/>
          <p:cNvSpPr>
            <a:spLocks noGrp="1"/>
          </p:cNvSpPr>
          <p:nvPr>
            <p:ph idx="1"/>
          </p:nvPr>
        </p:nvSpPr>
        <p:spPr>
          <a:xfrm>
            <a:off x="457200" y="1447800"/>
            <a:ext cx="7696200" cy="1524000"/>
          </a:xfrm>
        </p:spPr>
        <p:txBody>
          <a:bodyPr>
            <a:normAutofit/>
          </a:bodyPr>
          <a:lstStyle/>
          <a:p>
            <a:r>
              <a:rPr lang="en-US" sz="1800" b="1" dirty="0">
                <a:solidFill>
                  <a:srgbClr val="707880"/>
                </a:solidFill>
                <a:latin typeface="Droid Sans"/>
              </a:rPr>
              <a:t>Nonprinting characters </a:t>
            </a:r>
            <a:r>
              <a:rPr lang="en-US" sz="1800" dirty="0">
                <a:solidFill>
                  <a:srgbClr val="707880"/>
                </a:solidFill>
                <a:latin typeface="Droid Sans"/>
              </a:rPr>
              <a:t>are symbols that appear on the screen but are not visible on the printed page</a:t>
            </a:r>
          </a:p>
          <a:p>
            <a:r>
              <a:rPr lang="en-US" sz="1800" dirty="0">
                <a:solidFill>
                  <a:srgbClr val="707880"/>
                </a:solidFill>
                <a:latin typeface="Droid Sans"/>
              </a:rPr>
              <a:t>In the Paragraph group on the Home tab, click the </a:t>
            </a:r>
            <a:r>
              <a:rPr lang="en-US" sz="1800" b="1" dirty="0">
                <a:solidFill>
                  <a:srgbClr val="707880"/>
                </a:solidFill>
                <a:latin typeface="Droid Sans"/>
              </a:rPr>
              <a:t>Show/Hide ¶ </a:t>
            </a:r>
            <a:r>
              <a:rPr lang="en-US" sz="1800" dirty="0">
                <a:solidFill>
                  <a:srgbClr val="707880"/>
                </a:solidFill>
                <a:latin typeface="Droid Sans"/>
              </a:rPr>
              <a:t>button</a:t>
            </a:r>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569" t="11437"/>
          <a:stretch/>
        </p:blipFill>
        <p:spPr bwMode="auto">
          <a:xfrm>
            <a:off x="869713" y="3048000"/>
            <a:ext cx="7131287"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57811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324698"/>
                </a:solidFill>
                <a:latin typeface="Signika"/>
              </a:rPr>
              <a:t>Checking the Font and Font Size</a:t>
            </a:r>
            <a:endParaRPr lang="en-US" dirty="0"/>
          </a:p>
        </p:txBody>
      </p:sp>
      <p:sp>
        <p:nvSpPr>
          <p:cNvPr id="3" name="Content Placeholder 2"/>
          <p:cNvSpPr>
            <a:spLocks noGrp="1"/>
          </p:cNvSpPr>
          <p:nvPr>
            <p:ph idx="1"/>
          </p:nvPr>
        </p:nvSpPr>
        <p:spPr>
          <a:xfrm>
            <a:off x="457200" y="1447800"/>
            <a:ext cx="7696200" cy="1066800"/>
          </a:xfrm>
        </p:spPr>
        <p:txBody>
          <a:bodyPr>
            <a:normAutofit/>
          </a:bodyPr>
          <a:lstStyle/>
          <a:p>
            <a:r>
              <a:rPr lang="en-US" sz="1800" b="1" dirty="0">
                <a:solidFill>
                  <a:srgbClr val="707880"/>
                </a:solidFill>
                <a:latin typeface="Droid Sans"/>
              </a:rPr>
              <a:t>The term font refers to the shape of the characters in a document</a:t>
            </a:r>
          </a:p>
          <a:p>
            <a:r>
              <a:rPr lang="en-US" sz="1800" b="1" dirty="0">
                <a:solidFill>
                  <a:srgbClr val="707880"/>
                </a:solidFill>
                <a:latin typeface="Droid Sans"/>
              </a:rPr>
              <a:t>Font size refers to the size of the characters</a:t>
            </a:r>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750" r="25127"/>
          <a:stretch/>
        </p:blipFill>
        <p:spPr bwMode="auto">
          <a:xfrm>
            <a:off x="914400" y="2819400"/>
            <a:ext cx="7388726" cy="209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23208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26065</TotalTime>
  <Words>3253</Words>
  <Application>Microsoft Office PowerPoint</Application>
  <PresentationFormat>On-screen Show (4:3)</PresentationFormat>
  <Paragraphs>273</Paragraphs>
  <Slides>61</Slides>
  <Notes>16</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Office Theme</vt:lpstr>
      <vt:lpstr>Word Processing Basics Microsoft Word</vt:lpstr>
      <vt:lpstr>Working with Documents</vt:lpstr>
      <vt:lpstr>Exploring the Word Window</vt:lpstr>
      <vt:lpstr>Overview of the Word 2010 Window</vt:lpstr>
      <vt:lpstr>Opening a New Document</vt:lpstr>
      <vt:lpstr>Selecting Print Layout View</vt:lpstr>
      <vt:lpstr>Displaying the Rulers</vt:lpstr>
      <vt:lpstr>Displaying Nonprinting Characters</vt:lpstr>
      <vt:lpstr>Checking the Font and Font Size</vt:lpstr>
      <vt:lpstr>Checking the Zoom Setting</vt:lpstr>
      <vt:lpstr>Saving a Document for the First Time</vt:lpstr>
      <vt:lpstr>Scrolling a Document</vt:lpstr>
      <vt:lpstr>Using the Undo and Redo Commands</vt:lpstr>
      <vt:lpstr>Correcting Errors</vt:lpstr>
      <vt:lpstr>Inserting a Date with AutoComplete</vt:lpstr>
      <vt:lpstr>Opening an Existing Document</vt:lpstr>
      <vt:lpstr>Word Processing Basics Microsoft Word</vt:lpstr>
      <vt:lpstr>Formatting </vt:lpstr>
      <vt:lpstr>Changing the Font and Font Size</vt:lpstr>
      <vt:lpstr>Applying Text Effects, Font Colors, and Font Styles</vt:lpstr>
      <vt:lpstr>Applying Text Effects, Font Colors, and Font Styles</vt:lpstr>
      <vt:lpstr>Aligning Text</vt:lpstr>
      <vt:lpstr>Aligning Text</vt:lpstr>
      <vt:lpstr>Adding a Paragraph Border and Shading</vt:lpstr>
      <vt:lpstr>Apply text formatting: subscript,  superscript</vt:lpstr>
      <vt:lpstr>Change text case</vt:lpstr>
      <vt:lpstr>Understanding Line  and Paragraph Spacing</vt:lpstr>
      <vt:lpstr>Selecting Parts of a Document</vt:lpstr>
      <vt:lpstr>Adjusting Paragraph and Line Spacing</vt:lpstr>
      <vt:lpstr>Apply automatic hyphenation</vt:lpstr>
      <vt:lpstr>Adjusting Paragraph and Line Spacing</vt:lpstr>
      <vt:lpstr>Apply spacing between paragraphs  rather than use the Return key</vt:lpstr>
      <vt:lpstr>Indent paragraphs</vt:lpstr>
      <vt:lpstr>Add bullets or numbers to a list</vt:lpstr>
      <vt:lpstr>Previewing and Printing a Document</vt:lpstr>
      <vt:lpstr>Previewing and Printing a Document</vt:lpstr>
      <vt:lpstr>Previewing and Printing a Document</vt:lpstr>
      <vt:lpstr>Overview of Formatting a Document</vt:lpstr>
      <vt:lpstr>Opening a Blank Document and Creating an Envelope</vt:lpstr>
      <vt:lpstr>Opening a Blank Document and Creating an Envelope</vt:lpstr>
      <vt:lpstr>Opening a Blank Document and Creating an Envelope</vt:lpstr>
      <vt:lpstr>Creating an Envelope</vt:lpstr>
      <vt:lpstr>Creating an Envelope</vt:lpstr>
      <vt:lpstr>Word Processing Basics Microsoft Word</vt:lpstr>
      <vt:lpstr>Insert or create a table</vt:lpstr>
      <vt:lpstr>Create a table by Templates</vt:lpstr>
      <vt:lpstr>Create a table by using the Insert Table command</vt:lpstr>
      <vt:lpstr>Create a table by Drawing</vt:lpstr>
      <vt:lpstr>Convert text to a table</vt:lpstr>
      <vt:lpstr>Table Tools contextual tabs</vt:lpstr>
      <vt:lpstr>Insert a symbol or special character</vt:lpstr>
      <vt:lpstr>Write, insert, or change an equation</vt:lpstr>
      <vt:lpstr>Inserting, Deleting, and  Resizing a Photo</vt:lpstr>
      <vt:lpstr>Inserting, Deleting, and  Resizing a Photo</vt:lpstr>
      <vt:lpstr>Word Processing Basics Microsoft Word</vt:lpstr>
      <vt:lpstr>Changing Page Orientation</vt:lpstr>
      <vt:lpstr>Adjusting the Margins</vt:lpstr>
      <vt:lpstr>Adjusting the Margins</vt:lpstr>
      <vt:lpstr>Adjusting the Margins</vt:lpstr>
      <vt:lpstr>Insert a page break</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Office Basics Microsoft Word</dc:title>
  <dc:creator>Muhammed Yasin</dc:creator>
  <cp:lastModifiedBy>noor</cp:lastModifiedBy>
  <cp:revision>86</cp:revision>
  <dcterms:created xsi:type="dcterms:W3CDTF">2006-08-16T00:00:00Z</dcterms:created>
  <dcterms:modified xsi:type="dcterms:W3CDTF">2017-12-12T06:47:26Z</dcterms:modified>
</cp:coreProperties>
</file>