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57" r:id="rId2"/>
    <p:sldId id="258" r:id="rId3"/>
    <p:sldId id="266" r:id="rId4"/>
    <p:sldId id="259" r:id="rId5"/>
    <p:sldId id="260" r:id="rId6"/>
    <p:sldId id="265" r:id="rId7"/>
    <p:sldId id="262" r:id="rId8"/>
    <p:sldId id="263" r:id="rId9"/>
    <p:sldId id="264"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307" r:id="rId26"/>
    <p:sldId id="282" r:id="rId27"/>
    <p:sldId id="283" r:id="rId28"/>
    <p:sldId id="284" r:id="rId29"/>
    <p:sldId id="308" r:id="rId30"/>
    <p:sldId id="285" r:id="rId31"/>
    <p:sldId id="286" r:id="rId32"/>
    <p:sldId id="287" r:id="rId33"/>
    <p:sldId id="288" r:id="rId34"/>
    <p:sldId id="289" r:id="rId35"/>
    <p:sldId id="290" r:id="rId36"/>
    <p:sldId id="291" r:id="rId37"/>
    <p:sldId id="304" r:id="rId38"/>
    <p:sldId id="309" r:id="rId39"/>
    <p:sldId id="292" r:id="rId40"/>
    <p:sldId id="293" r:id="rId41"/>
    <p:sldId id="294" r:id="rId42"/>
    <p:sldId id="295" r:id="rId43"/>
    <p:sldId id="296" r:id="rId44"/>
    <p:sldId id="297" r:id="rId45"/>
    <p:sldId id="299" r:id="rId46"/>
    <p:sldId id="300" r:id="rId47"/>
    <p:sldId id="301"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1206" y="1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BC39233-7E98-459D-BCAC-B89D690C0459}" type="datetimeFigureOut">
              <a:rPr lang="en-US" smtClean="0"/>
              <a:t>1/21/2018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872B45-DC0F-4340-8D5E-570936ADA760}" type="slidenum">
              <a:rPr lang="en-US" smtClean="0"/>
              <a:t>‹#›</a:t>
            </a:fld>
            <a:endParaRPr lang="en-US"/>
          </a:p>
        </p:txBody>
      </p:sp>
    </p:spTree>
    <p:extLst>
      <p:ext uri="{BB962C8B-B14F-4D97-AF65-F5344CB8AC3E}">
        <p14:creationId xmlns:p14="http://schemas.microsoft.com/office/powerpoint/2010/main" val="773857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http://www.gcflearnfree.org/</a:t>
            </a:r>
            <a:endParaRPr lang="en-US" dirty="0"/>
          </a:p>
        </p:txBody>
      </p:sp>
      <p:sp>
        <p:nvSpPr>
          <p:cNvPr id="4" name="Slide Number Placeholder 3"/>
          <p:cNvSpPr>
            <a:spLocks noGrp="1"/>
          </p:cNvSpPr>
          <p:nvPr>
            <p:ph type="sldNum" sz="quarter" idx="10"/>
          </p:nvPr>
        </p:nvSpPr>
        <p:spPr/>
        <p:txBody>
          <a:bodyPr/>
          <a:lstStyle/>
          <a:p>
            <a:fld id="{310B878C-5A3B-450A-8E32-B910BB152710}" type="slidenum">
              <a:rPr lang="en-US" smtClean="0"/>
              <a:t>1</a:t>
            </a:fld>
            <a:endParaRPr lang="en-US"/>
          </a:p>
        </p:txBody>
      </p:sp>
    </p:spTree>
    <p:extLst>
      <p:ext uri="{BB962C8B-B14F-4D97-AF65-F5344CB8AC3E}">
        <p14:creationId xmlns:p14="http://schemas.microsoft.com/office/powerpoint/2010/main" val="36043793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http://www.gcflearnfree.org/</a:t>
            </a:r>
            <a:endParaRPr lang="en-US" dirty="0"/>
          </a:p>
        </p:txBody>
      </p:sp>
      <p:sp>
        <p:nvSpPr>
          <p:cNvPr id="4" name="Slide Number Placeholder 3"/>
          <p:cNvSpPr>
            <a:spLocks noGrp="1"/>
          </p:cNvSpPr>
          <p:nvPr>
            <p:ph type="sldNum" sz="quarter" idx="10"/>
          </p:nvPr>
        </p:nvSpPr>
        <p:spPr/>
        <p:txBody>
          <a:bodyPr/>
          <a:lstStyle/>
          <a:p>
            <a:fld id="{310B878C-5A3B-450A-8E32-B910BB152710}" type="slidenum">
              <a:rPr lang="en-US" smtClean="0"/>
              <a:t>26</a:t>
            </a:fld>
            <a:endParaRPr lang="en-US"/>
          </a:p>
        </p:txBody>
      </p:sp>
    </p:spTree>
    <p:extLst>
      <p:ext uri="{BB962C8B-B14F-4D97-AF65-F5344CB8AC3E}">
        <p14:creationId xmlns:p14="http://schemas.microsoft.com/office/powerpoint/2010/main" val="36043793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http://www.gcflearnfree.org/</a:t>
            </a:r>
            <a:endParaRPr lang="en-US" dirty="0"/>
          </a:p>
        </p:txBody>
      </p:sp>
      <p:sp>
        <p:nvSpPr>
          <p:cNvPr id="4" name="Slide Number Placeholder 3"/>
          <p:cNvSpPr>
            <a:spLocks noGrp="1"/>
          </p:cNvSpPr>
          <p:nvPr>
            <p:ph type="sldNum" sz="quarter" idx="10"/>
          </p:nvPr>
        </p:nvSpPr>
        <p:spPr/>
        <p:txBody>
          <a:bodyPr/>
          <a:lstStyle/>
          <a:p>
            <a:fld id="{310B878C-5A3B-450A-8E32-B910BB152710}" type="slidenum">
              <a:rPr lang="en-US" smtClean="0"/>
              <a:t>39</a:t>
            </a:fld>
            <a:endParaRPr lang="en-US"/>
          </a:p>
        </p:txBody>
      </p:sp>
    </p:spTree>
    <p:extLst>
      <p:ext uri="{BB962C8B-B14F-4D97-AF65-F5344CB8AC3E}">
        <p14:creationId xmlns:p14="http://schemas.microsoft.com/office/powerpoint/2010/main" val="36043793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1/21/2018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35.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l" fontAlgn="base"/>
            <a:r>
              <a:rPr lang="en-US" b="1" i="0" dirty="0" smtClean="0">
                <a:solidFill>
                  <a:srgbClr val="707980"/>
                </a:solidFill>
                <a:effectLst/>
                <a:latin typeface="Signika"/>
              </a:rPr>
              <a:t>Computer Basics</a:t>
            </a:r>
            <a:br>
              <a:rPr lang="en-US" b="1" i="0" dirty="0" smtClean="0">
                <a:solidFill>
                  <a:srgbClr val="707980"/>
                </a:solidFill>
                <a:effectLst/>
                <a:latin typeface="Signika"/>
              </a:rPr>
            </a:br>
            <a:r>
              <a:rPr lang="en-US" b="1" dirty="0">
                <a:solidFill>
                  <a:srgbClr val="9BA0A5"/>
                </a:solidFill>
                <a:latin typeface="Signika"/>
              </a:rPr>
              <a:t>Getting </a:t>
            </a:r>
            <a:r>
              <a:rPr lang="en-US" b="1" dirty="0" smtClean="0">
                <a:solidFill>
                  <a:srgbClr val="9BA0A5"/>
                </a:solidFill>
                <a:latin typeface="Signika"/>
              </a:rPr>
              <a:t>Started</a:t>
            </a:r>
            <a:endParaRPr lang="en-US" dirty="0"/>
          </a:p>
        </p:txBody>
      </p:sp>
      <p:sp>
        <p:nvSpPr>
          <p:cNvPr id="3" name="Subtitle 2"/>
          <p:cNvSpPr>
            <a:spLocks noGrp="1"/>
          </p:cNvSpPr>
          <p:nvPr>
            <p:ph type="subTitle" idx="1"/>
          </p:nvPr>
        </p:nvSpPr>
        <p:spPr/>
        <p:txBody>
          <a:bodyPr anchor="ctr"/>
          <a:lstStyle/>
          <a:p>
            <a:r>
              <a:rPr lang="en-US" b="1" dirty="0"/>
              <a:t>Getting to Know the </a:t>
            </a:r>
            <a:r>
              <a:rPr lang="en-US" b="1" dirty="0" smtClean="0"/>
              <a:t>OS</a:t>
            </a:r>
            <a:endParaRPr lang="en-US" b="1" dirty="0"/>
          </a:p>
          <a:p>
            <a:r>
              <a:rPr lang="en-US" dirty="0" smtClean="0"/>
              <a:t>Chapter 1</a:t>
            </a:r>
            <a:endParaRPr lang="en-US" dirty="0"/>
          </a:p>
        </p:txBody>
      </p:sp>
    </p:spTree>
    <p:extLst>
      <p:ext uri="{BB962C8B-B14F-4D97-AF65-F5344CB8AC3E}">
        <p14:creationId xmlns:p14="http://schemas.microsoft.com/office/powerpoint/2010/main" val="17642020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fontAlgn="base"/>
            <a:r>
              <a:rPr lang="en-US" dirty="0">
                <a:solidFill>
                  <a:srgbClr val="324698"/>
                </a:solidFill>
                <a:latin typeface="Signika"/>
              </a:rPr>
              <a:t>Shutting down your </a:t>
            </a:r>
            <a:r>
              <a:rPr lang="en-US" dirty="0" smtClean="0">
                <a:solidFill>
                  <a:srgbClr val="324698"/>
                </a:solidFill>
                <a:latin typeface="Signika"/>
              </a:rPr>
              <a:t>computer</a:t>
            </a:r>
            <a:endParaRPr lang="en-US" dirty="0"/>
          </a:p>
        </p:txBody>
      </p:sp>
      <p:sp>
        <p:nvSpPr>
          <p:cNvPr id="3" name="Content Placeholder 2"/>
          <p:cNvSpPr>
            <a:spLocks noGrp="1"/>
          </p:cNvSpPr>
          <p:nvPr>
            <p:ph idx="1"/>
          </p:nvPr>
        </p:nvSpPr>
        <p:spPr>
          <a:xfrm>
            <a:off x="457200" y="1600201"/>
            <a:ext cx="5486400" cy="990599"/>
          </a:xfrm>
        </p:spPr>
        <p:txBody>
          <a:bodyPr>
            <a:normAutofit/>
          </a:bodyPr>
          <a:lstStyle/>
          <a:p>
            <a:pPr marL="0" indent="0" fontAlgn="base">
              <a:buNone/>
            </a:pPr>
            <a:r>
              <a:rPr lang="en-US" sz="1800" b="1" dirty="0">
                <a:solidFill>
                  <a:srgbClr val="5B6BAD"/>
                </a:solidFill>
                <a:latin typeface="Signika"/>
              </a:rPr>
              <a:t>To shut down Windows 8:</a:t>
            </a:r>
          </a:p>
          <a:p>
            <a:pPr marL="0" indent="0">
              <a:buNone/>
            </a:pPr>
            <a:r>
              <a:rPr lang="en-US" sz="1600" dirty="0">
                <a:solidFill>
                  <a:srgbClr val="707880"/>
                </a:solidFill>
                <a:latin typeface="Droid Sans"/>
              </a:rPr>
              <a:t>Hover the mouse in the lower-right corner to access the </a:t>
            </a:r>
            <a:r>
              <a:rPr lang="en-US" sz="1600" b="1" dirty="0">
                <a:solidFill>
                  <a:srgbClr val="707880"/>
                </a:solidFill>
                <a:latin typeface="Droid Sans"/>
              </a:rPr>
              <a:t>Charms bar</a:t>
            </a:r>
            <a:r>
              <a:rPr lang="en-US" sz="1600" dirty="0">
                <a:solidFill>
                  <a:srgbClr val="707880"/>
                </a:solidFill>
                <a:latin typeface="Droid Sans"/>
              </a:rPr>
              <a:t>, then select </a:t>
            </a:r>
            <a:r>
              <a:rPr lang="en-US" sz="1600" b="1" dirty="0" smtClean="0">
                <a:solidFill>
                  <a:srgbClr val="707880"/>
                </a:solidFill>
                <a:latin typeface="Droid Sans"/>
              </a:rPr>
              <a:t>Settings</a:t>
            </a:r>
            <a:r>
              <a:rPr lang="en-US" sz="1600" dirty="0" smtClean="0">
                <a:solidFill>
                  <a:srgbClr val="707880"/>
                </a:solidFill>
                <a:latin typeface="Droid Sans"/>
              </a:rPr>
              <a: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295400"/>
            <a:ext cx="2171700" cy="369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3143250"/>
            <a:ext cx="352425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09600" y="3886200"/>
            <a:ext cx="1524000" cy="1354217"/>
          </a:xfrm>
          <a:prstGeom prst="rect">
            <a:avLst/>
          </a:prstGeom>
          <a:noFill/>
        </p:spPr>
        <p:txBody>
          <a:bodyPr wrap="square" rtlCol="0">
            <a:spAutoFit/>
          </a:bodyPr>
          <a:lstStyle/>
          <a:p>
            <a:pPr lvl="0">
              <a:spcBef>
                <a:spcPct val="20000"/>
              </a:spcBef>
            </a:pPr>
            <a:r>
              <a:rPr lang="en-US" sz="1600" dirty="0">
                <a:solidFill>
                  <a:srgbClr val="707880"/>
                </a:solidFill>
                <a:latin typeface="Droid Sans"/>
              </a:rPr>
              <a:t>Click </a:t>
            </a:r>
            <a:r>
              <a:rPr lang="en-US" sz="1600" b="1" dirty="0">
                <a:solidFill>
                  <a:srgbClr val="707880"/>
                </a:solidFill>
                <a:latin typeface="Droid Sans"/>
              </a:rPr>
              <a:t>Power</a:t>
            </a:r>
            <a:r>
              <a:rPr lang="en-US" sz="1600" dirty="0">
                <a:solidFill>
                  <a:srgbClr val="707880"/>
                </a:solidFill>
                <a:latin typeface="Droid Sans"/>
              </a:rPr>
              <a:t>, then select </a:t>
            </a:r>
            <a:r>
              <a:rPr lang="en-US" sz="1600" b="1" dirty="0">
                <a:solidFill>
                  <a:srgbClr val="707880"/>
                </a:solidFill>
                <a:latin typeface="Droid Sans"/>
              </a:rPr>
              <a:t>Shut down</a:t>
            </a:r>
            <a:endParaRPr lang="en-US" sz="1600" dirty="0">
              <a:solidFill>
                <a:prstClr val="black"/>
              </a:solidFill>
            </a:endParaRPr>
          </a:p>
          <a:p>
            <a:endParaRPr lang="en-US" dirty="0"/>
          </a:p>
        </p:txBody>
      </p:sp>
    </p:spTree>
    <p:extLst>
      <p:ext uri="{BB962C8B-B14F-4D97-AF65-F5344CB8AC3E}">
        <p14:creationId xmlns:p14="http://schemas.microsoft.com/office/powerpoint/2010/main" val="31279422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324698"/>
                </a:solidFill>
                <a:latin typeface="Signika"/>
              </a:rPr>
              <a:t>Shutting down your computer</a:t>
            </a:r>
            <a:endParaRPr lang="en-US" dirty="0"/>
          </a:p>
        </p:txBody>
      </p:sp>
      <p:sp>
        <p:nvSpPr>
          <p:cNvPr id="3" name="Content Placeholder 2"/>
          <p:cNvSpPr>
            <a:spLocks noGrp="1"/>
          </p:cNvSpPr>
          <p:nvPr>
            <p:ph idx="1"/>
          </p:nvPr>
        </p:nvSpPr>
        <p:spPr>
          <a:xfrm>
            <a:off x="457200" y="1600200"/>
            <a:ext cx="4495800" cy="4525963"/>
          </a:xfrm>
        </p:spPr>
        <p:txBody>
          <a:bodyPr>
            <a:normAutofit fontScale="55000" lnSpcReduction="20000"/>
          </a:bodyPr>
          <a:lstStyle/>
          <a:p>
            <a:pPr marL="0" indent="0" fontAlgn="base">
              <a:buNone/>
            </a:pPr>
            <a:r>
              <a:rPr lang="en-US" b="1" dirty="0" smtClean="0">
                <a:solidFill>
                  <a:srgbClr val="5B6BAD"/>
                </a:solidFill>
                <a:latin typeface="Signika"/>
              </a:rPr>
              <a:t>To shut down Windows 7 or Vista:</a:t>
            </a:r>
          </a:p>
          <a:p>
            <a:r>
              <a:rPr lang="en-US" dirty="0">
                <a:solidFill>
                  <a:srgbClr val="707880"/>
                </a:solidFill>
                <a:latin typeface="Droid Sans"/>
              </a:rPr>
              <a:t>Click the </a:t>
            </a:r>
            <a:r>
              <a:rPr lang="en-US" b="1" dirty="0">
                <a:solidFill>
                  <a:srgbClr val="707880"/>
                </a:solidFill>
                <a:latin typeface="Droid Sans"/>
              </a:rPr>
              <a:t>Start</a:t>
            </a:r>
            <a:r>
              <a:rPr lang="en-US" dirty="0">
                <a:solidFill>
                  <a:srgbClr val="707880"/>
                </a:solidFill>
                <a:latin typeface="Droid Sans"/>
              </a:rPr>
              <a:t> button, then select the </a:t>
            </a:r>
            <a:r>
              <a:rPr lang="en-US" b="1" dirty="0">
                <a:solidFill>
                  <a:srgbClr val="707880"/>
                </a:solidFill>
                <a:latin typeface="Droid Sans"/>
              </a:rPr>
              <a:t>Shut down</a:t>
            </a:r>
            <a:r>
              <a:rPr lang="en-US" dirty="0">
                <a:solidFill>
                  <a:srgbClr val="707880"/>
                </a:solidFill>
                <a:latin typeface="Droid Sans"/>
              </a:rPr>
              <a:t> button (or the </a:t>
            </a:r>
            <a:r>
              <a:rPr lang="en-US" b="1" dirty="0">
                <a:solidFill>
                  <a:srgbClr val="707880"/>
                </a:solidFill>
                <a:latin typeface="Droid Sans"/>
              </a:rPr>
              <a:t>power button icon</a:t>
            </a:r>
            <a:r>
              <a:rPr lang="en-US" dirty="0">
                <a:solidFill>
                  <a:srgbClr val="707880"/>
                </a:solidFill>
                <a:latin typeface="Droid Sans"/>
              </a:rPr>
              <a:t> in Vista). You can also click the </a:t>
            </a:r>
            <a:r>
              <a:rPr lang="en-US" b="1" dirty="0">
                <a:solidFill>
                  <a:srgbClr val="707880"/>
                </a:solidFill>
                <a:latin typeface="Droid Sans"/>
              </a:rPr>
              <a:t>arrow</a:t>
            </a:r>
            <a:r>
              <a:rPr lang="en-US" dirty="0">
                <a:solidFill>
                  <a:srgbClr val="707880"/>
                </a:solidFill>
                <a:latin typeface="Droid Sans"/>
              </a:rPr>
              <a:t> to the right of the </a:t>
            </a:r>
            <a:r>
              <a:rPr lang="en-US" b="1" dirty="0">
                <a:solidFill>
                  <a:srgbClr val="707880"/>
                </a:solidFill>
                <a:latin typeface="Droid Sans"/>
              </a:rPr>
              <a:t>Shut down</a:t>
            </a:r>
            <a:r>
              <a:rPr lang="en-US" dirty="0">
                <a:solidFill>
                  <a:srgbClr val="707880"/>
                </a:solidFill>
                <a:latin typeface="Droid Sans"/>
              </a:rPr>
              <a:t> button for more options</a:t>
            </a:r>
            <a:r>
              <a:rPr lang="en-US" dirty="0" smtClean="0">
                <a:solidFill>
                  <a:srgbClr val="707880"/>
                </a:solidFill>
                <a:latin typeface="Droid Sans"/>
              </a:rPr>
              <a:t>.</a:t>
            </a:r>
          </a:p>
          <a:p>
            <a:pPr marL="0" indent="0">
              <a:buNone/>
            </a:pPr>
            <a:endParaRPr lang="en-US" dirty="0" smtClean="0">
              <a:solidFill>
                <a:srgbClr val="707880"/>
              </a:solidFill>
              <a:latin typeface="Droid Sans"/>
            </a:endParaRPr>
          </a:p>
          <a:p>
            <a:r>
              <a:rPr lang="en-US" dirty="0">
                <a:solidFill>
                  <a:srgbClr val="707880"/>
                </a:solidFill>
                <a:latin typeface="Droid Sans"/>
              </a:rPr>
              <a:t>By default, if you click the </a:t>
            </a:r>
            <a:r>
              <a:rPr lang="en-US" b="1" dirty="0">
                <a:solidFill>
                  <a:srgbClr val="707880"/>
                </a:solidFill>
                <a:latin typeface="Droid Sans"/>
              </a:rPr>
              <a:t>power button icon</a:t>
            </a:r>
            <a:r>
              <a:rPr lang="en-US" dirty="0">
                <a:solidFill>
                  <a:srgbClr val="707880"/>
                </a:solidFill>
                <a:latin typeface="Droid Sans"/>
              </a:rPr>
              <a:t> in Vista, your computer will </a:t>
            </a:r>
            <a:r>
              <a:rPr lang="en-US" b="1" dirty="0">
                <a:solidFill>
                  <a:srgbClr val="707880"/>
                </a:solidFill>
                <a:latin typeface="Droid Sans"/>
              </a:rPr>
              <a:t>go to Sleep</a:t>
            </a:r>
            <a:r>
              <a:rPr lang="en-US" dirty="0">
                <a:solidFill>
                  <a:srgbClr val="707880"/>
                </a:solidFill>
                <a:latin typeface="Droid Sans"/>
              </a:rPr>
              <a:t> instead of shutting down. </a:t>
            </a:r>
            <a:r>
              <a:rPr lang="en-US" b="1" dirty="0">
                <a:solidFill>
                  <a:srgbClr val="707880"/>
                </a:solidFill>
                <a:latin typeface="Droid Sans"/>
              </a:rPr>
              <a:t>Sleep</a:t>
            </a:r>
            <a:r>
              <a:rPr lang="en-US" dirty="0">
                <a:solidFill>
                  <a:srgbClr val="707880"/>
                </a:solidFill>
                <a:latin typeface="Droid Sans"/>
              </a:rPr>
              <a:t> turns off most of your computer's processes, but it remembers which applications and files are open. This allows your computer to </a:t>
            </a:r>
            <a:r>
              <a:rPr lang="en-US" b="1" dirty="0">
                <a:solidFill>
                  <a:srgbClr val="707880"/>
                </a:solidFill>
                <a:latin typeface="Droid Sans"/>
              </a:rPr>
              <a:t>start up more quickly</a:t>
            </a:r>
            <a:r>
              <a:rPr lang="en-US" dirty="0">
                <a:solidFill>
                  <a:srgbClr val="707880"/>
                </a:solidFill>
                <a:latin typeface="Droid Sans"/>
              </a:rPr>
              <a:t>, since you don't have to wait for the operating system and applications to load.</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1219200"/>
            <a:ext cx="333375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84611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324698"/>
                </a:solidFill>
                <a:latin typeface="Signika"/>
              </a:rPr>
              <a:t>Shutting down your computer</a:t>
            </a:r>
            <a:endParaRPr lang="en-US" dirty="0"/>
          </a:p>
        </p:txBody>
      </p:sp>
      <p:sp>
        <p:nvSpPr>
          <p:cNvPr id="3" name="Content Placeholder 2"/>
          <p:cNvSpPr>
            <a:spLocks noGrp="1"/>
          </p:cNvSpPr>
          <p:nvPr>
            <p:ph idx="1"/>
          </p:nvPr>
        </p:nvSpPr>
        <p:spPr>
          <a:xfrm>
            <a:off x="457200" y="1600200"/>
            <a:ext cx="3352800" cy="4525963"/>
          </a:xfrm>
        </p:spPr>
        <p:txBody>
          <a:bodyPr/>
          <a:lstStyle/>
          <a:p>
            <a:pPr marL="0" indent="0" fontAlgn="base">
              <a:buNone/>
            </a:pPr>
            <a:r>
              <a:rPr lang="en-US" dirty="0">
                <a:solidFill>
                  <a:srgbClr val="5B6BAD"/>
                </a:solidFill>
                <a:latin typeface="Signika"/>
              </a:rPr>
              <a:t>To shut down Windows XP:</a:t>
            </a:r>
          </a:p>
          <a:p>
            <a:r>
              <a:rPr lang="en-US" dirty="0">
                <a:solidFill>
                  <a:srgbClr val="707880"/>
                </a:solidFill>
                <a:latin typeface="Droid Sans"/>
              </a:rPr>
              <a:t>Click the </a:t>
            </a:r>
            <a:r>
              <a:rPr lang="en-US" b="1" dirty="0">
                <a:solidFill>
                  <a:srgbClr val="707880"/>
                </a:solidFill>
                <a:latin typeface="Droid Sans"/>
              </a:rPr>
              <a:t>Start</a:t>
            </a:r>
            <a:r>
              <a:rPr lang="en-US" dirty="0">
                <a:solidFill>
                  <a:srgbClr val="707880"/>
                </a:solidFill>
                <a:latin typeface="Droid Sans"/>
              </a:rPr>
              <a:t> button, then select </a:t>
            </a:r>
            <a:r>
              <a:rPr lang="en-US" b="1" dirty="0">
                <a:solidFill>
                  <a:srgbClr val="707880"/>
                </a:solidFill>
                <a:latin typeface="Droid Sans"/>
              </a:rPr>
              <a:t>Turn Off Computer</a:t>
            </a:r>
            <a:r>
              <a:rPr lang="en-US" dirty="0">
                <a:solidFill>
                  <a:srgbClr val="707880"/>
                </a:solidFill>
                <a:latin typeface="Droid Sans"/>
              </a:rPr>
              <a:t>.</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1295400"/>
            <a:ext cx="3657600" cy="5063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98551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fontAlgn="base"/>
            <a:r>
              <a:rPr lang="en-US" dirty="0">
                <a:solidFill>
                  <a:srgbClr val="324698"/>
                </a:solidFill>
                <a:latin typeface="Signika"/>
              </a:rPr>
              <a:t>Shutting down your computer</a:t>
            </a:r>
            <a:endParaRPr lang="en-US" dirty="0"/>
          </a:p>
        </p:txBody>
      </p:sp>
      <p:sp>
        <p:nvSpPr>
          <p:cNvPr id="3" name="Content Placeholder 2"/>
          <p:cNvSpPr>
            <a:spLocks noGrp="1"/>
          </p:cNvSpPr>
          <p:nvPr>
            <p:ph idx="1"/>
          </p:nvPr>
        </p:nvSpPr>
        <p:spPr>
          <a:xfrm>
            <a:off x="457200" y="1600200"/>
            <a:ext cx="3352800" cy="4525963"/>
          </a:xfrm>
        </p:spPr>
        <p:txBody>
          <a:bodyPr/>
          <a:lstStyle/>
          <a:p>
            <a:pPr marL="0" indent="0" fontAlgn="base">
              <a:buNone/>
            </a:pPr>
            <a:r>
              <a:rPr lang="en-US" dirty="0">
                <a:solidFill>
                  <a:srgbClr val="5B6BAD"/>
                </a:solidFill>
                <a:latin typeface="Signika"/>
              </a:rPr>
              <a:t>To shut down Mac OS X:</a:t>
            </a:r>
          </a:p>
          <a:p>
            <a:r>
              <a:rPr lang="en-US" dirty="0">
                <a:solidFill>
                  <a:srgbClr val="707880"/>
                </a:solidFill>
                <a:latin typeface="Droid Sans"/>
              </a:rPr>
              <a:t>Click the </a:t>
            </a:r>
            <a:r>
              <a:rPr lang="en-US" b="1" dirty="0">
                <a:solidFill>
                  <a:srgbClr val="707880"/>
                </a:solidFill>
                <a:latin typeface="Droid Sans"/>
              </a:rPr>
              <a:t>Apple icon</a:t>
            </a:r>
            <a:r>
              <a:rPr lang="en-US" dirty="0">
                <a:solidFill>
                  <a:srgbClr val="707880"/>
                </a:solidFill>
                <a:latin typeface="Droid Sans"/>
              </a:rPr>
              <a:t>, then select </a:t>
            </a:r>
            <a:r>
              <a:rPr lang="en-US" b="1" dirty="0">
                <a:solidFill>
                  <a:srgbClr val="707880"/>
                </a:solidFill>
                <a:latin typeface="Droid Sans"/>
              </a:rPr>
              <a:t>Shut Down</a:t>
            </a:r>
            <a:r>
              <a:rPr lang="en-US" dirty="0">
                <a:solidFill>
                  <a:srgbClr val="707880"/>
                </a:solidFill>
                <a:latin typeface="Droid Sans"/>
              </a:rPr>
              <a:t>.</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1648" y="1816188"/>
            <a:ext cx="3384552" cy="3898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59305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fontAlgn="base"/>
            <a:r>
              <a:rPr lang="en-US" dirty="0">
                <a:solidFill>
                  <a:srgbClr val="324698"/>
                </a:solidFill>
                <a:latin typeface="Signika"/>
              </a:rPr>
              <a:t>Your computer's file </a:t>
            </a:r>
            <a:r>
              <a:rPr lang="en-US" dirty="0" smtClean="0">
                <a:solidFill>
                  <a:srgbClr val="324698"/>
                </a:solidFill>
                <a:latin typeface="Signika"/>
              </a:rPr>
              <a:t>system</a:t>
            </a:r>
            <a:endParaRPr lang="en-US" dirty="0"/>
          </a:p>
        </p:txBody>
      </p:sp>
      <p:sp>
        <p:nvSpPr>
          <p:cNvPr id="3" name="Content Placeholder 2"/>
          <p:cNvSpPr>
            <a:spLocks noGrp="1"/>
          </p:cNvSpPr>
          <p:nvPr>
            <p:ph idx="1"/>
          </p:nvPr>
        </p:nvSpPr>
        <p:spPr>
          <a:xfrm>
            <a:off x="457200" y="1600200"/>
            <a:ext cx="4876800" cy="4525963"/>
          </a:xfrm>
        </p:spPr>
        <p:txBody>
          <a:bodyPr>
            <a:normAutofit fontScale="77500" lnSpcReduction="20000"/>
          </a:bodyPr>
          <a:lstStyle/>
          <a:p>
            <a:r>
              <a:rPr lang="en-US" dirty="0">
                <a:solidFill>
                  <a:srgbClr val="707880"/>
                </a:solidFill>
                <a:latin typeface="Droid Sans"/>
              </a:rPr>
              <a:t>A computer uses </a:t>
            </a:r>
            <a:r>
              <a:rPr lang="en-US" b="1" dirty="0">
                <a:solidFill>
                  <a:srgbClr val="707880"/>
                </a:solidFill>
                <a:latin typeface="Droid Sans"/>
              </a:rPr>
              <a:t>folders</a:t>
            </a:r>
            <a:r>
              <a:rPr lang="en-US" dirty="0">
                <a:solidFill>
                  <a:srgbClr val="707880"/>
                </a:solidFill>
                <a:latin typeface="Droid Sans"/>
              </a:rPr>
              <a:t> to organize all of the different files and applications it contains. A folder looks like a file, except the icon is shaped like a folder. To find a specific file, simply navigate to the correct folder using a specialized application such as </a:t>
            </a:r>
            <a:r>
              <a:rPr lang="en-US" b="1" dirty="0">
                <a:solidFill>
                  <a:srgbClr val="707880"/>
                </a:solidFill>
                <a:latin typeface="Droid Sans"/>
              </a:rPr>
              <a:t>Windows Explorer</a:t>
            </a:r>
            <a:r>
              <a:rPr lang="en-US" dirty="0">
                <a:solidFill>
                  <a:srgbClr val="707880"/>
                </a:solidFill>
                <a:latin typeface="Droid Sans"/>
              </a:rPr>
              <a:t> (for PCs—not to be confused with </a:t>
            </a:r>
            <a:r>
              <a:rPr lang="en-US" b="1" dirty="0">
                <a:solidFill>
                  <a:srgbClr val="707880"/>
                </a:solidFill>
                <a:latin typeface="Droid Sans"/>
              </a:rPr>
              <a:t>Internet Explorer</a:t>
            </a:r>
            <a:r>
              <a:rPr lang="en-US" dirty="0">
                <a:solidFill>
                  <a:srgbClr val="707880"/>
                </a:solidFill>
                <a:latin typeface="Droid Sans"/>
              </a:rPr>
              <a:t>) or </a:t>
            </a:r>
            <a:r>
              <a:rPr lang="en-US" b="1" dirty="0">
                <a:solidFill>
                  <a:srgbClr val="707880"/>
                </a:solidFill>
                <a:latin typeface="Droid Sans"/>
              </a:rPr>
              <a:t>Finder</a:t>
            </a:r>
            <a:r>
              <a:rPr lang="en-US" dirty="0">
                <a:solidFill>
                  <a:srgbClr val="707880"/>
                </a:solidFill>
                <a:latin typeface="Droid Sans"/>
              </a:rPr>
              <a:t> (for Macs).</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1317" y="1905000"/>
            <a:ext cx="3479018" cy="292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20631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fontAlgn="base"/>
            <a:r>
              <a:rPr lang="en-US" dirty="0">
                <a:solidFill>
                  <a:srgbClr val="5B6BAD"/>
                </a:solidFill>
                <a:latin typeface="Signika"/>
              </a:rPr>
              <a:t>To open Windows Explorer (PC</a:t>
            </a:r>
            <a:r>
              <a:rPr lang="en-US" dirty="0" smtClean="0">
                <a:solidFill>
                  <a:srgbClr val="5B6BAD"/>
                </a:solidFill>
                <a:latin typeface="Signika"/>
              </a:rPr>
              <a:t>)</a:t>
            </a:r>
            <a:endParaRPr lang="en-US" dirty="0"/>
          </a:p>
        </p:txBody>
      </p:sp>
      <p:sp>
        <p:nvSpPr>
          <p:cNvPr id="3" name="Content Placeholder 2"/>
          <p:cNvSpPr>
            <a:spLocks noGrp="1"/>
          </p:cNvSpPr>
          <p:nvPr>
            <p:ph idx="1"/>
          </p:nvPr>
        </p:nvSpPr>
        <p:spPr>
          <a:xfrm>
            <a:off x="457200" y="1600200"/>
            <a:ext cx="2667000" cy="4525963"/>
          </a:xfrm>
        </p:spPr>
        <p:txBody>
          <a:bodyPr>
            <a:normAutofit fontScale="70000" lnSpcReduction="20000"/>
          </a:bodyPr>
          <a:lstStyle/>
          <a:p>
            <a:r>
              <a:rPr lang="en-US" dirty="0">
                <a:solidFill>
                  <a:srgbClr val="707880"/>
                </a:solidFill>
                <a:latin typeface="Droid Sans"/>
              </a:rPr>
              <a:t>Click the </a:t>
            </a:r>
            <a:r>
              <a:rPr lang="en-US" b="1" dirty="0">
                <a:solidFill>
                  <a:srgbClr val="707880"/>
                </a:solidFill>
                <a:latin typeface="Droid Sans"/>
              </a:rPr>
              <a:t>Windows Explorer</a:t>
            </a:r>
            <a:r>
              <a:rPr lang="en-US" dirty="0">
                <a:solidFill>
                  <a:srgbClr val="707880"/>
                </a:solidFill>
                <a:latin typeface="Droid Sans"/>
              </a:rPr>
              <a:t> icon on the taskbar, or double-click any folder on your desktop. A </a:t>
            </a:r>
            <a:r>
              <a:rPr lang="en-US" b="1" dirty="0">
                <a:solidFill>
                  <a:srgbClr val="707880"/>
                </a:solidFill>
                <a:latin typeface="Droid Sans"/>
              </a:rPr>
              <a:t>Windows Explorer</a:t>
            </a:r>
            <a:r>
              <a:rPr lang="en-US" dirty="0">
                <a:solidFill>
                  <a:srgbClr val="707880"/>
                </a:solidFill>
                <a:latin typeface="Droid Sans"/>
              </a:rPr>
              <a:t> window will open</a:t>
            </a:r>
            <a:r>
              <a:rPr lang="en-US" dirty="0" smtClean="0">
                <a:solidFill>
                  <a:srgbClr val="707880"/>
                </a:solidFill>
                <a:latin typeface="Droid Sans"/>
              </a:rPr>
              <a:t>.</a:t>
            </a:r>
          </a:p>
          <a:p>
            <a:r>
              <a:rPr lang="en-US" dirty="0">
                <a:solidFill>
                  <a:srgbClr val="707880"/>
                </a:solidFill>
                <a:latin typeface="Droid Sans"/>
              </a:rPr>
              <a:t>In Windows 8, Windows Explorer is called </a:t>
            </a:r>
            <a:r>
              <a:rPr lang="en-US" b="1" dirty="0">
                <a:solidFill>
                  <a:srgbClr val="707880"/>
                </a:solidFill>
                <a:latin typeface="Droid Sans"/>
              </a:rPr>
              <a:t>File Explorer</a:t>
            </a:r>
            <a:r>
              <a:rPr lang="en-US" dirty="0">
                <a:solidFill>
                  <a:srgbClr val="707880"/>
                </a:solidFill>
                <a:latin typeface="Droid Sans"/>
              </a:rPr>
              <a:t>.</a:t>
            </a: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1447800"/>
            <a:ext cx="55245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92070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fontAlgn="base"/>
            <a:r>
              <a:rPr lang="en-US" dirty="0">
                <a:solidFill>
                  <a:srgbClr val="5B6BAD"/>
                </a:solidFill>
                <a:latin typeface="Signika"/>
              </a:rPr>
              <a:t>To open Finder (Mac</a:t>
            </a:r>
            <a:r>
              <a:rPr lang="en-US" dirty="0" smtClean="0">
                <a:solidFill>
                  <a:srgbClr val="5B6BAD"/>
                </a:solidFill>
                <a:latin typeface="Signika"/>
              </a:rPr>
              <a:t>)</a:t>
            </a:r>
            <a:endParaRPr lang="en-US" dirty="0"/>
          </a:p>
        </p:txBody>
      </p:sp>
      <p:sp>
        <p:nvSpPr>
          <p:cNvPr id="3" name="Content Placeholder 2"/>
          <p:cNvSpPr>
            <a:spLocks noGrp="1"/>
          </p:cNvSpPr>
          <p:nvPr>
            <p:ph idx="1"/>
          </p:nvPr>
        </p:nvSpPr>
        <p:spPr>
          <a:xfrm>
            <a:off x="457200" y="1600200"/>
            <a:ext cx="3200400" cy="4525963"/>
          </a:xfrm>
        </p:spPr>
        <p:txBody>
          <a:bodyPr>
            <a:normAutofit/>
          </a:bodyPr>
          <a:lstStyle/>
          <a:p>
            <a:r>
              <a:rPr lang="en-US" dirty="0">
                <a:solidFill>
                  <a:srgbClr val="707880"/>
                </a:solidFill>
                <a:latin typeface="Droid Sans"/>
              </a:rPr>
              <a:t>Click the </a:t>
            </a:r>
            <a:r>
              <a:rPr lang="en-US" b="1" dirty="0">
                <a:solidFill>
                  <a:srgbClr val="707880"/>
                </a:solidFill>
                <a:latin typeface="Droid Sans"/>
              </a:rPr>
              <a:t>Finder</a:t>
            </a:r>
            <a:r>
              <a:rPr lang="en-US" dirty="0">
                <a:solidFill>
                  <a:srgbClr val="707880"/>
                </a:solidFill>
                <a:latin typeface="Droid Sans"/>
              </a:rPr>
              <a:t> icon on the Dock, or double-click any folder on your desktop. A </a:t>
            </a:r>
            <a:r>
              <a:rPr lang="en-US" b="1" dirty="0">
                <a:solidFill>
                  <a:srgbClr val="707880"/>
                </a:solidFill>
                <a:latin typeface="Droid Sans"/>
              </a:rPr>
              <a:t>Finder</a:t>
            </a:r>
            <a:r>
              <a:rPr lang="en-US" dirty="0">
                <a:solidFill>
                  <a:srgbClr val="707880"/>
                </a:solidFill>
                <a:latin typeface="Droid Sans"/>
              </a:rPr>
              <a:t> window will open up.</a:t>
            </a:r>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1676400"/>
            <a:ext cx="4667250" cy="416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85098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fontAlgn="base"/>
            <a:r>
              <a:rPr lang="en-US" dirty="0" smtClean="0">
                <a:solidFill>
                  <a:srgbClr val="5B6BAD"/>
                </a:solidFill>
                <a:latin typeface="Signika"/>
              </a:rPr>
              <a:t>Deleting files</a:t>
            </a:r>
            <a:endParaRPr lang="en-US" dirty="0"/>
          </a:p>
        </p:txBody>
      </p:sp>
      <p:sp>
        <p:nvSpPr>
          <p:cNvPr id="3" name="Content Placeholder 2"/>
          <p:cNvSpPr>
            <a:spLocks noGrp="1"/>
          </p:cNvSpPr>
          <p:nvPr>
            <p:ph idx="1"/>
          </p:nvPr>
        </p:nvSpPr>
        <p:spPr>
          <a:xfrm>
            <a:off x="457200" y="1600200"/>
            <a:ext cx="3810000" cy="4800600"/>
          </a:xfrm>
        </p:spPr>
        <p:txBody>
          <a:bodyPr>
            <a:noAutofit/>
          </a:bodyPr>
          <a:lstStyle/>
          <a:p>
            <a:r>
              <a:rPr lang="en-US" sz="1500" dirty="0">
                <a:solidFill>
                  <a:srgbClr val="707880"/>
                </a:solidFill>
                <a:latin typeface="Droid Sans"/>
              </a:rPr>
              <a:t>Windows and OS X use a </a:t>
            </a:r>
            <a:r>
              <a:rPr lang="en-US" sz="1500" b="1" dirty="0">
                <a:solidFill>
                  <a:srgbClr val="707880"/>
                </a:solidFill>
                <a:latin typeface="Droid Sans"/>
              </a:rPr>
              <a:t>Trash can</a:t>
            </a:r>
            <a:r>
              <a:rPr lang="en-US" sz="1500" dirty="0">
                <a:solidFill>
                  <a:srgbClr val="707880"/>
                </a:solidFill>
                <a:latin typeface="Droid Sans"/>
              </a:rPr>
              <a:t> (or </a:t>
            </a:r>
            <a:r>
              <a:rPr lang="en-US" sz="1500" b="1" dirty="0">
                <a:solidFill>
                  <a:srgbClr val="707880"/>
                </a:solidFill>
                <a:latin typeface="Droid Sans"/>
              </a:rPr>
              <a:t>Recycle Bin</a:t>
            </a:r>
            <a:r>
              <a:rPr lang="en-US" sz="1500" dirty="0">
                <a:solidFill>
                  <a:srgbClr val="707880"/>
                </a:solidFill>
                <a:latin typeface="Droid Sans"/>
              </a:rPr>
              <a:t>) to prevent you from accidentally deleting files. When you delete a file, it is simply moved to the Trash can. If you change your mind, you can move the file back to its original location. If you're sure you want to permanently delete the file, you will need to </a:t>
            </a:r>
            <a:r>
              <a:rPr lang="en-US" sz="1500" b="1" dirty="0">
                <a:solidFill>
                  <a:srgbClr val="707880"/>
                </a:solidFill>
                <a:latin typeface="Droid Sans"/>
              </a:rPr>
              <a:t>empty the trash</a:t>
            </a:r>
            <a:r>
              <a:rPr lang="en-US" sz="1500" dirty="0" smtClean="0">
                <a:solidFill>
                  <a:srgbClr val="707880"/>
                </a:solidFill>
                <a:latin typeface="Droid Sans"/>
              </a:rPr>
              <a:t>.</a:t>
            </a:r>
          </a:p>
          <a:p>
            <a:pPr marL="0" indent="0" fontAlgn="base">
              <a:buNone/>
            </a:pPr>
            <a:r>
              <a:rPr lang="en-US" sz="1800" b="1" dirty="0">
                <a:solidFill>
                  <a:srgbClr val="5B6BAD"/>
                </a:solidFill>
                <a:latin typeface="Signika"/>
              </a:rPr>
              <a:t>To delete a file on a PC:</a:t>
            </a:r>
          </a:p>
          <a:p>
            <a:pPr fontAlgn="base">
              <a:buFont typeface="+mj-lt"/>
              <a:buAutoNum type="arabicPeriod"/>
            </a:pPr>
            <a:r>
              <a:rPr lang="en-US" sz="1500" dirty="0">
                <a:solidFill>
                  <a:srgbClr val="707880"/>
                </a:solidFill>
                <a:latin typeface="inherit"/>
              </a:rPr>
              <a:t>Click and drag the file onto the </a:t>
            </a:r>
            <a:r>
              <a:rPr lang="en-US" sz="1500" b="1" dirty="0">
                <a:solidFill>
                  <a:srgbClr val="707880"/>
                </a:solidFill>
                <a:latin typeface="inherit"/>
              </a:rPr>
              <a:t>Recycle Bin</a:t>
            </a:r>
            <a:r>
              <a:rPr lang="en-US" sz="1500" dirty="0">
                <a:solidFill>
                  <a:srgbClr val="707880"/>
                </a:solidFill>
                <a:latin typeface="inherit"/>
              </a:rPr>
              <a:t> icon on the </a:t>
            </a:r>
            <a:r>
              <a:rPr lang="en-US" sz="1500" b="1" dirty="0">
                <a:solidFill>
                  <a:srgbClr val="707880"/>
                </a:solidFill>
                <a:latin typeface="inherit"/>
              </a:rPr>
              <a:t>Desktop</a:t>
            </a:r>
            <a:r>
              <a:rPr lang="en-US" sz="1500" dirty="0">
                <a:solidFill>
                  <a:srgbClr val="707880"/>
                </a:solidFill>
                <a:latin typeface="inherit"/>
              </a:rPr>
              <a:t>. Alternatively, you can select the file and press the </a:t>
            </a:r>
            <a:r>
              <a:rPr lang="en-US" sz="1500" b="1" dirty="0">
                <a:solidFill>
                  <a:srgbClr val="707880"/>
                </a:solidFill>
                <a:latin typeface="inherit"/>
              </a:rPr>
              <a:t>Delete</a:t>
            </a:r>
            <a:r>
              <a:rPr lang="en-US" sz="1500" dirty="0">
                <a:solidFill>
                  <a:srgbClr val="707880"/>
                </a:solidFill>
                <a:latin typeface="inherit"/>
              </a:rPr>
              <a:t> key</a:t>
            </a:r>
            <a:r>
              <a:rPr lang="en-US" sz="1500" dirty="0" smtClean="0">
                <a:solidFill>
                  <a:srgbClr val="707880"/>
                </a:solidFill>
                <a:latin typeface="inherit"/>
              </a:rPr>
              <a:t>.</a:t>
            </a:r>
          </a:p>
          <a:p>
            <a:pPr fontAlgn="base">
              <a:buFont typeface="+mj-lt"/>
              <a:buAutoNum type="arabicPeriod"/>
            </a:pPr>
            <a:r>
              <a:rPr lang="en-US" sz="1500" dirty="0">
                <a:solidFill>
                  <a:srgbClr val="707880"/>
                </a:solidFill>
                <a:latin typeface="Droid Sans"/>
              </a:rPr>
              <a:t>To empty the trash, right-click the </a:t>
            </a:r>
            <a:r>
              <a:rPr lang="en-US" sz="1500" b="1" dirty="0">
                <a:solidFill>
                  <a:srgbClr val="707880"/>
                </a:solidFill>
                <a:latin typeface="Droid Sans"/>
              </a:rPr>
              <a:t>Recycle Bin</a:t>
            </a:r>
            <a:r>
              <a:rPr lang="en-US" sz="1500" dirty="0">
                <a:solidFill>
                  <a:srgbClr val="707880"/>
                </a:solidFill>
                <a:latin typeface="Droid Sans"/>
              </a:rPr>
              <a:t> icon, then select </a:t>
            </a:r>
            <a:r>
              <a:rPr lang="en-US" sz="1500" b="1" dirty="0">
                <a:solidFill>
                  <a:srgbClr val="707880"/>
                </a:solidFill>
                <a:latin typeface="Droid Sans"/>
              </a:rPr>
              <a:t>Empty Recycle Bin</a:t>
            </a:r>
            <a:r>
              <a:rPr lang="en-US" sz="1500" dirty="0">
                <a:solidFill>
                  <a:srgbClr val="707880"/>
                </a:solidFill>
                <a:latin typeface="Droid Sans"/>
              </a:rPr>
              <a:t>. All files in the Recycle Bin will be permanently deleted</a:t>
            </a:r>
            <a:r>
              <a:rPr lang="en-US" sz="1500" dirty="0" smtClean="0">
                <a:solidFill>
                  <a:srgbClr val="707880"/>
                </a:solidFill>
                <a:latin typeface="Droid Sans"/>
              </a:rPr>
              <a:t>.</a:t>
            </a:r>
            <a:endParaRPr lang="en-US" sz="15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6271" y="228600"/>
            <a:ext cx="3583354" cy="4329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5375" y="4648200"/>
            <a:ext cx="2333625" cy="201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25368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solidFill>
                  <a:srgbClr val="5B6BAD"/>
                </a:solidFill>
                <a:latin typeface="Signika"/>
              </a:rPr>
              <a:t>Deleting files</a:t>
            </a:r>
            <a:endParaRPr lang="en-US" dirty="0"/>
          </a:p>
        </p:txBody>
      </p:sp>
      <p:sp>
        <p:nvSpPr>
          <p:cNvPr id="3" name="Content Placeholder 2"/>
          <p:cNvSpPr>
            <a:spLocks noGrp="1"/>
          </p:cNvSpPr>
          <p:nvPr>
            <p:ph idx="1"/>
          </p:nvPr>
        </p:nvSpPr>
        <p:spPr>
          <a:xfrm>
            <a:off x="457200" y="1600200"/>
            <a:ext cx="3886200" cy="4525963"/>
          </a:xfrm>
        </p:spPr>
        <p:txBody>
          <a:bodyPr>
            <a:normAutofit fontScale="55000" lnSpcReduction="20000"/>
          </a:bodyPr>
          <a:lstStyle/>
          <a:p>
            <a:pPr marL="0" indent="0" fontAlgn="base">
              <a:buNone/>
            </a:pPr>
            <a:r>
              <a:rPr lang="en-US" b="1" dirty="0">
                <a:solidFill>
                  <a:srgbClr val="5B6BAD"/>
                </a:solidFill>
                <a:latin typeface="Signika"/>
              </a:rPr>
              <a:t>To delete a file on a Mac:</a:t>
            </a:r>
          </a:p>
          <a:p>
            <a:pPr marL="514350" indent="-514350">
              <a:buFont typeface="+mj-lt"/>
              <a:buAutoNum type="arabicPeriod"/>
            </a:pPr>
            <a:r>
              <a:rPr lang="en-US" dirty="0">
                <a:solidFill>
                  <a:srgbClr val="707880"/>
                </a:solidFill>
                <a:latin typeface="Droid Sans"/>
              </a:rPr>
              <a:t>Click and drag the file onto the </a:t>
            </a:r>
            <a:r>
              <a:rPr lang="en-US" b="1" dirty="0">
                <a:solidFill>
                  <a:srgbClr val="707880"/>
                </a:solidFill>
                <a:latin typeface="Droid Sans"/>
              </a:rPr>
              <a:t>Trash</a:t>
            </a:r>
            <a:r>
              <a:rPr lang="en-US" dirty="0">
                <a:solidFill>
                  <a:srgbClr val="707880"/>
                </a:solidFill>
                <a:latin typeface="Droid Sans"/>
              </a:rPr>
              <a:t> icon on the </a:t>
            </a:r>
            <a:r>
              <a:rPr lang="en-US" b="1" dirty="0">
                <a:solidFill>
                  <a:srgbClr val="707880"/>
                </a:solidFill>
                <a:latin typeface="Droid Sans"/>
              </a:rPr>
              <a:t>Dock</a:t>
            </a:r>
            <a:r>
              <a:rPr lang="en-US" dirty="0">
                <a:solidFill>
                  <a:srgbClr val="707880"/>
                </a:solidFill>
                <a:latin typeface="Droid Sans"/>
              </a:rPr>
              <a:t>. Alternatively, you can select the file and </a:t>
            </a:r>
            <a:r>
              <a:rPr lang="en-US" dirty="0" smtClean="0">
                <a:solidFill>
                  <a:srgbClr val="707880"/>
                </a:solidFill>
                <a:latin typeface="Droid Sans"/>
              </a:rPr>
              <a:t>press </a:t>
            </a:r>
            <a:r>
              <a:rPr lang="en-US" b="1" dirty="0" smtClean="0">
                <a:solidFill>
                  <a:srgbClr val="707880"/>
                </a:solidFill>
                <a:latin typeface="Droid Sans"/>
              </a:rPr>
              <a:t>Command-Delete</a:t>
            </a:r>
            <a:r>
              <a:rPr lang="en-US" dirty="0" smtClean="0">
                <a:solidFill>
                  <a:srgbClr val="707880"/>
                </a:solidFill>
                <a:latin typeface="Droid Sans"/>
              </a:rPr>
              <a:t>.</a:t>
            </a:r>
          </a:p>
          <a:p>
            <a:pPr marL="514350" indent="-514350">
              <a:buFont typeface="+mj-lt"/>
              <a:buAutoNum type="arabicPeriod"/>
            </a:pPr>
            <a:r>
              <a:rPr lang="en-US" dirty="0" smtClean="0">
                <a:solidFill>
                  <a:srgbClr val="707880"/>
                </a:solidFill>
                <a:latin typeface="Droid Sans"/>
              </a:rPr>
              <a:t>To </a:t>
            </a:r>
            <a:r>
              <a:rPr lang="en-US" dirty="0">
                <a:solidFill>
                  <a:srgbClr val="707880"/>
                </a:solidFill>
                <a:latin typeface="Droid Sans"/>
              </a:rPr>
              <a:t>empty the trash, right-click the </a:t>
            </a:r>
            <a:r>
              <a:rPr lang="en-US" b="1" dirty="0">
                <a:solidFill>
                  <a:srgbClr val="707880"/>
                </a:solidFill>
                <a:latin typeface="Droid Sans"/>
              </a:rPr>
              <a:t>Trash</a:t>
            </a:r>
            <a:r>
              <a:rPr lang="en-US" dirty="0">
                <a:solidFill>
                  <a:srgbClr val="707880"/>
                </a:solidFill>
                <a:latin typeface="Droid Sans"/>
              </a:rPr>
              <a:t> icon, then select </a:t>
            </a:r>
            <a:r>
              <a:rPr lang="en-US" b="1" dirty="0">
                <a:solidFill>
                  <a:srgbClr val="707880"/>
                </a:solidFill>
                <a:latin typeface="Droid Sans"/>
              </a:rPr>
              <a:t>Empty Trash</a:t>
            </a:r>
            <a:r>
              <a:rPr lang="en-US" dirty="0">
                <a:solidFill>
                  <a:srgbClr val="707880"/>
                </a:solidFill>
                <a:latin typeface="Droid Sans"/>
              </a:rPr>
              <a:t>. All files in the Trash will be permanently deleted</a:t>
            </a:r>
            <a:r>
              <a:rPr lang="en-US" dirty="0" smtClean="0">
                <a:solidFill>
                  <a:srgbClr val="707880"/>
                </a:solidFill>
                <a:latin typeface="Droid Sans"/>
              </a:rPr>
              <a:t>.</a:t>
            </a:r>
          </a:p>
          <a:p>
            <a:pPr marL="514350" indent="-514350">
              <a:buFont typeface="+mj-lt"/>
              <a:buAutoNum type="arabicPeriod"/>
            </a:pPr>
            <a:r>
              <a:rPr lang="en-US" dirty="0">
                <a:solidFill>
                  <a:srgbClr val="707880"/>
                </a:solidFill>
                <a:latin typeface="Droid Sans"/>
              </a:rPr>
              <a:t>On some Macs, right-clicking may be disabled by default. If you're unable to right-click, you can just </a:t>
            </a:r>
            <a:r>
              <a:rPr lang="en-US" b="1" dirty="0">
                <a:solidFill>
                  <a:srgbClr val="707880"/>
                </a:solidFill>
                <a:latin typeface="Droid Sans"/>
              </a:rPr>
              <a:t>click and hold</a:t>
            </a:r>
            <a:r>
              <a:rPr lang="en-US" dirty="0">
                <a:solidFill>
                  <a:srgbClr val="707880"/>
                </a:solidFill>
                <a:latin typeface="Droid Sans"/>
              </a:rPr>
              <a:t> the Trash icon until you see the Empty Trash option.</a:t>
            </a:r>
            <a:endParaRPr 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685800"/>
            <a:ext cx="4743450" cy="386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5775" y="4876800"/>
            <a:ext cx="1724025" cy="161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425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fontAlgn="base"/>
            <a:r>
              <a:rPr lang="en-US" dirty="0">
                <a:solidFill>
                  <a:srgbClr val="324698"/>
                </a:solidFill>
                <a:latin typeface="Signika"/>
              </a:rPr>
              <a:t>Opening </a:t>
            </a:r>
            <a:r>
              <a:rPr lang="en-US" dirty="0" smtClean="0">
                <a:solidFill>
                  <a:srgbClr val="324698"/>
                </a:solidFill>
                <a:latin typeface="Signika"/>
              </a:rPr>
              <a:t>applications</a:t>
            </a:r>
            <a:endParaRPr lang="en-US" dirty="0"/>
          </a:p>
        </p:txBody>
      </p:sp>
      <p:sp>
        <p:nvSpPr>
          <p:cNvPr id="3" name="Content Placeholder 2"/>
          <p:cNvSpPr>
            <a:spLocks noGrp="1"/>
          </p:cNvSpPr>
          <p:nvPr>
            <p:ph idx="1"/>
          </p:nvPr>
        </p:nvSpPr>
        <p:spPr>
          <a:xfrm>
            <a:off x="457200" y="1600200"/>
            <a:ext cx="4343400" cy="4525963"/>
          </a:xfrm>
        </p:spPr>
        <p:txBody>
          <a:bodyPr>
            <a:normAutofit fontScale="62500" lnSpcReduction="20000"/>
          </a:bodyPr>
          <a:lstStyle/>
          <a:p>
            <a:pPr marL="0" indent="0">
              <a:buNone/>
            </a:pPr>
            <a:r>
              <a:rPr lang="en-US" dirty="0">
                <a:solidFill>
                  <a:srgbClr val="707880"/>
                </a:solidFill>
                <a:latin typeface="Droid Sans"/>
              </a:rPr>
              <a:t>When you double-click a file, it will automatically open the </a:t>
            </a:r>
            <a:r>
              <a:rPr lang="en-US" b="1" dirty="0">
                <a:solidFill>
                  <a:srgbClr val="707880"/>
                </a:solidFill>
                <a:latin typeface="Droid Sans"/>
              </a:rPr>
              <a:t>default application</a:t>
            </a:r>
            <a:r>
              <a:rPr lang="en-US" dirty="0">
                <a:solidFill>
                  <a:srgbClr val="707880"/>
                </a:solidFill>
                <a:latin typeface="Droid Sans"/>
              </a:rPr>
              <a:t> for that file type. However, much of the time you'll open an application directly</a:t>
            </a:r>
            <a:r>
              <a:rPr lang="en-US" dirty="0" smtClean="0">
                <a:solidFill>
                  <a:srgbClr val="707880"/>
                </a:solidFill>
                <a:latin typeface="Droid Sans"/>
              </a:rPr>
              <a:t>.</a:t>
            </a:r>
          </a:p>
          <a:p>
            <a:pPr marL="0" indent="0" fontAlgn="base">
              <a:buNone/>
            </a:pPr>
            <a:r>
              <a:rPr lang="en-US" b="1" dirty="0">
                <a:solidFill>
                  <a:srgbClr val="5B6BAD"/>
                </a:solidFill>
                <a:latin typeface="Signika"/>
              </a:rPr>
              <a:t>To open an application on a PC:</a:t>
            </a:r>
          </a:p>
          <a:p>
            <a:pPr fontAlgn="base">
              <a:buFont typeface="Arial"/>
              <a:buChar char="•"/>
            </a:pPr>
            <a:r>
              <a:rPr lang="en-US" dirty="0">
                <a:solidFill>
                  <a:srgbClr val="707880"/>
                </a:solidFill>
                <a:latin typeface="inherit"/>
              </a:rPr>
              <a:t>Click the </a:t>
            </a:r>
            <a:r>
              <a:rPr lang="en-US" b="1" dirty="0">
                <a:solidFill>
                  <a:srgbClr val="707880"/>
                </a:solidFill>
                <a:latin typeface="inherit"/>
              </a:rPr>
              <a:t>Start</a:t>
            </a:r>
            <a:r>
              <a:rPr lang="en-US" dirty="0">
                <a:solidFill>
                  <a:srgbClr val="707880"/>
                </a:solidFill>
                <a:latin typeface="inherit"/>
              </a:rPr>
              <a:t> button, then select the desired application. If you don't see it, you can click </a:t>
            </a:r>
            <a:r>
              <a:rPr lang="en-US" b="1" dirty="0">
                <a:solidFill>
                  <a:srgbClr val="707880"/>
                </a:solidFill>
                <a:latin typeface="inherit"/>
              </a:rPr>
              <a:t>All Programs</a:t>
            </a:r>
            <a:r>
              <a:rPr lang="en-US" dirty="0">
                <a:solidFill>
                  <a:srgbClr val="707880"/>
                </a:solidFill>
                <a:latin typeface="inherit"/>
              </a:rPr>
              <a:t> to see a complete list. For convenience, commonly used applications may also have a </a:t>
            </a:r>
            <a:r>
              <a:rPr lang="en-US" b="1" dirty="0">
                <a:solidFill>
                  <a:srgbClr val="707880"/>
                </a:solidFill>
                <a:latin typeface="inherit"/>
              </a:rPr>
              <a:t>shortcut</a:t>
            </a:r>
            <a:r>
              <a:rPr lang="en-US" dirty="0">
                <a:solidFill>
                  <a:srgbClr val="707880"/>
                </a:solidFill>
                <a:latin typeface="inherit"/>
              </a:rPr>
              <a:t> on the </a:t>
            </a:r>
            <a:r>
              <a:rPr lang="en-US" b="1" dirty="0">
                <a:solidFill>
                  <a:srgbClr val="707880"/>
                </a:solidFill>
                <a:latin typeface="inherit"/>
              </a:rPr>
              <a:t>taskbar</a:t>
            </a:r>
            <a:r>
              <a:rPr lang="en-US" dirty="0">
                <a:solidFill>
                  <a:srgbClr val="707880"/>
                </a:solidFill>
                <a:latin typeface="inherit"/>
              </a:rPr>
              <a:t> or on </a:t>
            </a:r>
            <a:r>
              <a:rPr lang="en-US" dirty="0" smtClean="0">
                <a:solidFill>
                  <a:srgbClr val="707880"/>
                </a:solidFill>
                <a:latin typeface="inherit"/>
              </a:rPr>
              <a:t>the </a:t>
            </a:r>
            <a:r>
              <a:rPr lang="en-US" b="1" dirty="0" smtClean="0">
                <a:solidFill>
                  <a:srgbClr val="707880"/>
                </a:solidFill>
                <a:latin typeface="inherit"/>
              </a:rPr>
              <a:t>desktop</a:t>
            </a:r>
            <a:r>
              <a:rPr lang="en-US" dirty="0">
                <a:solidFill>
                  <a:srgbClr val="707880"/>
                </a:solidFill>
                <a:latin typeface="inherit"/>
              </a:rPr>
              <a:t>.</a:t>
            </a:r>
          </a:p>
          <a:p>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1143000"/>
            <a:ext cx="3333750" cy="528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59081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fontAlgn="base"/>
            <a:r>
              <a:rPr lang="en-US" dirty="0">
                <a:solidFill>
                  <a:srgbClr val="324698"/>
                </a:solidFill>
                <a:latin typeface="Signika"/>
              </a:rPr>
              <a:t>Getting to know your computer's </a:t>
            </a:r>
            <a:r>
              <a:rPr lang="en-US" dirty="0" smtClean="0">
                <a:solidFill>
                  <a:srgbClr val="324698"/>
                </a:solidFill>
                <a:latin typeface="Signika"/>
              </a:rPr>
              <a:t>OS</a:t>
            </a:r>
            <a:endParaRPr lang="en-US" dirty="0"/>
          </a:p>
        </p:txBody>
      </p:sp>
      <p:sp>
        <p:nvSpPr>
          <p:cNvPr id="3" name="Content Placeholder 2"/>
          <p:cNvSpPr>
            <a:spLocks noGrp="1"/>
          </p:cNvSpPr>
          <p:nvPr>
            <p:ph idx="1"/>
          </p:nvPr>
        </p:nvSpPr>
        <p:spPr/>
        <p:txBody>
          <a:bodyPr>
            <a:normAutofit fontScale="92500" lnSpcReduction="20000"/>
          </a:bodyPr>
          <a:lstStyle/>
          <a:p>
            <a:r>
              <a:rPr lang="en-US" dirty="0">
                <a:solidFill>
                  <a:srgbClr val="707880"/>
                </a:solidFill>
                <a:latin typeface="Droid Sans"/>
              </a:rPr>
              <a:t>The screen you see when your computer has finished starting up is called </a:t>
            </a:r>
            <a:r>
              <a:rPr lang="en-US" dirty="0" smtClean="0">
                <a:solidFill>
                  <a:srgbClr val="707880"/>
                </a:solidFill>
                <a:latin typeface="Droid Sans"/>
              </a:rPr>
              <a:t>the </a:t>
            </a:r>
            <a:r>
              <a:rPr lang="en-US" b="1" dirty="0" smtClean="0">
                <a:solidFill>
                  <a:srgbClr val="707880"/>
                </a:solidFill>
                <a:latin typeface="Droid Sans"/>
              </a:rPr>
              <a:t>desktop</a:t>
            </a:r>
            <a:r>
              <a:rPr lang="en-US" dirty="0">
                <a:solidFill>
                  <a:srgbClr val="707880"/>
                </a:solidFill>
                <a:latin typeface="Droid Sans"/>
              </a:rPr>
              <a:t>. Depending on what kind of operating system you have, the desktop will look different, but it generally consists of </a:t>
            </a:r>
            <a:r>
              <a:rPr lang="en-US" b="1" dirty="0">
                <a:solidFill>
                  <a:srgbClr val="707880"/>
                </a:solidFill>
                <a:latin typeface="Droid Sans"/>
              </a:rPr>
              <a:t>menus</a:t>
            </a:r>
            <a:r>
              <a:rPr lang="en-US" dirty="0">
                <a:solidFill>
                  <a:srgbClr val="707880"/>
                </a:solidFill>
                <a:latin typeface="Droid Sans"/>
              </a:rPr>
              <a:t> at the bottom, top, and/or sides of the screen, with the rest of the screen containing a </a:t>
            </a:r>
            <a:r>
              <a:rPr lang="en-US" b="1" dirty="0">
                <a:solidFill>
                  <a:srgbClr val="707880"/>
                </a:solidFill>
                <a:latin typeface="Droid Sans"/>
              </a:rPr>
              <a:t>desktop background</a:t>
            </a:r>
            <a:r>
              <a:rPr lang="en-US" dirty="0">
                <a:solidFill>
                  <a:srgbClr val="707880"/>
                </a:solidFill>
                <a:latin typeface="Droid Sans"/>
              </a:rPr>
              <a:t> (or </a:t>
            </a:r>
            <a:r>
              <a:rPr lang="en-US" b="1" dirty="0">
                <a:solidFill>
                  <a:srgbClr val="707880"/>
                </a:solidFill>
                <a:latin typeface="Droid Sans"/>
              </a:rPr>
              <a:t>wallpaper</a:t>
            </a:r>
            <a:r>
              <a:rPr lang="en-US" dirty="0">
                <a:solidFill>
                  <a:srgbClr val="707880"/>
                </a:solidFill>
                <a:latin typeface="Droid Sans"/>
              </a:rPr>
              <a:t>). The desktop background area can also contain any </a:t>
            </a:r>
            <a:r>
              <a:rPr lang="en-US" b="1" dirty="0">
                <a:solidFill>
                  <a:srgbClr val="707880"/>
                </a:solidFill>
                <a:latin typeface="Droid Sans"/>
              </a:rPr>
              <a:t>files</a:t>
            </a:r>
            <a:r>
              <a:rPr lang="en-US" dirty="0">
                <a:solidFill>
                  <a:srgbClr val="707880"/>
                </a:solidFill>
                <a:latin typeface="Droid Sans"/>
              </a:rPr>
              <a:t>, </a:t>
            </a:r>
            <a:r>
              <a:rPr lang="en-US" b="1" dirty="0">
                <a:solidFill>
                  <a:srgbClr val="707880"/>
                </a:solidFill>
                <a:latin typeface="Droid Sans"/>
              </a:rPr>
              <a:t>applications</a:t>
            </a:r>
            <a:r>
              <a:rPr lang="en-US" dirty="0">
                <a:solidFill>
                  <a:srgbClr val="707880"/>
                </a:solidFill>
                <a:latin typeface="Droid Sans"/>
              </a:rPr>
              <a:t>, or </a:t>
            </a:r>
            <a:r>
              <a:rPr lang="en-US" b="1" dirty="0">
                <a:solidFill>
                  <a:srgbClr val="707880"/>
                </a:solidFill>
                <a:latin typeface="Droid Sans"/>
              </a:rPr>
              <a:t>shortcuts</a:t>
            </a:r>
            <a:r>
              <a:rPr lang="en-US" dirty="0">
                <a:solidFill>
                  <a:srgbClr val="707880"/>
                </a:solidFill>
                <a:latin typeface="Droid Sans"/>
              </a:rPr>
              <a:t> you want to have quick access to.</a:t>
            </a:r>
            <a:endParaRPr lang="en-US" dirty="0"/>
          </a:p>
        </p:txBody>
      </p:sp>
    </p:spTree>
    <p:extLst>
      <p:ext uri="{BB962C8B-B14F-4D97-AF65-F5344CB8AC3E}">
        <p14:creationId xmlns:p14="http://schemas.microsoft.com/office/powerpoint/2010/main" val="22067384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fontAlgn="base"/>
            <a:r>
              <a:rPr lang="en-US" dirty="0">
                <a:solidFill>
                  <a:srgbClr val="5B6BAD"/>
                </a:solidFill>
                <a:latin typeface="Signika"/>
              </a:rPr>
              <a:t>To open an application on a Mac</a:t>
            </a:r>
            <a:r>
              <a:rPr lang="en-US" dirty="0" smtClean="0">
                <a:solidFill>
                  <a:srgbClr val="5B6BAD"/>
                </a:solidFill>
                <a:latin typeface="Signika"/>
              </a:rPr>
              <a:t>:</a:t>
            </a:r>
            <a:endParaRPr lang="en-US" dirty="0"/>
          </a:p>
        </p:txBody>
      </p:sp>
      <p:sp>
        <p:nvSpPr>
          <p:cNvPr id="3" name="Content Placeholder 2"/>
          <p:cNvSpPr>
            <a:spLocks noGrp="1"/>
          </p:cNvSpPr>
          <p:nvPr>
            <p:ph idx="1"/>
          </p:nvPr>
        </p:nvSpPr>
        <p:spPr>
          <a:xfrm>
            <a:off x="457200" y="1600200"/>
            <a:ext cx="4724400" cy="4525963"/>
          </a:xfrm>
        </p:spPr>
        <p:txBody>
          <a:bodyPr>
            <a:normAutofit fontScale="77500" lnSpcReduction="20000"/>
          </a:bodyPr>
          <a:lstStyle/>
          <a:p>
            <a:pPr marL="0" indent="0" fontAlgn="base">
              <a:buNone/>
            </a:pPr>
            <a:r>
              <a:rPr lang="en-US" dirty="0">
                <a:solidFill>
                  <a:srgbClr val="5B6BAD"/>
                </a:solidFill>
                <a:latin typeface="Signika"/>
              </a:rPr>
              <a:t>To open an application on a Mac:</a:t>
            </a:r>
          </a:p>
          <a:p>
            <a:r>
              <a:rPr lang="en-US" dirty="0">
                <a:solidFill>
                  <a:srgbClr val="707880"/>
                </a:solidFill>
                <a:latin typeface="Droid Sans"/>
              </a:rPr>
              <a:t>Click the application's icon on the </a:t>
            </a:r>
            <a:r>
              <a:rPr lang="en-US" b="1" dirty="0">
                <a:solidFill>
                  <a:srgbClr val="707880"/>
                </a:solidFill>
                <a:latin typeface="Droid Sans"/>
              </a:rPr>
              <a:t>Dock</a:t>
            </a:r>
            <a:r>
              <a:rPr lang="en-US" dirty="0">
                <a:solidFill>
                  <a:srgbClr val="707880"/>
                </a:solidFill>
                <a:latin typeface="Droid Sans"/>
              </a:rPr>
              <a:t>. If you don't see it, click the </a:t>
            </a:r>
            <a:r>
              <a:rPr lang="en-US" b="1" dirty="0">
                <a:solidFill>
                  <a:srgbClr val="707880"/>
                </a:solidFill>
                <a:latin typeface="Droid Sans"/>
              </a:rPr>
              <a:t>Spotlight</a:t>
            </a:r>
            <a:r>
              <a:rPr lang="en-US" dirty="0">
                <a:solidFill>
                  <a:srgbClr val="707880"/>
                </a:solidFill>
                <a:latin typeface="Droid Sans"/>
              </a:rPr>
              <a:t> icon in the top-right corner of the screen and type the name of the application</a:t>
            </a:r>
            <a:r>
              <a:rPr lang="en-US" dirty="0" smtClean="0">
                <a:solidFill>
                  <a:srgbClr val="707880"/>
                </a:solidFill>
                <a:latin typeface="Droid Sans"/>
              </a:rPr>
              <a:t>.</a:t>
            </a:r>
          </a:p>
          <a:p>
            <a:r>
              <a:rPr lang="en-US" dirty="0">
                <a:solidFill>
                  <a:srgbClr val="707880"/>
                </a:solidFill>
                <a:latin typeface="Droid Sans"/>
              </a:rPr>
              <a:t>If you are using </a:t>
            </a:r>
            <a:r>
              <a:rPr lang="en-US" b="1" dirty="0">
                <a:solidFill>
                  <a:srgbClr val="707880"/>
                </a:solidFill>
                <a:latin typeface="Droid Sans"/>
              </a:rPr>
              <a:t>OS X Lion</a:t>
            </a:r>
            <a:r>
              <a:rPr lang="en-US" dirty="0">
                <a:solidFill>
                  <a:srgbClr val="707880"/>
                </a:solidFill>
                <a:latin typeface="Droid Sans"/>
              </a:rPr>
              <a:t> or </a:t>
            </a:r>
            <a:r>
              <a:rPr lang="en-US" b="1" dirty="0">
                <a:solidFill>
                  <a:srgbClr val="707880"/>
                </a:solidFill>
                <a:latin typeface="Droid Sans"/>
              </a:rPr>
              <a:t>Mountain Lion</a:t>
            </a:r>
            <a:r>
              <a:rPr lang="en-US" dirty="0">
                <a:solidFill>
                  <a:srgbClr val="707880"/>
                </a:solidFill>
                <a:latin typeface="Droid Sans"/>
              </a:rPr>
              <a:t>, you can also click the </a:t>
            </a:r>
            <a:r>
              <a:rPr lang="en-US" b="1" dirty="0">
                <a:solidFill>
                  <a:srgbClr val="707880"/>
                </a:solidFill>
                <a:latin typeface="Droid Sans"/>
              </a:rPr>
              <a:t>Launchpad</a:t>
            </a:r>
            <a:r>
              <a:rPr lang="en-US" dirty="0">
                <a:solidFill>
                  <a:srgbClr val="707880"/>
                </a:solidFill>
                <a:latin typeface="Droid Sans"/>
              </a:rPr>
              <a:t> icon on the Dock to select an application.</a:t>
            </a:r>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2362200"/>
            <a:ext cx="2600325" cy="141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11812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fontAlgn="base"/>
            <a:r>
              <a:rPr lang="en-US" dirty="0">
                <a:solidFill>
                  <a:srgbClr val="324698"/>
                </a:solidFill>
                <a:latin typeface="Signika"/>
              </a:rPr>
              <a:t>Adjusting your computer's </a:t>
            </a:r>
            <a:r>
              <a:rPr lang="en-US" dirty="0" smtClean="0">
                <a:solidFill>
                  <a:srgbClr val="324698"/>
                </a:solidFill>
                <a:latin typeface="Signika"/>
              </a:rPr>
              <a:t>settings</a:t>
            </a:r>
            <a:endParaRPr lang="en-US" dirty="0"/>
          </a:p>
        </p:txBody>
      </p:sp>
      <p:sp>
        <p:nvSpPr>
          <p:cNvPr id="3" name="Content Placeholder 2"/>
          <p:cNvSpPr>
            <a:spLocks noGrp="1"/>
          </p:cNvSpPr>
          <p:nvPr>
            <p:ph idx="1"/>
          </p:nvPr>
        </p:nvSpPr>
        <p:spPr/>
        <p:txBody>
          <a:bodyPr/>
          <a:lstStyle/>
          <a:p>
            <a:r>
              <a:rPr lang="en-US" dirty="0" smtClean="0">
                <a:solidFill>
                  <a:srgbClr val="707880"/>
                </a:solidFill>
                <a:latin typeface="Droid Sans"/>
              </a:rPr>
              <a:t>From time to time, you'll need to adjust your computer's settings. This can range from simple tasks such as changing your </a:t>
            </a:r>
            <a:r>
              <a:rPr lang="en-US" b="1" dirty="0" smtClean="0">
                <a:solidFill>
                  <a:srgbClr val="707880"/>
                </a:solidFill>
                <a:latin typeface="Droid Sans"/>
              </a:rPr>
              <a:t>desktop background</a:t>
            </a:r>
            <a:r>
              <a:rPr lang="en-US" dirty="0" smtClean="0">
                <a:solidFill>
                  <a:srgbClr val="707880"/>
                </a:solidFill>
                <a:latin typeface="Droid Sans"/>
              </a:rPr>
              <a:t> to more advanced tasks like adjusting your </a:t>
            </a:r>
            <a:r>
              <a:rPr lang="en-US" b="1" dirty="0" smtClean="0">
                <a:solidFill>
                  <a:srgbClr val="707880"/>
                </a:solidFill>
                <a:latin typeface="Droid Sans"/>
              </a:rPr>
              <a:t>security</a:t>
            </a:r>
            <a:r>
              <a:rPr lang="en-US" dirty="0" smtClean="0">
                <a:solidFill>
                  <a:srgbClr val="707880"/>
                </a:solidFill>
                <a:latin typeface="Droid Sans"/>
              </a:rPr>
              <a:t> or </a:t>
            </a:r>
            <a:r>
              <a:rPr lang="en-US" b="1" dirty="0" smtClean="0">
                <a:solidFill>
                  <a:srgbClr val="707880"/>
                </a:solidFill>
                <a:latin typeface="Droid Sans"/>
              </a:rPr>
              <a:t>network settings</a:t>
            </a:r>
            <a:r>
              <a:rPr lang="en-US" dirty="0" smtClean="0">
                <a:solidFill>
                  <a:srgbClr val="707880"/>
                </a:solidFill>
                <a:latin typeface="Droid Sans"/>
              </a:rPr>
              <a:t>. On PCs, the </a:t>
            </a:r>
            <a:r>
              <a:rPr lang="en-US" b="1" dirty="0" smtClean="0">
                <a:solidFill>
                  <a:srgbClr val="707880"/>
                </a:solidFill>
                <a:latin typeface="Droid Sans"/>
              </a:rPr>
              <a:t>Control Panel</a:t>
            </a:r>
            <a:r>
              <a:rPr lang="en-US" dirty="0" smtClean="0">
                <a:solidFill>
                  <a:srgbClr val="707880"/>
                </a:solidFill>
                <a:latin typeface="Droid Sans"/>
              </a:rPr>
              <a:t> is used to adjust settings. On Macs, you'll use </a:t>
            </a:r>
            <a:r>
              <a:rPr lang="en-US" b="1" dirty="0" smtClean="0">
                <a:solidFill>
                  <a:srgbClr val="707880"/>
                </a:solidFill>
                <a:latin typeface="Droid Sans"/>
              </a:rPr>
              <a:t>System Preferences</a:t>
            </a:r>
            <a:r>
              <a:rPr lang="en-US" dirty="0" smtClean="0">
                <a:solidFill>
                  <a:srgbClr val="707880"/>
                </a:solidFill>
                <a:latin typeface="Droid Sans"/>
              </a:rPr>
              <a:t>.</a:t>
            </a:r>
            <a:endParaRPr lang="en-US" dirty="0"/>
          </a:p>
        </p:txBody>
      </p:sp>
    </p:spTree>
    <p:extLst>
      <p:ext uri="{BB962C8B-B14F-4D97-AF65-F5344CB8AC3E}">
        <p14:creationId xmlns:p14="http://schemas.microsoft.com/office/powerpoint/2010/main" val="17978991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fontAlgn="base"/>
            <a:r>
              <a:rPr lang="en-US" dirty="0">
                <a:solidFill>
                  <a:srgbClr val="324698"/>
                </a:solidFill>
                <a:latin typeface="Signika"/>
              </a:rPr>
              <a:t>Adjusting your computer's </a:t>
            </a:r>
            <a:r>
              <a:rPr lang="en-US" dirty="0" smtClean="0">
                <a:solidFill>
                  <a:srgbClr val="324698"/>
                </a:solidFill>
                <a:latin typeface="Signika"/>
              </a:rPr>
              <a:t>settings</a:t>
            </a:r>
            <a:endParaRPr lang="en-US" dirty="0"/>
          </a:p>
        </p:txBody>
      </p:sp>
      <p:sp>
        <p:nvSpPr>
          <p:cNvPr id="3" name="Content Placeholder 2"/>
          <p:cNvSpPr>
            <a:spLocks noGrp="1"/>
          </p:cNvSpPr>
          <p:nvPr>
            <p:ph idx="1"/>
          </p:nvPr>
        </p:nvSpPr>
        <p:spPr>
          <a:xfrm>
            <a:off x="457200" y="1600201"/>
            <a:ext cx="3886200" cy="1647091"/>
          </a:xfrm>
        </p:spPr>
        <p:txBody>
          <a:bodyPr>
            <a:normAutofit fontScale="47500" lnSpcReduction="20000"/>
          </a:bodyPr>
          <a:lstStyle/>
          <a:p>
            <a:pPr marL="0" indent="0" fontAlgn="base">
              <a:buNone/>
            </a:pPr>
            <a:r>
              <a:rPr lang="en-US" sz="3800" b="1" dirty="0">
                <a:solidFill>
                  <a:srgbClr val="5B6BAD"/>
                </a:solidFill>
                <a:latin typeface="Signika"/>
              </a:rPr>
              <a:t>To open the Control Panel (PC):</a:t>
            </a:r>
          </a:p>
          <a:p>
            <a:pPr fontAlgn="base">
              <a:buFont typeface="+mj-lt"/>
              <a:buAutoNum type="arabicPeriod"/>
            </a:pPr>
            <a:r>
              <a:rPr lang="en-US" dirty="0">
                <a:solidFill>
                  <a:srgbClr val="707880"/>
                </a:solidFill>
                <a:latin typeface="inherit"/>
              </a:rPr>
              <a:t>Click the </a:t>
            </a:r>
            <a:r>
              <a:rPr lang="en-US" b="1" dirty="0">
                <a:solidFill>
                  <a:srgbClr val="707880"/>
                </a:solidFill>
                <a:latin typeface="inherit"/>
              </a:rPr>
              <a:t>Start</a:t>
            </a:r>
            <a:r>
              <a:rPr lang="en-US" dirty="0">
                <a:solidFill>
                  <a:srgbClr val="707880"/>
                </a:solidFill>
                <a:latin typeface="inherit"/>
              </a:rPr>
              <a:t> button, then select </a:t>
            </a:r>
            <a:r>
              <a:rPr lang="en-US" b="1" dirty="0">
                <a:solidFill>
                  <a:srgbClr val="707880"/>
                </a:solidFill>
                <a:latin typeface="inherit"/>
              </a:rPr>
              <a:t>Control Panel</a:t>
            </a:r>
            <a:r>
              <a:rPr lang="en-US" dirty="0" smtClean="0">
                <a:solidFill>
                  <a:srgbClr val="707880"/>
                </a:solidFill>
                <a:latin typeface="inherit"/>
              </a:rPr>
              <a:t>.</a:t>
            </a:r>
          </a:p>
          <a:p>
            <a:pPr fontAlgn="base">
              <a:buFont typeface="+mj-lt"/>
              <a:buAutoNum type="arabicPeriod"/>
            </a:pPr>
            <a:r>
              <a:rPr lang="en-US" dirty="0">
                <a:solidFill>
                  <a:srgbClr val="707880"/>
                </a:solidFill>
                <a:latin typeface="Droid Sans"/>
              </a:rPr>
              <a:t>The Control Panel will appear. You can then select the desired </a:t>
            </a:r>
            <a:r>
              <a:rPr lang="en-US" b="1" dirty="0">
                <a:solidFill>
                  <a:srgbClr val="707880"/>
                </a:solidFill>
                <a:latin typeface="Droid Sans"/>
              </a:rPr>
              <a:t>category</a:t>
            </a:r>
            <a:r>
              <a:rPr lang="en-US" dirty="0">
                <a:solidFill>
                  <a:srgbClr val="707880"/>
                </a:solidFill>
                <a:latin typeface="Droid Sans"/>
              </a:rPr>
              <a:t> to adjust the settings.</a:t>
            </a:r>
            <a:endParaRPr lang="en-US" b="0" i="0" dirty="0">
              <a:solidFill>
                <a:srgbClr val="707880"/>
              </a:solidFill>
              <a:effectLst/>
              <a:latin typeface="inherit"/>
            </a:endParaRPr>
          </a:p>
        </p:txBody>
      </p: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247292"/>
            <a:ext cx="5715000" cy="3305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1295400"/>
            <a:ext cx="333375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30948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fontAlgn="base"/>
            <a:r>
              <a:rPr lang="en-US" dirty="0">
                <a:solidFill>
                  <a:srgbClr val="324698"/>
                </a:solidFill>
                <a:latin typeface="Signika"/>
              </a:rPr>
              <a:t>Adjusting your computer's </a:t>
            </a:r>
            <a:r>
              <a:rPr lang="en-US" dirty="0" smtClean="0">
                <a:solidFill>
                  <a:srgbClr val="324698"/>
                </a:solidFill>
                <a:latin typeface="Signika"/>
              </a:rPr>
              <a:t>settings</a:t>
            </a:r>
            <a:endParaRPr lang="en-US" dirty="0"/>
          </a:p>
        </p:txBody>
      </p:sp>
      <p:sp>
        <p:nvSpPr>
          <p:cNvPr id="3" name="Content Placeholder 2"/>
          <p:cNvSpPr>
            <a:spLocks noGrp="1"/>
          </p:cNvSpPr>
          <p:nvPr>
            <p:ph idx="1"/>
          </p:nvPr>
        </p:nvSpPr>
        <p:spPr>
          <a:xfrm>
            <a:off x="457200" y="1600201"/>
            <a:ext cx="7620000" cy="1632670"/>
          </a:xfrm>
        </p:spPr>
        <p:txBody>
          <a:bodyPr>
            <a:normAutofit fontScale="70000" lnSpcReduction="20000"/>
          </a:bodyPr>
          <a:lstStyle/>
          <a:p>
            <a:pPr marL="0" indent="0" fontAlgn="base">
              <a:buNone/>
            </a:pPr>
            <a:r>
              <a:rPr lang="en-US" b="1" dirty="0">
                <a:solidFill>
                  <a:srgbClr val="5B6BAD"/>
                </a:solidFill>
                <a:latin typeface="Signika"/>
              </a:rPr>
              <a:t>To open System Preferences (Mac):</a:t>
            </a:r>
          </a:p>
          <a:p>
            <a:pPr fontAlgn="base">
              <a:buFont typeface="+mj-lt"/>
              <a:buAutoNum type="arabicPeriod"/>
            </a:pPr>
            <a:r>
              <a:rPr lang="en-US" dirty="0">
                <a:solidFill>
                  <a:srgbClr val="707880"/>
                </a:solidFill>
                <a:latin typeface="inherit"/>
              </a:rPr>
              <a:t>Click the </a:t>
            </a:r>
            <a:r>
              <a:rPr lang="en-US" b="1" dirty="0">
                <a:solidFill>
                  <a:srgbClr val="707880"/>
                </a:solidFill>
                <a:latin typeface="inherit"/>
              </a:rPr>
              <a:t>Apple</a:t>
            </a:r>
            <a:r>
              <a:rPr lang="en-US" dirty="0">
                <a:solidFill>
                  <a:srgbClr val="707880"/>
                </a:solidFill>
                <a:latin typeface="inherit"/>
              </a:rPr>
              <a:t> icon, then select </a:t>
            </a:r>
            <a:r>
              <a:rPr lang="en-US" b="1" dirty="0">
                <a:solidFill>
                  <a:srgbClr val="707880"/>
                </a:solidFill>
                <a:latin typeface="inherit"/>
              </a:rPr>
              <a:t>System Preferences</a:t>
            </a:r>
            <a:r>
              <a:rPr lang="en-US" dirty="0" smtClean="0">
                <a:solidFill>
                  <a:srgbClr val="707880"/>
                </a:solidFill>
                <a:latin typeface="inherit"/>
              </a:rPr>
              <a:t>.</a:t>
            </a:r>
          </a:p>
          <a:p>
            <a:pPr fontAlgn="base">
              <a:buFont typeface="+mj-lt"/>
              <a:buAutoNum type="arabicPeriod"/>
            </a:pPr>
            <a:r>
              <a:rPr lang="en-US" dirty="0">
                <a:solidFill>
                  <a:srgbClr val="707880"/>
                </a:solidFill>
                <a:latin typeface="Droid Sans"/>
              </a:rPr>
              <a:t>The System Preferences window will appear. You can then select the desired </a:t>
            </a:r>
            <a:r>
              <a:rPr lang="en-US" b="1" dirty="0">
                <a:solidFill>
                  <a:srgbClr val="707880"/>
                </a:solidFill>
                <a:latin typeface="Droid Sans"/>
              </a:rPr>
              <a:t>category</a:t>
            </a:r>
            <a:r>
              <a:rPr lang="en-US" dirty="0">
                <a:solidFill>
                  <a:srgbClr val="707880"/>
                </a:solidFill>
                <a:latin typeface="Droid Sans"/>
              </a:rPr>
              <a:t> to adjust the settings.</a:t>
            </a:r>
            <a:endParaRPr lang="en-US" b="0" i="0" dirty="0">
              <a:solidFill>
                <a:srgbClr val="707880"/>
              </a:solidFill>
              <a:effectLst/>
              <a:latin typeface="inherit"/>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8145" y="3009032"/>
            <a:ext cx="2333625" cy="294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3009032"/>
            <a:ext cx="4629150" cy="339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61187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fontAlgn="base"/>
            <a:r>
              <a:rPr lang="en-US" dirty="0" smtClean="0">
                <a:solidFill>
                  <a:srgbClr val="324698"/>
                </a:solidFill>
                <a:latin typeface="Signika"/>
              </a:rPr>
              <a:t>Challenge!</a:t>
            </a:r>
            <a:endParaRPr lang="en-US" dirty="0"/>
          </a:p>
        </p:txBody>
      </p:sp>
      <p:sp>
        <p:nvSpPr>
          <p:cNvPr id="3" name="Content Placeholder 2"/>
          <p:cNvSpPr>
            <a:spLocks noGrp="1"/>
          </p:cNvSpPr>
          <p:nvPr>
            <p:ph idx="1"/>
          </p:nvPr>
        </p:nvSpPr>
        <p:spPr/>
        <p:txBody>
          <a:bodyPr>
            <a:normAutofit fontScale="85000" lnSpcReduction="20000"/>
          </a:bodyPr>
          <a:lstStyle/>
          <a:p>
            <a:pPr fontAlgn="base">
              <a:buFont typeface="Arial"/>
              <a:buChar char="•"/>
            </a:pPr>
            <a:r>
              <a:rPr lang="en-US" dirty="0">
                <a:solidFill>
                  <a:srgbClr val="707880"/>
                </a:solidFill>
                <a:latin typeface="inherit"/>
              </a:rPr>
              <a:t>Are you using a </a:t>
            </a:r>
            <a:r>
              <a:rPr lang="en-US" b="1" dirty="0">
                <a:solidFill>
                  <a:srgbClr val="707880"/>
                </a:solidFill>
                <a:latin typeface="inherit"/>
              </a:rPr>
              <a:t>PC</a:t>
            </a:r>
            <a:r>
              <a:rPr lang="en-US" dirty="0">
                <a:solidFill>
                  <a:srgbClr val="707880"/>
                </a:solidFill>
                <a:latin typeface="inherit"/>
              </a:rPr>
              <a:t> or a </a:t>
            </a:r>
            <a:r>
              <a:rPr lang="en-US" b="1" dirty="0">
                <a:solidFill>
                  <a:srgbClr val="707880"/>
                </a:solidFill>
                <a:latin typeface="inherit"/>
              </a:rPr>
              <a:t>Mac</a:t>
            </a:r>
            <a:r>
              <a:rPr lang="en-US" dirty="0">
                <a:solidFill>
                  <a:srgbClr val="707880"/>
                </a:solidFill>
                <a:latin typeface="inherit"/>
              </a:rPr>
              <a:t>? What kinds of menus and toolbars does it have? How do they change when you open an application?</a:t>
            </a:r>
          </a:p>
          <a:p>
            <a:pPr fontAlgn="base">
              <a:buFont typeface="Arial"/>
              <a:buChar char="•"/>
            </a:pPr>
            <a:r>
              <a:rPr lang="en-US" dirty="0">
                <a:solidFill>
                  <a:srgbClr val="707880"/>
                </a:solidFill>
                <a:latin typeface="inherit"/>
              </a:rPr>
              <a:t>What are </a:t>
            </a:r>
            <a:r>
              <a:rPr lang="en-US" b="1" dirty="0">
                <a:solidFill>
                  <a:srgbClr val="707880"/>
                </a:solidFill>
                <a:latin typeface="inherit"/>
              </a:rPr>
              <a:t>folders</a:t>
            </a:r>
            <a:r>
              <a:rPr lang="en-US" dirty="0">
                <a:solidFill>
                  <a:srgbClr val="707880"/>
                </a:solidFill>
                <a:latin typeface="inherit"/>
              </a:rPr>
              <a:t> used for?</a:t>
            </a:r>
          </a:p>
          <a:p>
            <a:pPr fontAlgn="base">
              <a:buFont typeface="Arial"/>
              <a:buChar char="•"/>
            </a:pPr>
            <a:r>
              <a:rPr lang="en-US" dirty="0">
                <a:solidFill>
                  <a:srgbClr val="707880"/>
                </a:solidFill>
                <a:latin typeface="inherit"/>
              </a:rPr>
              <a:t>Try </a:t>
            </a:r>
            <a:r>
              <a:rPr lang="en-US" b="1" dirty="0">
                <a:solidFill>
                  <a:srgbClr val="707880"/>
                </a:solidFill>
                <a:latin typeface="inherit"/>
              </a:rPr>
              <a:t>navigating through different folders</a:t>
            </a:r>
            <a:r>
              <a:rPr lang="en-US" dirty="0">
                <a:solidFill>
                  <a:srgbClr val="707880"/>
                </a:solidFill>
                <a:latin typeface="inherit"/>
              </a:rPr>
              <a:t> on your computer.</a:t>
            </a:r>
          </a:p>
          <a:p>
            <a:pPr fontAlgn="base">
              <a:buFont typeface="Arial"/>
              <a:buChar char="•"/>
            </a:pPr>
            <a:r>
              <a:rPr lang="en-US" dirty="0">
                <a:solidFill>
                  <a:srgbClr val="707880"/>
                </a:solidFill>
                <a:latin typeface="inherit"/>
              </a:rPr>
              <a:t>What happens when you </a:t>
            </a:r>
            <a:r>
              <a:rPr lang="en-US" b="1" dirty="0">
                <a:solidFill>
                  <a:srgbClr val="707880"/>
                </a:solidFill>
                <a:latin typeface="inherit"/>
              </a:rPr>
              <a:t>delete a file</a:t>
            </a:r>
            <a:r>
              <a:rPr lang="en-US" dirty="0">
                <a:solidFill>
                  <a:srgbClr val="707880"/>
                </a:solidFill>
                <a:latin typeface="inherit"/>
              </a:rPr>
              <a:t> on your computer?</a:t>
            </a:r>
          </a:p>
          <a:p>
            <a:pPr fontAlgn="base">
              <a:buFont typeface="Arial"/>
              <a:buChar char="•"/>
            </a:pPr>
            <a:r>
              <a:rPr lang="en-US" dirty="0">
                <a:solidFill>
                  <a:srgbClr val="707880"/>
                </a:solidFill>
                <a:latin typeface="inherit"/>
              </a:rPr>
              <a:t>What happens when you </a:t>
            </a:r>
            <a:r>
              <a:rPr lang="en-US" b="1" dirty="0">
                <a:solidFill>
                  <a:srgbClr val="707880"/>
                </a:solidFill>
                <a:latin typeface="inherit"/>
              </a:rPr>
              <a:t>double-click a file</a:t>
            </a:r>
            <a:r>
              <a:rPr lang="en-US" dirty="0">
                <a:solidFill>
                  <a:srgbClr val="707880"/>
                </a:solidFill>
                <a:latin typeface="inherit"/>
              </a:rPr>
              <a:t>?</a:t>
            </a:r>
          </a:p>
          <a:p>
            <a:pPr fontAlgn="base">
              <a:buFont typeface="Arial"/>
              <a:buChar char="•"/>
            </a:pPr>
            <a:r>
              <a:rPr lang="en-US" dirty="0">
                <a:solidFill>
                  <a:srgbClr val="707880"/>
                </a:solidFill>
                <a:latin typeface="inherit"/>
              </a:rPr>
              <a:t>Where do you go to </a:t>
            </a:r>
            <a:r>
              <a:rPr lang="en-US" b="1" dirty="0">
                <a:solidFill>
                  <a:srgbClr val="707880"/>
                </a:solidFill>
                <a:latin typeface="inherit"/>
              </a:rPr>
              <a:t>adjust settings</a:t>
            </a:r>
            <a:r>
              <a:rPr lang="en-US" dirty="0">
                <a:solidFill>
                  <a:srgbClr val="707880"/>
                </a:solidFill>
                <a:latin typeface="inherit"/>
              </a:rPr>
              <a:t> on a PC? On a Mac?</a:t>
            </a:r>
          </a:p>
          <a:p>
            <a:endParaRPr lang="en-US" dirty="0"/>
          </a:p>
        </p:txBody>
      </p:sp>
    </p:spTree>
    <p:extLst>
      <p:ext uri="{BB962C8B-B14F-4D97-AF65-F5344CB8AC3E}">
        <p14:creationId xmlns:p14="http://schemas.microsoft.com/office/powerpoint/2010/main" val="34006248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324698"/>
                </a:solidFill>
                <a:latin typeface="Signika"/>
              </a:rPr>
              <a:t>Getting to </a:t>
            </a:r>
            <a:r>
              <a:rPr lang="en-US" dirty="0" smtClean="0">
                <a:solidFill>
                  <a:srgbClr val="324698"/>
                </a:solidFill>
                <a:latin typeface="Signika"/>
              </a:rPr>
              <a:t>know Windows</a:t>
            </a:r>
            <a:endParaRPr lang="en-US" dirty="0"/>
          </a:p>
        </p:txBody>
      </p:sp>
      <p:pic>
        <p:nvPicPr>
          <p:cNvPr id="4" name="Computer Basics- Getting Started with Windows.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49275" y="1600200"/>
            <a:ext cx="8045450" cy="4525963"/>
          </a:xfrm>
        </p:spPr>
      </p:pic>
    </p:spTree>
    <p:extLst>
      <p:ext uri="{BB962C8B-B14F-4D97-AF65-F5344CB8AC3E}">
        <p14:creationId xmlns:p14="http://schemas.microsoft.com/office/powerpoint/2010/main" val="4824620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l" fontAlgn="base"/>
            <a:r>
              <a:rPr lang="en-US" b="1" i="0" dirty="0" smtClean="0">
                <a:solidFill>
                  <a:srgbClr val="707980"/>
                </a:solidFill>
                <a:effectLst/>
                <a:latin typeface="Signika"/>
              </a:rPr>
              <a:t>Computer Basics</a:t>
            </a:r>
            <a:br>
              <a:rPr lang="en-US" b="1" i="0" dirty="0" smtClean="0">
                <a:solidFill>
                  <a:srgbClr val="707980"/>
                </a:solidFill>
                <a:effectLst/>
                <a:latin typeface="Signika"/>
              </a:rPr>
            </a:br>
            <a:r>
              <a:rPr lang="en-US" b="1" dirty="0">
                <a:solidFill>
                  <a:srgbClr val="9BA0A5"/>
                </a:solidFill>
                <a:latin typeface="Signika"/>
              </a:rPr>
              <a:t>Doing More with Computers</a:t>
            </a:r>
            <a:endParaRPr lang="en-US" b="1" i="0" dirty="0">
              <a:solidFill>
                <a:srgbClr val="9BA0A5"/>
              </a:solidFill>
              <a:effectLst/>
              <a:latin typeface="Signika"/>
            </a:endParaRPr>
          </a:p>
        </p:txBody>
      </p:sp>
      <p:sp>
        <p:nvSpPr>
          <p:cNvPr id="3" name="Subtitle 2"/>
          <p:cNvSpPr>
            <a:spLocks noGrp="1"/>
          </p:cNvSpPr>
          <p:nvPr>
            <p:ph type="subTitle" idx="1"/>
          </p:nvPr>
        </p:nvSpPr>
        <p:spPr/>
        <p:txBody>
          <a:bodyPr anchor="ctr"/>
          <a:lstStyle/>
          <a:p>
            <a:pPr fontAlgn="base"/>
            <a:r>
              <a:rPr lang="en-US" b="1" dirty="0"/>
              <a:t>Computer Safety and Maintenance</a:t>
            </a:r>
          </a:p>
          <a:p>
            <a:r>
              <a:rPr lang="en-US" dirty="0" smtClean="0"/>
              <a:t>Chapter 2</a:t>
            </a:r>
            <a:endParaRPr lang="en-US" dirty="0"/>
          </a:p>
        </p:txBody>
      </p:sp>
    </p:spTree>
    <p:extLst>
      <p:ext uri="{BB962C8B-B14F-4D97-AF65-F5344CB8AC3E}">
        <p14:creationId xmlns:p14="http://schemas.microsoft.com/office/powerpoint/2010/main" val="13759011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fontAlgn="base"/>
            <a:r>
              <a:rPr lang="en-US" dirty="0">
                <a:solidFill>
                  <a:srgbClr val="324698"/>
                </a:solidFill>
                <a:latin typeface="Signika"/>
              </a:rPr>
              <a:t>How do I keep my computer healthy</a:t>
            </a:r>
            <a:r>
              <a:rPr lang="en-US" dirty="0" smtClean="0">
                <a:solidFill>
                  <a:srgbClr val="324698"/>
                </a:solidFill>
                <a:latin typeface="Signika"/>
              </a:rPr>
              <a:t>?</a:t>
            </a:r>
            <a:endParaRPr lang="en-US" dirty="0"/>
          </a:p>
        </p:txBody>
      </p:sp>
      <p:sp>
        <p:nvSpPr>
          <p:cNvPr id="3" name="Content Placeholder 2"/>
          <p:cNvSpPr>
            <a:spLocks noGrp="1"/>
          </p:cNvSpPr>
          <p:nvPr>
            <p:ph idx="1"/>
          </p:nvPr>
        </p:nvSpPr>
        <p:spPr/>
        <p:txBody>
          <a:bodyPr>
            <a:normAutofit fontScale="85000" lnSpcReduction="20000"/>
          </a:bodyPr>
          <a:lstStyle/>
          <a:p>
            <a:r>
              <a:rPr lang="en-US" dirty="0">
                <a:solidFill>
                  <a:srgbClr val="707880"/>
                </a:solidFill>
                <a:latin typeface="Droid Sans"/>
              </a:rPr>
              <a:t>Computers are expensive, and with all big purchases you probably want </a:t>
            </a:r>
            <a:r>
              <a:rPr lang="en-US" dirty="0" smtClean="0">
                <a:solidFill>
                  <a:srgbClr val="707880"/>
                </a:solidFill>
                <a:latin typeface="Droid Sans"/>
              </a:rPr>
              <a:t>to </a:t>
            </a:r>
            <a:r>
              <a:rPr lang="en-US" b="1" dirty="0" smtClean="0">
                <a:solidFill>
                  <a:srgbClr val="707880"/>
                </a:solidFill>
                <a:latin typeface="Droid Sans"/>
              </a:rPr>
              <a:t>protect </a:t>
            </a:r>
            <a:r>
              <a:rPr lang="en-US" b="1" dirty="0">
                <a:solidFill>
                  <a:srgbClr val="707880"/>
                </a:solidFill>
                <a:latin typeface="Droid Sans"/>
              </a:rPr>
              <a:t>your investment</a:t>
            </a:r>
            <a:r>
              <a:rPr lang="en-US" dirty="0">
                <a:solidFill>
                  <a:srgbClr val="707880"/>
                </a:solidFill>
                <a:latin typeface="Droid Sans"/>
              </a:rPr>
              <a:t>. Luckily, it is not difficult to </a:t>
            </a:r>
            <a:r>
              <a:rPr lang="en-US" b="1" dirty="0">
                <a:solidFill>
                  <a:srgbClr val="707880"/>
                </a:solidFill>
                <a:latin typeface="Droid Sans"/>
              </a:rPr>
              <a:t>keep your computer healthy</a:t>
            </a:r>
            <a:r>
              <a:rPr lang="en-US" dirty="0">
                <a:solidFill>
                  <a:srgbClr val="707880"/>
                </a:solidFill>
                <a:latin typeface="Droid Sans"/>
              </a:rPr>
              <a:t> and in good working order. Maintaining a computer involves three things: keeping it </a:t>
            </a:r>
            <a:r>
              <a:rPr lang="en-US" b="1" dirty="0">
                <a:solidFill>
                  <a:srgbClr val="707880"/>
                </a:solidFill>
                <a:latin typeface="Droid Sans"/>
              </a:rPr>
              <a:t>physically clean</a:t>
            </a:r>
            <a:r>
              <a:rPr lang="en-US" dirty="0">
                <a:solidFill>
                  <a:srgbClr val="707880"/>
                </a:solidFill>
                <a:latin typeface="Droid Sans"/>
              </a:rPr>
              <a:t>, protecting it from </a:t>
            </a:r>
            <a:r>
              <a:rPr lang="en-US" b="1" dirty="0">
                <a:solidFill>
                  <a:srgbClr val="707880"/>
                </a:solidFill>
                <a:latin typeface="Droid Sans"/>
              </a:rPr>
              <a:t>malware</a:t>
            </a:r>
            <a:r>
              <a:rPr lang="en-US" dirty="0">
                <a:solidFill>
                  <a:srgbClr val="707880"/>
                </a:solidFill>
                <a:latin typeface="Droid Sans"/>
              </a:rPr>
              <a:t>, and </a:t>
            </a:r>
            <a:r>
              <a:rPr lang="en-US" b="1" dirty="0">
                <a:solidFill>
                  <a:srgbClr val="707880"/>
                </a:solidFill>
                <a:latin typeface="Droid Sans"/>
              </a:rPr>
              <a:t>backing up</a:t>
            </a:r>
            <a:r>
              <a:rPr lang="en-US" dirty="0">
                <a:solidFill>
                  <a:srgbClr val="707880"/>
                </a:solidFill>
                <a:latin typeface="Droid Sans"/>
              </a:rPr>
              <a:t> your important files</a:t>
            </a:r>
            <a:r>
              <a:rPr lang="en-US" dirty="0" smtClean="0">
                <a:solidFill>
                  <a:srgbClr val="707880"/>
                </a:solidFill>
                <a:latin typeface="Droid Sans"/>
              </a:rPr>
              <a:t>.</a:t>
            </a:r>
          </a:p>
          <a:p>
            <a:r>
              <a:rPr lang="en-US" dirty="0">
                <a:solidFill>
                  <a:srgbClr val="707880"/>
                </a:solidFill>
                <a:latin typeface="Droid Sans"/>
              </a:rPr>
              <a:t>When dealing with computers, dust isn't just unattractive—it can potentially destroy parts of your computer. By cleaning your computer regularly, you can help to </a:t>
            </a:r>
            <a:r>
              <a:rPr lang="en-US" b="1" dirty="0">
                <a:solidFill>
                  <a:srgbClr val="707880"/>
                </a:solidFill>
                <a:latin typeface="Droid Sans"/>
              </a:rPr>
              <a:t>keep it working properly</a:t>
            </a:r>
            <a:r>
              <a:rPr lang="en-US" dirty="0">
                <a:solidFill>
                  <a:srgbClr val="707880"/>
                </a:solidFill>
                <a:latin typeface="Droid Sans"/>
              </a:rPr>
              <a:t> and </a:t>
            </a:r>
            <a:r>
              <a:rPr lang="en-US" b="1" dirty="0">
                <a:solidFill>
                  <a:srgbClr val="707880"/>
                </a:solidFill>
                <a:latin typeface="Droid Sans"/>
              </a:rPr>
              <a:t>avoid expensive repairs</a:t>
            </a:r>
            <a:r>
              <a:rPr lang="en-US" dirty="0" smtClean="0">
                <a:solidFill>
                  <a:srgbClr val="707880"/>
                </a:solidFill>
                <a:latin typeface="Droid Sans"/>
              </a:rPr>
              <a:t>.</a:t>
            </a:r>
          </a:p>
        </p:txBody>
      </p:sp>
    </p:spTree>
    <p:extLst>
      <p:ext uri="{BB962C8B-B14F-4D97-AF65-F5344CB8AC3E}">
        <p14:creationId xmlns:p14="http://schemas.microsoft.com/office/powerpoint/2010/main" val="10252233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fontAlgn="base"/>
            <a:r>
              <a:rPr lang="en-US" dirty="0">
                <a:solidFill>
                  <a:srgbClr val="324698"/>
                </a:solidFill>
                <a:latin typeface="Signika"/>
              </a:rPr>
              <a:t>Keep your computer physically </a:t>
            </a:r>
            <a:r>
              <a:rPr lang="en-US" dirty="0" smtClean="0">
                <a:solidFill>
                  <a:srgbClr val="324698"/>
                </a:solidFill>
                <a:latin typeface="Signika"/>
              </a:rPr>
              <a:t>clean</a:t>
            </a:r>
            <a:endParaRPr lang="en-US" dirty="0"/>
          </a:p>
        </p:txBody>
      </p:sp>
      <p:sp>
        <p:nvSpPr>
          <p:cNvPr id="3" name="Content Placeholder 2"/>
          <p:cNvSpPr>
            <a:spLocks noGrp="1"/>
          </p:cNvSpPr>
          <p:nvPr>
            <p:ph idx="1"/>
          </p:nvPr>
        </p:nvSpPr>
        <p:spPr/>
        <p:txBody>
          <a:bodyPr>
            <a:normAutofit/>
          </a:bodyPr>
          <a:lstStyle/>
          <a:p>
            <a:pPr marL="0" indent="0" fontAlgn="base">
              <a:buNone/>
            </a:pPr>
            <a:r>
              <a:rPr lang="en-US" sz="1800" b="1" dirty="0">
                <a:solidFill>
                  <a:srgbClr val="5B6BAD"/>
                </a:solidFill>
                <a:latin typeface="Droid Sans"/>
              </a:rPr>
              <a:t>Dealing with liquids</a:t>
            </a:r>
          </a:p>
          <a:p>
            <a:pPr lvl="0"/>
            <a:r>
              <a:rPr lang="en-US" sz="1600" dirty="0">
                <a:solidFill>
                  <a:srgbClr val="707880"/>
                </a:solidFill>
                <a:latin typeface="Droid Sans"/>
              </a:rPr>
              <a:t>If you </a:t>
            </a:r>
            <a:r>
              <a:rPr lang="en-US" sz="1600" b="1" dirty="0">
                <a:solidFill>
                  <a:srgbClr val="707880"/>
                </a:solidFill>
                <a:latin typeface="Droid Sans"/>
              </a:rPr>
              <a:t>spill liquid</a:t>
            </a:r>
            <a:r>
              <a:rPr lang="en-US" sz="1600" dirty="0">
                <a:solidFill>
                  <a:srgbClr val="707880"/>
                </a:solidFill>
                <a:latin typeface="Droid Sans"/>
              </a:rPr>
              <a:t> on the keyboard, quickly shut down the computer and disconnect and turn the keyboard upside down to allow the liquid to drain.</a:t>
            </a:r>
            <a:r>
              <a:rPr lang="en-US" sz="1600" dirty="0">
                <a:solidFill>
                  <a:prstClr val="black"/>
                </a:solidFill>
                <a:latin typeface="Droid Sans"/>
              </a:rPr>
              <a:t/>
            </a:r>
            <a:br>
              <a:rPr lang="en-US" sz="1600" dirty="0">
                <a:solidFill>
                  <a:prstClr val="black"/>
                </a:solidFill>
                <a:latin typeface="Droid Sans"/>
              </a:rPr>
            </a:br>
            <a:r>
              <a:rPr lang="en-US" sz="1600" dirty="0">
                <a:solidFill>
                  <a:srgbClr val="707880"/>
                </a:solidFill>
                <a:latin typeface="Droid Sans"/>
              </a:rPr>
              <a:t>If the liquid is sticky, you will need to hold the keyboard on its side under running water to </a:t>
            </a:r>
            <a:r>
              <a:rPr lang="en-US" sz="1600" b="1" dirty="0">
                <a:solidFill>
                  <a:srgbClr val="707880"/>
                </a:solidFill>
                <a:latin typeface="Droid Sans"/>
              </a:rPr>
              <a:t>rinse</a:t>
            </a:r>
            <a:r>
              <a:rPr lang="en-US" sz="1600" dirty="0">
                <a:solidFill>
                  <a:srgbClr val="707880"/>
                </a:solidFill>
                <a:latin typeface="Droid Sans"/>
              </a:rPr>
              <a:t> the sticky liquid away. Then turn the keyboard upside down to drain for two days before reconnecting it. The keyboard may not be repairable at this point, but rinsing the sticky liquid off of it is the only chance for it to be usable again. The best way to avoid this situation is to keep drinks away from the computer area.</a:t>
            </a:r>
            <a:endParaRPr lang="en-US" sz="1600" dirty="0">
              <a:solidFill>
                <a:prstClr val="black"/>
              </a:solidFill>
              <a:latin typeface="Droid Sans"/>
            </a:endParaRPr>
          </a:p>
          <a:p>
            <a:pPr marL="0" indent="0" fontAlgn="base">
              <a:buNone/>
            </a:pPr>
            <a:r>
              <a:rPr lang="en-US" sz="1800" b="1" dirty="0">
                <a:solidFill>
                  <a:srgbClr val="5B6BAD"/>
                </a:solidFill>
                <a:latin typeface="Droid Sans"/>
              </a:rPr>
              <a:t>Keep it cool</a:t>
            </a:r>
          </a:p>
          <a:p>
            <a:pPr fontAlgn="base"/>
            <a:r>
              <a:rPr lang="en-US" sz="1600" b="1" dirty="0">
                <a:solidFill>
                  <a:srgbClr val="707880"/>
                </a:solidFill>
                <a:latin typeface="Droid Sans"/>
              </a:rPr>
              <a:t>Don't restrict airflow</a:t>
            </a:r>
            <a:r>
              <a:rPr lang="en-US" sz="1600" dirty="0">
                <a:solidFill>
                  <a:srgbClr val="707880"/>
                </a:solidFill>
                <a:latin typeface="Droid Sans"/>
              </a:rPr>
              <a:t> around your computer. A computer can generate a lot of heat, so the casing has </a:t>
            </a:r>
            <a:r>
              <a:rPr lang="en-US" sz="1600" b="1" dirty="0">
                <a:solidFill>
                  <a:srgbClr val="707880"/>
                </a:solidFill>
                <a:latin typeface="Droid Sans"/>
              </a:rPr>
              <a:t>fans</a:t>
            </a:r>
            <a:r>
              <a:rPr lang="en-US" sz="1600" dirty="0">
                <a:solidFill>
                  <a:srgbClr val="707880"/>
                </a:solidFill>
                <a:latin typeface="Droid Sans"/>
              </a:rPr>
              <a:t> that keep it from overheating. Avoid stacking papers, books, or other items around your computer.</a:t>
            </a:r>
          </a:p>
          <a:p>
            <a:pPr fontAlgn="base"/>
            <a:r>
              <a:rPr lang="en-US" sz="1600" dirty="0">
                <a:solidFill>
                  <a:srgbClr val="707880"/>
                </a:solidFill>
                <a:latin typeface="Droid Sans"/>
              </a:rPr>
              <a:t>Many computer desks have an </a:t>
            </a:r>
            <a:r>
              <a:rPr lang="en-US" sz="1600" b="1" dirty="0">
                <a:solidFill>
                  <a:srgbClr val="707880"/>
                </a:solidFill>
                <a:latin typeface="Droid Sans"/>
              </a:rPr>
              <a:t>enclosed compartment</a:t>
            </a:r>
            <a:r>
              <a:rPr lang="en-US" sz="1600" dirty="0">
                <a:solidFill>
                  <a:srgbClr val="707880"/>
                </a:solidFill>
                <a:latin typeface="Droid Sans"/>
              </a:rPr>
              <a:t> for the computer case. If you have this type of desk, you may want to position the case so it is not against the back side of the desk. If the compartment has a door, you may want to leave it open to improve airflow.</a:t>
            </a:r>
          </a:p>
          <a:p>
            <a:endParaRPr lang="en-US" sz="1600" dirty="0">
              <a:latin typeface="Droid Sans"/>
            </a:endParaRPr>
          </a:p>
        </p:txBody>
      </p:sp>
    </p:spTree>
    <p:extLst>
      <p:ext uri="{BB962C8B-B14F-4D97-AF65-F5344CB8AC3E}">
        <p14:creationId xmlns:p14="http://schemas.microsoft.com/office/powerpoint/2010/main" val="38351395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324698"/>
                </a:solidFill>
                <a:latin typeface="Signika"/>
              </a:rPr>
              <a:t>Keep your computer physically clean</a:t>
            </a:r>
            <a:endParaRPr lang="en-US" dirty="0"/>
          </a:p>
        </p:txBody>
      </p:sp>
      <p:pic>
        <p:nvPicPr>
          <p:cNvPr id="4" name="Computer Basics- Cleaning Your Computer.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49275" y="1600200"/>
            <a:ext cx="8045450" cy="4525963"/>
          </a:xfrm>
        </p:spPr>
      </p:pic>
    </p:spTree>
    <p:extLst>
      <p:ext uri="{BB962C8B-B14F-4D97-AF65-F5344CB8AC3E}">
        <p14:creationId xmlns:p14="http://schemas.microsoft.com/office/powerpoint/2010/main" val="63283312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solidFill>
                  <a:srgbClr val="324698"/>
                </a:solidFill>
                <a:latin typeface="Signika"/>
              </a:rPr>
              <a:t>Windows Desktop</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1327" y="1600200"/>
            <a:ext cx="73152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11088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fontAlgn="base"/>
            <a:r>
              <a:rPr lang="en-US" dirty="0">
                <a:solidFill>
                  <a:srgbClr val="324698"/>
                </a:solidFill>
                <a:latin typeface="Signika"/>
              </a:rPr>
              <a:t>Protecting your computer against malware</a:t>
            </a:r>
            <a:endParaRPr lang="en-US" dirty="0"/>
          </a:p>
        </p:txBody>
      </p:sp>
      <p:sp>
        <p:nvSpPr>
          <p:cNvPr id="3" name="Content Placeholder 2"/>
          <p:cNvSpPr>
            <a:spLocks noGrp="1"/>
          </p:cNvSpPr>
          <p:nvPr>
            <p:ph idx="1"/>
          </p:nvPr>
        </p:nvSpPr>
        <p:spPr/>
        <p:txBody>
          <a:bodyPr>
            <a:normAutofit fontScale="62500" lnSpcReduction="20000"/>
          </a:bodyPr>
          <a:lstStyle/>
          <a:p>
            <a:r>
              <a:rPr lang="en-US" b="1" dirty="0">
                <a:solidFill>
                  <a:srgbClr val="707880"/>
                </a:solidFill>
                <a:latin typeface="Droid Sans"/>
              </a:rPr>
              <a:t>Malware</a:t>
            </a:r>
            <a:r>
              <a:rPr lang="en-US" dirty="0">
                <a:solidFill>
                  <a:srgbClr val="707880"/>
                </a:solidFill>
                <a:latin typeface="Droid Sans"/>
              </a:rPr>
              <a:t> is any type of software that is designed to </a:t>
            </a:r>
            <a:r>
              <a:rPr lang="en-US" b="1" dirty="0">
                <a:solidFill>
                  <a:srgbClr val="707880"/>
                </a:solidFill>
                <a:latin typeface="Droid Sans"/>
              </a:rPr>
              <a:t>damage your computer</a:t>
            </a:r>
            <a:r>
              <a:rPr lang="en-US" dirty="0">
                <a:solidFill>
                  <a:srgbClr val="707880"/>
                </a:solidFill>
                <a:latin typeface="Droid Sans"/>
              </a:rPr>
              <a:t> or gain </a:t>
            </a:r>
            <a:r>
              <a:rPr lang="en-US" b="1" dirty="0">
                <a:solidFill>
                  <a:srgbClr val="707880"/>
                </a:solidFill>
                <a:latin typeface="Droid Sans"/>
              </a:rPr>
              <a:t>unauthorized access</a:t>
            </a:r>
            <a:r>
              <a:rPr lang="en-US" dirty="0">
                <a:solidFill>
                  <a:srgbClr val="707880"/>
                </a:solidFill>
                <a:latin typeface="Droid Sans"/>
              </a:rPr>
              <a:t> to your personal information. It includes </a:t>
            </a:r>
            <a:r>
              <a:rPr lang="en-US" b="1" dirty="0">
                <a:solidFill>
                  <a:srgbClr val="707880"/>
                </a:solidFill>
                <a:latin typeface="Droid Sans"/>
              </a:rPr>
              <a:t>viruses</a:t>
            </a:r>
            <a:r>
              <a:rPr lang="en-US" dirty="0">
                <a:solidFill>
                  <a:srgbClr val="707880"/>
                </a:solidFill>
                <a:latin typeface="Droid Sans"/>
              </a:rPr>
              <a:t>, </a:t>
            </a:r>
            <a:r>
              <a:rPr lang="en-US" b="1" dirty="0">
                <a:solidFill>
                  <a:srgbClr val="707880"/>
                </a:solidFill>
                <a:latin typeface="Droid Sans"/>
              </a:rPr>
              <a:t>worms</a:t>
            </a:r>
            <a:r>
              <a:rPr lang="en-US" dirty="0">
                <a:solidFill>
                  <a:srgbClr val="707880"/>
                </a:solidFill>
                <a:latin typeface="Droid Sans"/>
              </a:rPr>
              <a:t>, </a:t>
            </a:r>
            <a:r>
              <a:rPr lang="en-US" b="1" dirty="0">
                <a:solidFill>
                  <a:srgbClr val="707880"/>
                </a:solidFill>
                <a:latin typeface="Droid Sans"/>
              </a:rPr>
              <a:t>Trojan horses</a:t>
            </a:r>
            <a:r>
              <a:rPr lang="en-US" dirty="0">
                <a:solidFill>
                  <a:srgbClr val="707880"/>
                </a:solidFill>
                <a:latin typeface="Droid Sans"/>
              </a:rPr>
              <a:t>, </a:t>
            </a:r>
            <a:r>
              <a:rPr lang="en-US" b="1" dirty="0">
                <a:solidFill>
                  <a:srgbClr val="707880"/>
                </a:solidFill>
                <a:latin typeface="Droid Sans"/>
              </a:rPr>
              <a:t>spyware</a:t>
            </a:r>
            <a:r>
              <a:rPr lang="en-US" dirty="0">
                <a:solidFill>
                  <a:srgbClr val="707880"/>
                </a:solidFill>
                <a:latin typeface="Droid Sans"/>
              </a:rPr>
              <a:t>, and other types. Most malware is distributed over the </a:t>
            </a:r>
            <a:r>
              <a:rPr lang="en-US" b="1" dirty="0">
                <a:solidFill>
                  <a:srgbClr val="707880"/>
                </a:solidFill>
                <a:latin typeface="Droid Sans"/>
              </a:rPr>
              <a:t>Internet</a:t>
            </a:r>
            <a:r>
              <a:rPr lang="en-US" dirty="0">
                <a:solidFill>
                  <a:srgbClr val="707880"/>
                </a:solidFill>
                <a:latin typeface="Droid Sans"/>
              </a:rPr>
              <a:t>, often bundled with other software</a:t>
            </a:r>
            <a:r>
              <a:rPr lang="en-US" dirty="0" smtClean="0">
                <a:solidFill>
                  <a:srgbClr val="707880"/>
                </a:solidFill>
                <a:latin typeface="Droid Sans"/>
              </a:rPr>
              <a:t>.</a:t>
            </a:r>
          </a:p>
          <a:p>
            <a:r>
              <a:rPr lang="en-US" dirty="0">
                <a:solidFill>
                  <a:srgbClr val="707880"/>
                </a:solidFill>
                <a:latin typeface="Droid Sans"/>
              </a:rPr>
              <a:t>The best way to guard against malware is to install antivirus software such as </a:t>
            </a:r>
            <a:r>
              <a:rPr lang="en-US" b="1" dirty="0" err="1" smtClean="0">
                <a:solidFill>
                  <a:srgbClr val="324698"/>
                </a:solidFill>
                <a:latin typeface="Droid Sans"/>
              </a:rPr>
              <a:t>Bitdefender</a:t>
            </a:r>
            <a:r>
              <a:rPr lang="en-US" dirty="0">
                <a:solidFill>
                  <a:srgbClr val="707880"/>
                </a:solidFill>
                <a:latin typeface="Droid Sans"/>
              </a:rPr>
              <a:t>, </a:t>
            </a:r>
            <a:r>
              <a:rPr lang="en-US" b="1" dirty="0">
                <a:solidFill>
                  <a:srgbClr val="324698"/>
                </a:solidFill>
                <a:latin typeface="Droid Sans"/>
              </a:rPr>
              <a:t>Norton</a:t>
            </a:r>
            <a:r>
              <a:rPr lang="en-US" dirty="0">
                <a:solidFill>
                  <a:srgbClr val="707880"/>
                </a:solidFill>
                <a:latin typeface="Droid Sans"/>
              </a:rPr>
              <a:t>, or </a:t>
            </a:r>
            <a:r>
              <a:rPr lang="en-US" b="1" dirty="0">
                <a:solidFill>
                  <a:srgbClr val="324698"/>
                </a:solidFill>
                <a:latin typeface="Droid Sans"/>
              </a:rPr>
              <a:t>Kaspersky</a:t>
            </a:r>
            <a:r>
              <a:rPr lang="en-US" dirty="0">
                <a:solidFill>
                  <a:srgbClr val="707880"/>
                </a:solidFill>
                <a:latin typeface="Droid Sans"/>
              </a:rPr>
              <a:t>. Antivirus software helps to </a:t>
            </a:r>
            <a:r>
              <a:rPr lang="en-US" b="1" dirty="0">
                <a:solidFill>
                  <a:srgbClr val="707880"/>
                </a:solidFill>
                <a:latin typeface="Droid Sans"/>
              </a:rPr>
              <a:t>prevent</a:t>
            </a:r>
            <a:r>
              <a:rPr lang="en-US" dirty="0">
                <a:solidFill>
                  <a:srgbClr val="707880"/>
                </a:solidFill>
                <a:latin typeface="Droid Sans"/>
              </a:rPr>
              <a:t> malware from being installed, and it can also </a:t>
            </a:r>
            <a:r>
              <a:rPr lang="en-US" b="1" dirty="0">
                <a:solidFill>
                  <a:srgbClr val="707880"/>
                </a:solidFill>
                <a:latin typeface="Droid Sans"/>
              </a:rPr>
              <a:t>remove</a:t>
            </a:r>
            <a:r>
              <a:rPr lang="en-US" dirty="0">
                <a:solidFill>
                  <a:srgbClr val="707880"/>
                </a:solidFill>
                <a:latin typeface="Droid Sans"/>
              </a:rPr>
              <a:t> malware from your computer. New malware is being created all the time, so it's important to </a:t>
            </a:r>
            <a:r>
              <a:rPr lang="en-US" b="1" dirty="0">
                <a:solidFill>
                  <a:srgbClr val="707880"/>
                </a:solidFill>
                <a:latin typeface="Droid Sans"/>
              </a:rPr>
              <a:t>update</a:t>
            </a:r>
            <a:r>
              <a:rPr lang="en-US" dirty="0">
                <a:solidFill>
                  <a:srgbClr val="707880"/>
                </a:solidFill>
                <a:latin typeface="Droid Sans"/>
              </a:rPr>
              <a:t> your antivirus software frequently. Most antivirus programs can do this automatically, but you'll need to make sure this feature is </a:t>
            </a:r>
            <a:r>
              <a:rPr lang="en-US" b="1" dirty="0">
                <a:solidFill>
                  <a:srgbClr val="707880"/>
                </a:solidFill>
                <a:latin typeface="Droid Sans"/>
              </a:rPr>
              <a:t>enabled</a:t>
            </a:r>
            <a:r>
              <a:rPr lang="en-US" dirty="0" smtClean="0">
                <a:solidFill>
                  <a:srgbClr val="707880"/>
                </a:solidFill>
                <a:latin typeface="Droid Sans"/>
              </a:rPr>
              <a:t>.</a:t>
            </a:r>
          </a:p>
          <a:p>
            <a:r>
              <a:rPr lang="en-US" dirty="0">
                <a:solidFill>
                  <a:srgbClr val="707880"/>
                </a:solidFill>
                <a:latin typeface="Droid Sans"/>
              </a:rPr>
              <a:t>It's also important to </a:t>
            </a:r>
            <a:r>
              <a:rPr lang="en-US" b="1" dirty="0">
                <a:solidFill>
                  <a:srgbClr val="707880"/>
                </a:solidFill>
                <a:latin typeface="Droid Sans"/>
              </a:rPr>
              <a:t>stay smart</a:t>
            </a:r>
            <a:r>
              <a:rPr lang="en-US" dirty="0">
                <a:solidFill>
                  <a:srgbClr val="707880"/>
                </a:solidFill>
                <a:latin typeface="Droid Sans"/>
              </a:rPr>
              <a:t> when you're browsing the Web or using email. If a website or email attachment looks suspicious, trust your instincts. Keep in mind that your antivirus program </a:t>
            </a:r>
            <a:r>
              <a:rPr lang="en-US" b="1" dirty="0">
                <a:solidFill>
                  <a:srgbClr val="707880"/>
                </a:solidFill>
                <a:latin typeface="Droid Sans"/>
              </a:rPr>
              <a:t>may not catch everything</a:t>
            </a:r>
            <a:r>
              <a:rPr lang="en-US" dirty="0">
                <a:solidFill>
                  <a:srgbClr val="707880"/>
                </a:solidFill>
                <a:latin typeface="Droid Sans"/>
              </a:rPr>
              <a:t>, so it's best to avoid downloading anything that might contain malware.</a:t>
            </a:r>
            <a:endParaRPr lang="en-US" dirty="0"/>
          </a:p>
        </p:txBody>
      </p:sp>
    </p:spTree>
    <p:extLst>
      <p:ext uri="{BB962C8B-B14F-4D97-AF65-F5344CB8AC3E}">
        <p14:creationId xmlns:p14="http://schemas.microsoft.com/office/powerpoint/2010/main" val="32882621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fontAlgn="base"/>
            <a:r>
              <a:rPr lang="en-US" dirty="0">
                <a:solidFill>
                  <a:srgbClr val="324698"/>
                </a:solidFill>
                <a:latin typeface="Signika"/>
              </a:rPr>
              <a:t>Backing up your </a:t>
            </a:r>
            <a:r>
              <a:rPr lang="en-US" dirty="0" smtClean="0">
                <a:solidFill>
                  <a:srgbClr val="324698"/>
                </a:solidFill>
                <a:latin typeface="Signika"/>
              </a:rPr>
              <a:t>computer</a:t>
            </a:r>
            <a:endParaRPr lang="en-US" dirty="0"/>
          </a:p>
        </p:txBody>
      </p:sp>
      <p:sp>
        <p:nvSpPr>
          <p:cNvPr id="3" name="Content Placeholder 2"/>
          <p:cNvSpPr>
            <a:spLocks noGrp="1"/>
          </p:cNvSpPr>
          <p:nvPr>
            <p:ph idx="1"/>
          </p:nvPr>
        </p:nvSpPr>
        <p:spPr/>
        <p:txBody>
          <a:bodyPr>
            <a:normAutofit lnSpcReduction="10000"/>
          </a:bodyPr>
          <a:lstStyle/>
          <a:p>
            <a:r>
              <a:rPr lang="en-US" dirty="0" smtClean="0">
                <a:solidFill>
                  <a:srgbClr val="707880"/>
                </a:solidFill>
                <a:latin typeface="Droid Sans"/>
              </a:rPr>
              <a:t>Imagine what would happen if your computer suddenly stopped working. Would you lose any important documents, photos, or other files? It may be possible to repair your computer, but your files may be </a:t>
            </a:r>
            <a:r>
              <a:rPr lang="en-US" b="1" dirty="0" smtClean="0">
                <a:solidFill>
                  <a:srgbClr val="707880"/>
                </a:solidFill>
                <a:latin typeface="Droid Sans"/>
              </a:rPr>
              <a:t>lost forever</a:t>
            </a:r>
            <a:r>
              <a:rPr lang="en-US" dirty="0" smtClean="0">
                <a:solidFill>
                  <a:srgbClr val="707880"/>
                </a:solidFill>
                <a:latin typeface="Droid Sans"/>
              </a:rPr>
              <a:t>. Luckily, you can prevent this by creating </a:t>
            </a:r>
            <a:r>
              <a:rPr lang="en-US" b="1" dirty="0" smtClean="0">
                <a:solidFill>
                  <a:srgbClr val="707880"/>
                </a:solidFill>
                <a:latin typeface="Droid Sans"/>
              </a:rPr>
              <a:t>backup</a:t>
            </a:r>
            <a:r>
              <a:rPr lang="en-US" dirty="0" smtClean="0">
                <a:solidFill>
                  <a:srgbClr val="707880"/>
                </a:solidFill>
                <a:latin typeface="Droid Sans"/>
              </a:rPr>
              <a:t> copies of all of your files (or just the important ones) on an </a:t>
            </a:r>
            <a:r>
              <a:rPr lang="en-US" b="1" dirty="0" smtClean="0">
                <a:solidFill>
                  <a:srgbClr val="707880"/>
                </a:solidFill>
                <a:latin typeface="Droid Sans"/>
              </a:rPr>
              <a:t>external hard drive</a:t>
            </a:r>
            <a:r>
              <a:rPr lang="en-US" dirty="0" smtClean="0">
                <a:solidFill>
                  <a:srgbClr val="707880"/>
                </a:solidFill>
                <a:latin typeface="Droid Sans"/>
              </a:rPr>
              <a:t> or an </a:t>
            </a:r>
            <a:r>
              <a:rPr lang="en-US" b="1" dirty="0" smtClean="0">
                <a:solidFill>
                  <a:srgbClr val="707880"/>
                </a:solidFill>
                <a:latin typeface="Droid Sans"/>
              </a:rPr>
              <a:t>online backup service</a:t>
            </a:r>
            <a:r>
              <a:rPr lang="en-US" dirty="0" smtClean="0">
                <a:solidFill>
                  <a:srgbClr val="707880"/>
                </a:solidFill>
                <a:latin typeface="Droid Sans"/>
              </a:rPr>
              <a:t>.</a:t>
            </a:r>
          </a:p>
          <a:p>
            <a:endParaRPr lang="en-US" dirty="0"/>
          </a:p>
        </p:txBody>
      </p:sp>
    </p:spTree>
    <p:extLst>
      <p:ext uri="{BB962C8B-B14F-4D97-AF65-F5344CB8AC3E}">
        <p14:creationId xmlns:p14="http://schemas.microsoft.com/office/powerpoint/2010/main" val="42137297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smtClean="0">
                <a:solidFill>
                  <a:srgbClr val="324698"/>
                </a:solidFill>
                <a:latin typeface="Signika"/>
              </a:rPr>
              <a:t>Backing up </a:t>
            </a:r>
            <a:r>
              <a:rPr lang="en-US" dirty="0">
                <a:solidFill>
                  <a:srgbClr val="324698"/>
                </a:solidFill>
                <a:latin typeface="Signika"/>
              </a:rPr>
              <a:t>using </a:t>
            </a:r>
            <a:r>
              <a:rPr lang="en-US" dirty="0" smtClean="0">
                <a:solidFill>
                  <a:srgbClr val="324698"/>
                </a:solidFill>
                <a:latin typeface="Signika"/>
              </a:rPr>
              <a:t>external </a:t>
            </a:r>
            <a:r>
              <a:rPr lang="en-US" dirty="0">
                <a:solidFill>
                  <a:srgbClr val="324698"/>
                </a:solidFill>
                <a:latin typeface="Signika"/>
              </a:rPr>
              <a:t>hard drives</a:t>
            </a:r>
            <a:endParaRPr lang="en-US" dirty="0"/>
          </a:p>
        </p:txBody>
      </p:sp>
      <p:sp>
        <p:nvSpPr>
          <p:cNvPr id="3" name="Content Placeholder 2"/>
          <p:cNvSpPr>
            <a:spLocks noGrp="1"/>
          </p:cNvSpPr>
          <p:nvPr>
            <p:ph idx="1"/>
          </p:nvPr>
        </p:nvSpPr>
        <p:spPr>
          <a:xfrm>
            <a:off x="457200" y="1600201"/>
            <a:ext cx="7543800" cy="2590799"/>
          </a:xfrm>
        </p:spPr>
        <p:txBody>
          <a:bodyPr>
            <a:normAutofit fontScale="55000" lnSpcReduction="20000"/>
          </a:bodyPr>
          <a:lstStyle/>
          <a:p>
            <a:pPr fontAlgn="base"/>
            <a:r>
              <a:rPr lang="en-US" dirty="0">
                <a:solidFill>
                  <a:srgbClr val="707880"/>
                </a:solidFill>
                <a:latin typeface="Droid Sans"/>
              </a:rPr>
              <a:t>You can purchase an </a:t>
            </a:r>
            <a:r>
              <a:rPr lang="en-US" b="1" dirty="0">
                <a:solidFill>
                  <a:srgbClr val="707880"/>
                </a:solidFill>
                <a:latin typeface="Droid Sans"/>
              </a:rPr>
              <a:t>external hard drive</a:t>
            </a:r>
            <a:r>
              <a:rPr lang="en-US" dirty="0">
                <a:solidFill>
                  <a:srgbClr val="707880"/>
                </a:solidFill>
                <a:latin typeface="Droid Sans"/>
              </a:rPr>
              <a:t> and copy the contents of your computer to it. The </a:t>
            </a:r>
            <a:r>
              <a:rPr lang="en-US" b="1" dirty="0">
                <a:solidFill>
                  <a:srgbClr val="707880"/>
                </a:solidFill>
                <a:latin typeface="Droid Sans"/>
              </a:rPr>
              <a:t>initial backup could take several hours</a:t>
            </a:r>
            <a:r>
              <a:rPr lang="en-US" dirty="0">
                <a:solidFill>
                  <a:srgbClr val="707880"/>
                </a:solidFill>
                <a:latin typeface="Droid Sans"/>
              </a:rPr>
              <a:t>, so you will need to select a period of time when you do not need access to your computer. Running the backup overnight usually works best. Follow-up backups should be conducted on a regular basis, but will not take as long because the drive will only need to copy your most recent files.</a:t>
            </a:r>
          </a:p>
          <a:p>
            <a:pPr fontAlgn="base"/>
            <a:r>
              <a:rPr lang="en-US" b="1" dirty="0">
                <a:solidFill>
                  <a:srgbClr val="707880"/>
                </a:solidFill>
                <a:latin typeface="Droid Sans"/>
              </a:rPr>
              <a:t>Western Digital</a:t>
            </a:r>
            <a:r>
              <a:rPr lang="en-US" dirty="0">
                <a:solidFill>
                  <a:srgbClr val="707880"/>
                </a:solidFill>
                <a:latin typeface="Droid Sans"/>
              </a:rPr>
              <a:t>, </a:t>
            </a:r>
            <a:r>
              <a:rPr lang="en-US" b="1" dirty="0">
                <a:solidFill>
                  <a:srgbClr val="707880"/>
                </a:solidFill>
                <a:latin typeface="Droid Sans"/>
              </a:rPr>
              <a:t>Iomega</a:t>
            </a:r>
            <a:r>
              <a:rPr lang="en-US" dirty="0">
                <a:solidFill>
                  <a:srgbClr val="707880"/>
                </a:solidFill>
                <a:latin typeface="Droid Sans"/>
              </a:rPr>
              <a:t>, and </a:t>
            </a:r>
            <a:r>
              <a:rPr lang="en-US" b="1" dirty="0">
                <a:solidFill>
                  <a:srgbClr val="707880"/>
                </a:solidFill>
                <a:latin typeface="Droid Sans"/>
              </a:rPr>
              <a:t>Seagate</a:t>
            </a:r>
            <a:r>
              <a:rPr lang="en-US" dirty="0">
                <a:solidFill>
                  <a:srgbClr val="707880"/>
                </a:solidFill>
                <a:latin typeface="Droid Sans"/>
              </a:rPr>
              <a:t> produce popular external hard drives. Conduct some research on which product best suits your storage needs, or ask a computer sales representative for recommendations</a:t>
            </a:r>
            <a:r>
              <a:rPr lang="en-US" dirty="0" smtClean="0">
                <a:solidFill>
                  <a:srgbClr val="707880"/>
                </a:solidFill>
                <a:latin typeface="Droid Sans"/>
              </a:rPr>
              <a:t>.</a:t>
            </a:r>
            <a:endParaRPr lang="en-US" dirty="0">
              <a:solidFill>
                <a:srgbClr val="707880"/>
              </a:solidFill>
              <a:latin typeface="Droid Sans"/>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4450" y="4267200"/>
            <a:ext cx="3333750" cy="2219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57200" y="4114800"/>
            <a:ext cx="5238246" cy="2031325"/>
          </a:xfrm>
          <a:prstGeom prst="rect">
            <a:avLst/>
          </a:prstGeom>
          <a:noFill/>
        </p:spPr>
        <p:txBody>
          <a:bodyPr wrap="square" rtlCol="0">
            <a:spAutoFit/>
          </a:bodyPr>
          <a:lstStyle/>
          <a:p>
            <a:pPr marL="285750" indent="-285750">
              <a:buFont typeface="Arial" pitchFamily="34" charset="0"/>
              <a:buChar char="•"/>
            </a:pPr>
            <a:r>
              <a:rPr lang="en-US" dirty="0">
                <a:solidFill>
                  <a:srgbClr val="707880"/>
                </a:solidFill>
                <a:latin typeface="Droid Sans"/>
              </a:rPr>
              <a:t>One drawback, compared to online backup services, is that your external hard drive can be lost, damaged, or stolen just as your computer might be. Therefore, it is important to keep your drive in a </a:t>
            </a:r>
            <a:r>
              <a:rPr lang="en-US" b="1" dirty="0">
                <a:solidFill>
                  <a:srgbClr val="707880"/>
                </a:solidFill>
                <a:latin typeface="Droid Sans"/>
              </a:rPr>
              <a:t>secure location</a:t>
            </a:r>
            <a:r>
              <a:rPr lang="en-US" dirty="0">
                <a:solidFill>
                  <a:srgbClr val="707880"/>
                </a:solidFill>
                <a:latin typeface="Droid Sans"/>
              </a:rPr>
              <a:t> when not in use.</a:t>
            </a:r>
          </a:p>
          <a:p>
            <a:endParaRPr lang="en-US" dirty="0"/>
          </a:p>
        </p:txBody>
      </p:sp>
    </p:spTree>
    <p:extLst>
      <p:ext uri="{BB962C8B-B14F-4D97-AF65-F5344CB8AC3E}">
        <p14:creationId xmlns:p14="http://schemas.microsoft.com/office/powerpoint/2010/main" val="15043940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4000" dirty="0">
                <a:solidFill>
                  <a:srgbClr val="324698"/>
                </a:solidFill>
                <a:latin typeface="Signika"/>
              </a:rPr>
              <a:t>Backing up using </a:t>
            </a:r>
            <a:r>
              <a:rPr lang="en-US" sz="4000" dirty="0" smtClean="0">
                <a:solidFill>
                  <a:srgbClr val="324698"/>
                </a:solidFill>
                <a:latin typeface="Signika"/>
              </a:rPr>
              <a:t>online </a:t>
            </a:r>
            <a:r>
              <a:rPr lang="en-US" sz="4000" dirty="0">
                <a:solidFill>
                  <a:srgbClr val="324698"/>
                </a:solidFill>
                <a:latin typeface="Signika"/>
              </a:rPr>
              <a:t>backup services</a:t>
            </a:r>
            <a:endParaRPr lang="en-US" dirty="0"/>
          </a:p>
        </p:txBody>
      </p:sp>
      <p:sp>
        <p:nvSpPr>
          <p:cNvPr id="3" name="Content Placeholder 2"/>
          <p:cNvSpPr>
            <a:spLocks noGrp="1"/>
          </p:cNvSpPr>
          <p:nvPr>
            <p:ph idx="1"/>
          </p:nvPr>
        </p:nvSpPr>
        <p:spPr/>
        <p:txBody>
          <a:bodyPr>
            <a:normAutofit fontScale="77500" lnSpcReduction="20000"/>
          </a:bodyPr>
          <a:lstStyle/>
          <a:p>
            <a:pPr fontAlgn="base"/>
            <a:r>
              <a:rPr lang="en-US" dirty="0">
                <a:solidFill>
                  <a:srgbClr val="707880"/>
                </a:solidFill>
                <a:latin typeface="Droid Sans"/>
              </a:rPr>
              <a:t>You can also back up your files to one of the </a:t>
            </a:r>
            <a:r>
              <a:rPr lang="en-US" b="1" dirty="0">
                <a:solidFill>
                  <a:srgbClr val="707880"/>
                </a:solidFill>
                <a:latin typeface="Droid Sans"/>
              </a:rPr>
              <a:t>online backup services</a:t>
            </a:r>
            <a:r>
              <a:rPr lang="en-US" dirty="0">
                <a:solidFill>
                  <a:srgbClr val="707880"/>
                </a:solidFill>
                <a:latin typeface="Droid Sans"/>
              </a:rPr>
              <a:t> like </a:t>
            </a:r>
            <a:r>
              <a:rPr lang="en-US" b="1" dirty="0" err="1">
                <a:solidFill>
                  <a:srgbClr val="324698"/>
                </a:solidFill>
                <a:latin typeface="inherit"/>
              </a:rPr>
              <a:t>Mozy</a:t>
            </a:r>
            <a:r>
              <a:rPr lang="en-US" dirty="0">
                <a:solidFill>
                  <a:srgbClr val="707880"/>
                </a:solidFill>
                <a:latin typeface="Droid Sans"/>
              </a:rPr>
              <a:t>, </a:t>
            </a:r>
            <a:r>
              <a:rPr lang="en-US" b="1" dirty="0" err="1">
                <a:solidFill>
                  <a:srgbClr val="324698"/>
                </a:solidFill>
                <a:latin typeface="inherit"/>
              </a:rPr>
              <a:t>Carbonite</a:t>
            </a:r>
            <a:r>
              <a:rPr lang="en-US" dirty="0">
                <a:solidFill>
                  <a:srgbClr val="707880"/>
                </a:solidFill>
                <a:latin typeface="Droid Sans"/>
              </a:rPr>
              <a:t> or </a:t>
            </a:r>
            <a:r>
              <a:rPr lang="en-US" b="1" dirty="0">
                <a:solidFill>
                  <a:srgbClr val="324698"/>
                </a:solidFill>
                <a:latin typeface="inherit"/>
              </a:rPr>
              <a:t>Box</a:t>
            </a:r>
            <a:r>
              <a:rPr lang="en-US" dirty="0">
                <a:solidFill>
                  <a:srgbClr val="707880"/>
                </a:solidFill>
                <a:latin typeface="Droid Sans"/>
              </a:rPr>
              <a:t>, and your files will always be accessible to you. The amount of storage space provided by these sites varies, and you may have to pay a monthly or yearly fee for adequate storage. Again, do your research, as these services are constantly changing and offer varying features.</a:t>
            </a:r>
          </a:p>
          <a:p>
            <a:pPr fontAlgn="base"/>
            <a:r>
              <a:rPr lang="en-US" dirty="0">
                <a:solidFill>
                  <a:srgbClr val="707880"/>
                </a:solidFill>
                <a:latin typeface="Droid Sans"/>
              </a:rPr>
              <a:t>One drawback to online backup services is that the </a:t>
            </a:r>
            <a:r>
              <a:rPr lang="en-US" b="1" dirty="0">
                <a:solidFill>
                  <a:srgbClr val="707880"/>
                </a:solidFill>
                <a:latin typeface="Droid Sans"/>
              </a:rPr>
              <a:t>initial backup can be slow</a:t>
            </a:r>
            <a:r>
              <a:rPr lang="en-US" dirty="0">
                <a:solidFill>
                  <a:srgbClr val="707880"/>
                </a:solidFill>
                <a:latin typeface="Droid Sans"/>
              </a:rPr>
              <a:t> and may even take days to upload if you have a large amount of files. However, subsequent backups should not take as long.</a:t>
            </a:r>
          </a:p>
          <a:p>
            <a:endParaRPr lang="en-US" dirty="0"/>
          </a:p>
        </p:txBody>
      </p:sp>
    </p:spTree>
    <p:extLst>
      <p:ext uri="{BB962C8B-B14F-4D97-AF65-F5344CB8AC3E}">
        <p14:creationId xmlns:p14="http://schemas.microsoft.com/office/powerpoint/2010/main" val="10796436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fontAlgn="base"/>
            <a:r>
              <a:rPr lang="en-US" dirty="0">
                <a:solidFill>
                  <a:srgbClr val="324698"/>
                </a:solidFill>
                <a:latin typeface="Signika"/>
              </a:rPr>
              <a:t>Other maintenance </a:t>
            </a:r>
            <a:r>
              <a:rPr lang="en-US" dirty="0" smtClean="0">
                <a:solidFill>
                  <a:srgbClr val="324698"/>
                </a:solidFill>
                <a:latin typeface="Signika"/>
              </a:rPr>
              <a:t>techniques</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en-US" dirty="0">
                <a:solidFill>
                  <a:srgbClr val="707880"/>
                </a:solidFill>
                <a:latin typeface="Droid Sans"/>
              </a:rPr>
              <a:t>To keep your computer running smoothly, it's important to keep files and folders </a:t>
            </a:r>
            <a:r>
              <a:rPr lang="en-US" b="1" dirty="0">
                <a:solidFill>
                  <a:srgbClr val="707880"/>
                </a:solidFill>
                <a:latin typeface="Droid Sans"/>
              </a:rPr>
              <a:t>uncluttered</a:t>
            </a:r>
            <a:r>
              <a:rPr lang="en-US" dirty="0">
                <a:solidFill>
                  <a:srgbClr val="707880"/>
                </a:solidFill>
                <a:latin typeface="Droid Sans"/>
              </a:rPr>
              <a:t>. Cluttered or unorganized folders make it more difficult to find the files you need. Additionally, unwanted files can eventually fill up your </a:t>
            </a:r>
            <a:r>
              <a:rPr lang="en-US" b="1" dirty="0">
                <a:solidFill>
                  <a:srgbClr val="707880"/>
                </a:solidFill>
                <a:latin typeface="Droid Sans"/>
              </a:rPr>
              <a:t>hard drive</a:t>
            </a:r>
            <a:r>
              <a:rPr lang="en-US" dirty="0">
                <a:solidFill>
                  <a:srgbClr val="707880"/>
                </a:solidFill>
                <a:latin typeface="Droid Sans"/>
              </a:rPr>
              <a:t>, which will make your computer slower and more difficult to use. Here are a few things you can do to delete unwanted files and improve your computer's performance</a:t>
            </a:r>
            <a:r>
              <a:rPr lang="en-US" dirty="0" smtClean="0">
                <a:solidFill>
                  <a:srgbClr val="707880"/>
                </a:solidFill>
                <a:latin typeface="Droid Sans"/>
              </a:rPr>
              <a:t>:</a:t>
            </a:r>
          </a:p>
          <a:p>
            <a:pPr fontAlgn="base">
              <a:buFont typeface="Arial"/>
              <a:buChar char="•"/>
            </a:pPr>
            <a:r>
              <a:rPr lang="en-US" b="1" dirty="0">
                <a:solidFill>
                  <a:srgbClr val="707880"/>
                </a:solidFill>
                <a:latin typeface="inherit"/>
              </a:rPr>
              <a:t>Delete files:</a:t>
            </a:r>
            <a:r>
              <a:rPr lang="en-US" dirty="0">
                <a:solidFill>
                  <a:srgbClr val="707880"/>
                </a:solidFill>
                <a:latin typeface="inherit"/>
              </a:rPr>
              <a:t> If you have any unwanted files, you can delete them manually. To do this, simply drag them into the </a:t>
            </a:r>
            <a:r>
              <a:rPr lang="en-US" b="1" dirty="0">
                <a:solidFill>
                  <a:srgbClr val="707880"/>
                </a:solidFill>
                <a:latin typeface="inherit"/>
              </a:rPr>
              <a:t>Recycle Bin</a:t>
            </a:r>
            <a:r>
              <a:rPr lang="en-US" dirty="0">
                <a:solidFill>
                  <a:srgbClr val="707880"/>
                </a:solidFill>
                <a:latin typeface="inherit"/>
              </a:rPr>
              <a:t> (or </a:t>
            </a:r>
            <a:r>
              <a:rPr lang="en-US" b="1" dirty="0">
                <a:solidFill>
                  <a:srgbClr val="707880"/>
                </a:solidFill>
                <a:latin typeface="inherit"/>
              </a:rPr>
              <a:t>Trash</a:t>
            </a:r>
            <a:r>
              <a:rPr lang="en-US" dirty="0">
                <a:solidFill>
                  <a:srgbClr val="707880"/>
                </a:solidFill>
                <a:latin typeface="inherit"/>
              </a:rPr>
              <a:t>), then empty the Recycle Bin.</a:t>
            </a:r>
          </a:p>
          <a:p>
            <a:endParaRPr lang="en-US" dirty="0"/>
          </a:p>
        </p:txBody>
      </p:sp>
    </p:spTree>
    <p:extLst>
      <p:ext uri="{BB962C8B-B14F-4D97-AF65-F5344CB8AC3E}">
        <p14:creationId xmlns:p14="http://schemas.microsoft.com/office/powerpoint/2010/main" val="374220663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06562"/>
          </a:xfrm>
        </p:spPr>
        <p:txBody>
          <a:bodyPr anchor="t">
            <a:normAutofit/>
          </a:bodyPr>
          <a:lstStyle/>
          <a:p>
            <a:pPr marL="342900" lvl="0" indent="-342900" algn="l" fontAlgn="base">
              <a:spcBef>
                <a:spcPct val="20000"/>
              </a:spcBef>
              <a:buFont typeface="Arial" pitchFamily="34" charset="0"/>
              <a:buChar char="•"/>
            </a:pPr>
            <a:r>
              <a:rPr lang="en-US" sz="2000" b="1" dirty="0">
                <a:solidFill>
                  <a:srgbClr val="707880"/>
                </a:solidFill>
                <a:latin typeface="Droid Sans"/>
                <a:ea typeface="+mn-ea"/>
                <a:cs typeface="+mn-cs"/>
              </a:rPr>
              <a:t>Disk Defragmenter:</a:t>
            </a:r>
            <a:r>
              <a:rPr lang="en-US" sz="2000" dirty="0">
                <a:solidFill>
                  <a:srgbClr val="707880"/>
                </a:solidFill>
                <a:latin typeface="Droid Sans"/>
                <a:ea typeface="+mn-ea"/>
                <a:cs typeface="+mn-cs"/>
              </a:rPr>
              <a:t> Windows includes a </a:t>
            </a:r>
            <a:r>
              <a:rPr lang="en-US" sz="2000" b="1" dirty="0" smtClean="0">
                <a:solidFill>
                  <a:srgbClr val="707880"/>
                </a:solidFill>
                <a:latin typeface="Droid Sans"/>
                <a:ea typeface="+mn-ea"/>
                <a:cs typeface="+mn-cs"/>
              </a:rPr>
              <a:t>Disk Defragmenter</a:t>
            </a:r>
            <a:r>
              <a:rPr lang="en-US" sz="2000" dirty="0">
                <a:solidFill>
                  <a:srgbClr val="707880"/>
                </a:solidFill>
                <a:latin typeface="Droid Sans"/>
                <a:ea typeface="+mn-ea"/>
                <a:cs typeface="+mn-cs"/>
              </a:rPr>
              <a:t> program in the Control Panel. It </a:t>
            </a:r>
            <a:r>
              <a:rPr lang="en-US" sz="2000" b="1" dirty="0">
                <a:solidFill>
                  <a:srgbClr val="707880"/>
                </a:solidFill>
                <a:latin typeface="Droid Sans"/>
                <a:ea typeface="+mn-ea"/>
                <a:cs typeface="+mn-cs"/>
              </a:rPr>
              <a:t>scans </a:t>
            </a:r>
            <a:r>
              <a:rPr lang="en-US" sz="2000" dirty="0">
                <a:solidFill>
                  <a:srgbClr val="707880"/>
                </a:solidFill>
                <a:latin typeface="Droid Sans"/>
                <a:ea typeface="+mn-ea"/>
                <a:cs typeface="+mn-cs"/>
              </a:rPr>
              <a:t>the files on your hard drive and </a:t>
            </a:r>
            <a:r>
              <a:rPr lang="en-US" sz="2000" b="1" dirty="0">
                <a:solidFill>
                  <a:srgbClr val="707880"/>
                </a:solidFill>
                <a:latin typeface="Droid Sans"/>
                <a:ea typeface="+mn-ea"/>
                <a:cs typeface="+mn-cs"/>
              </a:rPr>
              <a:t>rearranges</a:t>
            </a:r>
            <a:r>
              <a:rPr lang="en-US" sz="2000" dirty="0">
                <a:solidFill>
                  <a:srgbClr val="707880"/>
                </a:solidFill>
                <a:latin typeface="Droid Sans"/>
                <a:ea typeface="+mn-ea"/>
                <a:cs typeface="+mn-cs"/>
              </a:rPr>
              <a:t> </a:t>
            </a:r>
            <a:r>
              <a:rPr lang="en-US" sz="2000" dirty="0" smtClean="0">
                <a:solidFill>
                  <a:srgbClr val="707880"/>
                </a:solidFill>
                <a:latin typeface="Droid Sans"/>
                <a:ea typeface="+mn-ea"/>
                <a:cs typeface="+mn-cs"/>
              </a:rPr>
              <a:t>them so it can read them faster. If your computer is running slowly, running Disk Defragmenter can help to speed it up.</a:t>
            </a:r>
            <a:endParaRPr lang="en-US" dirty="0">
              <a:latin typeface="Droid Sans"/>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2095500"/>
            <a:ext cx="5429250" cy="430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505585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4419600" cy="3200400"/>
          </a:xfrm>
        </p:spPr>
        <p:txBody>
          <a:bodyPr anchor="t">
            <a:noAutofit/>
          </a:bodyPr>
          <a:lstStyle/>
          <a:p>
            <a:pPr marL="342900" indent="-342900" algn="l">
              <a:buFont typeface="Arial" pitchFamily="34" charset="0"/>
              <a:buChar char="•"/>
            </a:pPr>
            <a:r>
              <a:rPr lang="en-US" sz="2000" b="1" dirty="0">
                <a:solidFill>
                  <a:srgbClr val="707880"/>
                </a:solidFill>
                <a:latin typeface="Droid Sans"/>
              </a:rPr>
              <a:t>Disk Cleanup:</a:t>
            </a:r>
            <a:r>
              <a:rPr lang="en-US" sz="2000" dirty="0">
                <a:solidFill>
                  <a:srgbClr val="707880"/>
                </a:solidFill>
                <a:latin typeface="Droid Sans"/>
              </a:rPr>
              <a:t> Windows also includes a </a:t>
            </a:r>
            <a:r>
              <a:rPr lang="en-US" sz="2000" b="1" dirty="0">
                <a:solidFill>
                  <a:srgbClr val="707880"/>
                </a:solidFill>
                <a:latin typeface="Droid Sans"/>
              </a:rPr>
              <a:t>Disk Cleanup</a:t>
            </a:r>
            <a:r>
              <a:rPr lang="en-US" sz="2000" dirty="0">
                <a:solidFill>
                  <a:srgbClr val="707880"/>
                </a:solidFill>
                <a:latin typeface="Droid Sans"/>
              </a:rPr>
              <a:t> program in the Control Panel. It scans your computer </a:t>
            </a:r>
            <a:r>
              <a:rPr lang="en-US" sz="2000" dirty="0" smtClean="0">
                <a:solidFill>
                  <a:srgbClr val="707880"/>
                </a:solidFill>
                <a:latin typeface="Droid Sans"/>
              </a:rPr>
              <a:t>for </a:t>
            </a:r>
            <a:r>
              <a:rPr lang="en-US" sz="2000" b="1" dirty="0" smtClean="0">
                <a:solidFill>
                  <a:srgbClr val="707880"/>
                </a:solidFill>
                <a:latin typeface="Droid Sans"/>
              </a:rPr>
              <a:t>temporary </a:t>
            </a:r>
            <a:r>
              <a:rPr lang="en-US" sz="2000" b="1" dirty="0">
                <a:solidFill>
                  <a:srgbClr val="707880"/>
                </a:solidFill>
                <a:latin typeface="Droid Sans"/>
              </a:rPr>
              <a:t>files</a:t>
            </a:r>
            <a:r>
              <a:rPr lang="en-US" sz="2000" dirty="0">
                <a:solidFill>
                  <a:srgbClr val="707880"/>
                </a:solidFill>
                <a:latin typeface="Droid Sans"/>
              </a:rPr>
              <a:t> and other files that can be deleted. You can then delete the files to free up space on your hard drive.</a:t>
            </a:r>
            <a:endParaRPr lang="en-US" sz="2000"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066800"/>
            <a:ext cx="3705225" cy="453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146622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fontAlgn="base"/>
            <a:r>
              <a:rPr lang="en-US" dirty="0">
                <a:solidFill>
                  <a:srgbClr val="324698"/>
                </a:solidFill>
                <a:latin typeface="Signika"/>
              </a:rPr>
              <a:t>Challenge</a:t>
            </a:r>
            <a:r>
              <a:rPr lang="en-US" dirty="0" smtClean="0">
                <a:solidFill>
                  <a:srgbClr val="324698"/>
                </a:solidFill>
                <a:latin typeface="Signika"/>
              </a:rPr>
              <a:t>!</a:t>
            </a:r>
            <a:endParaRPr lang="en-US" dirty="0"/>
          </a:p>
        </p:txBody>
      </p:sp>
      <p:sp>
        <p:nvSpPr>
          <p:cNvPr id="3" name="Content Placeholder 2"/>
          <p:cNvSpPr>
            <a:spLocks noGrp="1"/>
          </p:cNvSpPr>
          <p:nvPr>
            <p:ph idx="1"/>
          </p:nvPr>
        </p:nvSpPr>
        <p:spPr/>
        <p:txBody>
          <a:bodyPr>
            <a:normAutofit fontScale="70000" lnSpcReduction="20000"/>
          </a:bodyPr>
          <a:lstStyle/>
          <a:p>
            <a:pPr fontAlgn="base">
              <a:buFont typeface="Arial"/>
              <a:buChar char="•"/>
            </a:pPr>
            <a:r>
              <a:rPr lang="en-US" dirty="0">
                <a:solidFill>
                  <a:srgbClr val="707880"/>
                </a:solidFill>
                <a:latin typeface="inherit"/>
              </a:rPr>
              <a:t>Take a look at your computer. Does it need to be </a:t>
            </a:r>
            <a:r>
              <a:rPr lang="en-US" b="1" dirty="0">
                <a:solidFill>
                  <a:srgbClr val="707880"/>
                </a:solidFill>
                <a:latin typeface="inherit"/>
              </a:rPr>
              <a:t>cleaned</a:t>
            </a:r>
            <a:r>
              <a:rPr lang="en-US" dirty="0">
                <a:solidFill>
                  <a:srgbClr val="707880"/>
                </a:solidFill>
                <a:latin typeface="inherit"/>
              </a:rPr>
              <a:t>?</a:t>
            </a:r>
          </a:p>
          <a:p>
            <a:pPr fontAlgn="base">
              <a:buFont typeface="Arial"/>
              <a:buChar char="•"/>
            </a:pPr>
            <a:r>
              <a:rPr lang="en-US" b="1" dirty="0">
                <a:solidFill>
                  <a:srgbClr val="707880"/>
                </a:solidFill>
                <a:latin typeface="inherit"/>
              </a:rPr>
              <a:t>Clean your monitor</a:t>
            </a:r>
            <a:r>
              <a:rPr lang="en-US" dirty="0">
                <a:solidFill>
                  <a:srgbClr val="707880"/>
                </a:solidFill>
                <a:latin typeface="inherit"/>
              </a:rPr>
              <a:t> following the steps in the lesson. Be sure not to use glass cleaner or any harsh chemicals.</a:t>
            </a:r>
          </a:p>
          <a:p>
            <a:pPr fontAlgn="base">
              <a:buFont typeface="Arial"/>
              <a:buChar char="•"/>
            </a:pPr>
            <a:r>
              <a:rPr lang="en-US" dirty="0">
                <a:solidFill>
                  <a:srgbClr val="707880"/>
                </a:solidFill>
                <a:latin typeface="inherit"/>
              </a:rPr>
              <a:t>Based on the type of mouse you have, </a:t>
            </a:r>
            <a:r>
              <a:rPr lang="en-US" b="1" dirty="0">
                <a:solidFill>
                  <a:srgbClr val="707880"/>
                </a:solidFill>
                <a:latin typeface="inherit"/>
              </a:rPr>
              <a:t>clean your mouse</a:t>
            </a:r>
            <a:r>
              <a:rPr lang="en-US" dirty="0">
                <a:solidFill>
                  <a:srgbClr val="707880"/>
                </a:solidFill>
                <a:latin typeface="inherit"/>
              </a:rPr>
              <a:t> following the steps in the lesson. Do you have </a:t>
            </a:r>
            <a:r>
              <a:rPr lang="en-US" dirty="0" smtClean="0">
                <a:solidFill>
                  <a:srgbClr val="707880"/>
                </a:solidFill>
                <a:latin typeface="inherit"/>
              </a:rPr>
              <a:t>an </a:t>
            </a:r>
            <a:r>
              <a:rPr lang="en-US" b="1" dirty="0" smtClean="0">
                <a:solidFill>
                  <a:srgbClr val="707880"/>
                </a:solidFill>
                <a:latin typeface="inherit"/>
              </a:rPr>
              <a:t>optical</a:t>
            </a:r>
            <a:r>
              <a:rPr lang="en-US" dirty="0">
                <a:solidFill>
                  <a:srgbClr val="707880"/>
                </a:solidFill>
                <a:latin typeface="inherit"/>
              </a:rPr>
              <a:t> or </a:t>
            </a:r>
            <a:r>
              <a:rPr lang="en-US" b="1" dirty="0">
                <a:solidFill>
                  <a:srgbClr val="707880"/>
                </a:solidFill>
                <a:latin typeface="inherit"/>
              </a:rPr>
              <a:t>mechanical</a:t>
            </a:r>
            <a:r>
              <a:rPr lang="en-US" dirty="0">
                <a:solidFill>
                  <a:srgbClr val="707880"/>
                </a:solidFill>
                <a:latin typeface="inherit"/>
              </a:rPr>
              <a:t> mouse?</a:t>
            </a:r>
          </a:p>
          <a:p>
            <a:pPr fontAlgn="base">
              <a:buFont typeface="Arial"/>
              <a:buChar char="•"/>
            </a:pPr>
            <a:r>
              <a:rPr lang="en-US" dirty="0">
                <a:solidFill>
                  <a:srgbClr val="707880"/>
                </a:solidFill>
                <a:latin typeface="inherit"/>
              </a:rPr>
              <a:t>What do you do if you </a:t>
            </a:r>
            <a:r>
              <a:rPr lang="en-US" b="1" dirty="0">
                <a:solidFill>
                  <a:srgbClr val="707880"/>
                </a:solidFill>
                <a:latin typeface="inherit"/>
              </a:rPr>
              <a:t>spill liquids</a:t>
            </a:r>
            <a:r>
              <a:rPr lang="en-US" dirty="0">
                <a:solidFill>
                  <a:srgbClr val="707880"/>
                </a:solidFill>
                <a:latin typeface="inherit"/>
              </a:rPr>
              <a:t> on your keyboard?</a:t>
            </a:r>
          </a:p>
          <a:p>
            <a:pPr fontAlgn="base">
              <a:buFont typeface="Arial"/>
              <a:buChar char="•"/>
            </a:pPr>
            <a:r>
              <a:rPr lang="en-US" dirty="0">
                <a:solidFill>
                  <a:srgbClr val="707880"/>
                </a:solidFill>
                <a:latin typeface="inherit"/>
              </a:rPr>
              <a:t>Does your computer have </a:t>
            </a:r>
            <a:r>
              <a:rPr lang="en-US" b="1" dirty="0">
                <a:solidFill>
                  <a:srgbClr val="707880"/>
                </a:solidFill>
                <a:latin typeface="inherit"/>
              </a:rPr>
              <a:t>antivirus </a:t>
            </a:r>
            <a:r>
              <a:rPr lang="en-US" dirty="0">
                <a:solidFill>
                  <a:srgbClr val="707880"/>
                </a:solidFill>
                <a:latin typeface="inherit"/>
              </a:rPr>
              <a:t>software installed? If not, research some of the different antivirus programs that are available.</a:t>
            </a:r>
          </a:p>
          <a:p>
            <a:pPr fontAlgn="base">
              <a:buFont typeface="Arial"/>
              <a:buChar char="•"/>
            </a:pPr>
            <a:r>
              <a:rPr lang="en-US" dirty="0">
                <a:solidFill>
                  <a:srgbClr val="707880"/>
                </a:solidFill>
                <a:latin typeface="inherit"/>
              </a:rPr>
              <a:t>What are two ways of </a:t>
            </a:r>
            <a:r>
              <a:rPr lang="en-US" b="1" dirty="0">
                <a:solidFill>
                  <a:srgbClr val="707880"/>
                </a:solidFill>
                <a:latin typeface="inherit"/>
              </a:rPr>
              <a:t>backing up</a:t>
            </a:r>
            <a:r>
              <a:rPr lang="en-US" dirty="0">
                <a:solidFill>
                  <a:srgbClr val="707880"/>
                </a:solidFill>
                <a:latin typeface="inherit"/>
              </a:rPr>
              <a:t> the data on your computer?</a:t>
            </a:r>
          </a:p>
          <a:p>
            <a:pPr fontAlgn="base">
              <a:buFont typeface="Arial"/>
              <a:buChar char="•"/>
            </a:pPr>
            <a:r>
              <a:rPr lang="en-US" dirty="0">
                <a:solidFill>
                  <a:srgbClr val="707880"/>
                </a:solidFill>
                <a:latin typeface="inherit"/>
              </a:rPr>
              <a:t>To minimize </a:t>
            </a:r>
            <a:r>
              <a:rPr lang="en-US" b="1" dirty="0">
                <a:solidFill>
                  <a:srgbClr val="707880"/>
                </a:solidFill>
                <a:latin typeface="inherit"/>
              </a:rPr>
              <a:t>eye strain</a:t>
            </a:r>
            <a:r>
              <a:rPr lang="en-US" dirty="0">
                <a:solidFill>
                  <a:srgbClr val="707880"/>
                </a:solidFill>
                <a:latin typeface="inherit"/>
              </a:rPr>
              <a:t>, how far should your monitor be from your eyes?</a:t>
            </a:r>
          </a:p>
          <a:p>
            <a:endParaRPr lang="en-US" dirty="0"/>
          </a:p>
        </p:txBody>
      </p:sp>
    </p:spTree>
    <p:extLst>
      <p:ext uri="{BB962C8B-B14F-4D97-AF65-F5344CB8AC3E}">
        <p14:creationId xmlns:p14="http://schemas.microsoft.com/office/powerpoint/2010/main" val="24105800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324698"/>
                </a:solidFill>
                <a:latin typeface="Signika"/>
              </a:rPr>
              <a:t>Protecting </a:t>
            </a:r>
            <a:r>
              <a:rPr lang="en-US" dirty="0" smtClean="0">
                <a:solidFill>
                  <a:srgbClr val="324698"/>
                </a:solidFill>
                <a:latin typeface="Signika"/>
              </a:rPr>
              <a:t>and Back up your </a:t>
            </a:r>
            <a:r>
              <a:rPr lang="en-US" dirty="0">
                <a:solidFill>
                  <a:srgbClr val="324698"/>
                </a:solidFill>
                <a:latin typeface="Signika"/>
              </a:rPr>
              <a:t>computer</a:t>
            </a:r>
            <a:endParaRPr lang="en-US" dirty="0"/>
          </a:p>
        </p:txBody>
      </p:sp>
      <p:pic>
        <p:nvPicPr>
          <p:cNvPr id="4" name="Computer Basics- Protecting Your Computer.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49275" y="1600200"/>
            <a:ext cx="8045450" cy="4525963"/>
          </a:xfrm>
        </p:spPr>
      </p:pic>
    </p:spTree>
    <p:extLst>
      <p:ext uri="{BB962C8B-B14F-4D97-AF65-F5344CB8AC3E}">
        <p14:creationId xmlns:p14="http://schemas.microsoft.com/office/powerpoint/2010/main" val="234185459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l" fontAlgn="base"/>
            <a:r>
              <a:rPr lang="en-US" b="1" i="0" dirty="0" smtClean="0">
                <a:solidFill>
                  <a:srgbClr val="707980"/>
                </a:solidFill>
                <a:effectLst/>
                <a:latin typeface="Signika"/>
              </a:rPr>
              <a:t>Computer Basics</a:t>
            </a:r>
            <a:br>
              <a:rPr lang="en-US" b="1" i="0" dirty="0" smtClean="0">
                <a:solidFill>
                  <a:srgbClr val="707980"/>
                </a:solidFill>
                <a:effectLst/>
                <a:latin typeface="Signika"/>
              </a:rPr>
            </a:br>
            <a:r>
              <a:rPr lang="en-US" b="1" dirty="0">
                <a:solidFill>
                  <a:srgbClr val="9BA0A5"/>
                </a:solidFill>
                <a:latin typeface="Signika"/>
              </a:rPr>
              <a:t>Doing More with Computers</a:t>
            </a:r>
            <a:endParaRPr lang="en-US" b="1" i="0" dirty="0">
              <a:solidFill>
                <a:srgbClr val="9BA0A5"/>
              </a:solidFill>
              <a:effectLst/>
              <a:latin typeface="Signika"/>
            </a:endParaRPr>
          </a:p>
        </p:txBody>
      </p:sp>
      <p:sp>
        <p:nvSpPr>
          <p:cNvPr id="3" name="Subtitle 2"/>
          <p:cNvSpPr>
            <a:spLocks noGrp="1"/>
          </p:cNvSpPr>
          <p:nvPr>
            <p:ph type="subTitle" idx="1"/>
          </p:nvPr>
        </p:nvSpPr>
        <p:spPr/>
        <p:txBody>
          <a:bodyPr anchor="ctr"/>
          <a:lstStyle/>
          <a:p>
            <a:pPr fontAlgn="base"/>
            <a:r>
              <a:rPr lang="en-US" b="1" dirty="0"/>
              <a:t>Basic Troubleshooting Techniques</a:t>
            </a:r>
          </a:p>
          <a:p>
            <a:r>
              <a:rPr lang="en-US" dirty="0" smtClean="0"/>
              <a:t>Chapter 3</a:t>
            </a:r>
            <a:endParaRPr lang="en-US" dirty="0"/>
          </a:p>
        </p:txBody>
      </p:sp>
    </p:spTree>
    <p:extLst>
      <p:ext uri="{BB962C8B-B14F-4D97-AF65-F5344CB8AC3E}">
        <p14:creationId xmlns:p14="http://schemas.microsoft.com/office/powerpoint/2010/main" val="4881442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4000" dirty="0" smtClean="0">
                <a:solidFill>
                  <a:srgbClr val="324698"/>
                </a:solidFill>
                <a:latin typeface="Signika"/>
              </a:rPr>
              <a:t>Windows Desktop</a:t>
            </a:r>
            <a:endParaRPr lang="en-US" sz="4000" dirty="0"/>
          </a:p>
        </p:txBody>
      </p:sp>
      <p:sp>
        <p:nvSpPr>
          <p:cNvPr id="3" name="Content Placeholder 2"/>
          <p:cNvSpPr>
            <a:spLocks noGrp="1"/>
          </p:cNvSpPr>
          <p:nvPr>
            <p:ph idx="1"/>
          </p:nvPr>
        </p:nvSpPr>
        <p:spPr>
          <a:xfrm>
            <a:off x="457200" y="1600200"/>
            <a:ext cx="5181600" cy="4525963"/>
          </a:xfrm>
        </p:spPr>
        <p:txBody>
          <a:bodyPr>
            <a:normAutofit/>
          </a:bodyPr>
          <a:lstStyle/>
          <a:p>
            <a:r>
              <a:rPr lang="en-US" sz="1400" b="1" dirty="0">
                <a:solidFill>
                  <a:srgbClr val="000000"/>
                </a:solidFill>
                <a:latin typeface="Droid Sans"/>
              </a:rPr>
              <a:t>Recycle </a:t>
            </a:r>
            <a:r>
              <a:rPr lang="en-US" sz="1400" b="1" dirty="0" smtClean="0">
                <a:solidFill>
                  <a:srgbClr val="000000"/>
                </a:solidFill>
                <a:latin typeface="Droid Sans"/>
              </a:rPr>
              <a:t>Bin: </a:t>
            </a:r>
            <a:r>
              <a:rPr lang="en-US" sz="1400" dirty="0" smtClean="0">
                <a:solidFill>
                  <a:srgbClr val="000000"/>
                </a:solidFill>
                <a:latin typeface="Droid Sans"/>
              </a:rPr>
              <a:t>When </a:t>
            </a:r>
            <a:r>
              <a:rPr lang="en-US" sz="1400" dirty="0">
                <a:solidFill>
                  <a:srgbClr val="000000"/>
                </a:solidFill>
                <a:latin typeface="Droid Sans"/>
              </a:rPr>
              <a:t>you delete a file, it is moved to </a:t>
            </a:r>
            <a:r>
              <a:rPr lang="en-US" sz="1400" dirty="0" smtClean="0">
                <a:solidFill>
                  <a:srgbClr val="000000"/>
                </a:solidFill>
                <a:latin typeface="Droid Sans"/>
              </a:rPr>
              <a:t>the </a:t>
            </a:r>
            <a:r>
              <a:rPr lang="en-US" sz="1400" b="1" dirty="0" smtClean="0">
                <a:solidFill>
                  <a:srgbClr val="000000"/>
                </a:solidFill>
                <a:latin typeface="Droid Sans"/>
              </a:rPr>
              <a:t>Recycle </a:t>
            </a:r>
            <a:r>
              <a:rPr lang="en-US" sz="1400" b="1" dirty="0">
                <a:solidFill>
                  <a:srgbClr val="000000"/>
                </a:solidFill>
                <a:latin typeface="Droid Sans"/>
              </a:rPr>
              <a:t>Bin</a:t>
            </a:r>
            <a:r>
              <a:rPr lang="en-US" sz="1400" dirty="0">
                <a:solidFill>
                  <a:srgbClr val="000000"/>
                </a:solidFill>
                <a:latin typeface="Droid Sans"/>
              </a:rPr>
              <a:t>. This allows you to recover the file if you change your mind. To permanently delete the file, you will need to </a:t>
            </a:r>
            <a:r>
              <a:rPr lang="en-US" sz="1400" b="1" dirty="0">
                <a:solidFill>
                  <a:srgbClr val="000000"/>
                </a:solidFill>
                <a:latin typeface="Droid Sans"/>
              </a:rPr>
              <a:t>empty the Recycle Bin</a:t>
            </a:r>
            <a:r>
              <a:rPr lang="en-US" sz="1400" dirty="0" smtClean="0">
                <a:solidFill>
                  <a:srgbClr val="000000"/>
                </a:solidFill>
                <a:latin typeface="Droid Sans"/>
              </a:rPr>
              <a:t>.</a:t>
            </a:r>
          </a:p>
          <a:p>
            <a:r>
              <a:rPr lang="en-US" sz="1400" b="1" dirty="0" smtClean="0">
                <a:latin typeface="Droid Sans"/>
              </a:rPr>
              <a:t>Folder on the Desktop:</a:t>
            </a:r>
            <a:r>
              <a:rPr lang="en-US" sz="1400" dirty="0" smtClean="0">
                <a:latin typeface="Droid Sans"/>
              </a:rPr>
              <a:t> You </a:t>
            </a:r>
            <a:r>
              <a:rPr lang="en-US" sz="1400" dirty="0">
                <a:latin typeface="Droid Sans"/>
              </a:rPr>
              <a:t>can keep </a:t>
            </a:r>
            <a:r>
              <a:rPr lang="en-US" sz="1400" b="1" dirty="0">
                <a:latin typeface="Droid Sans"/>
              </a:rPr>
              <a:t>folders</a:t>
            </a:r>
            <a:r>
              <a:rPr lang="en-US" sz="1400" dirty="0">
                <a:latin typeface="Droid Sans"/>
              </a:rPr>
              <a:t>, </a:t>
            </a:r>
            <a:r>
              <a:rPr lang="en-US" sz="1400" b="1" dirty="0">
                <a:latin typeface="Droid Sans"/>
              </a:rPr>
              <a:t>files</a:t>
            </a:r>
            <a:r>
              <a:rPr lang="en-US" sz="1400" dirty="0">
                <a:latin typeface="Droid Sans"/>
              </a:rPr>
              <a:t>, </a:t>
            </a:r>
            <a:r>
              <a:rPr lang="en-US" sz="1400" dirty="0" smtClean="0">
                <a:latin typeface="Droid Sans"/>
              </a:rPr>
              <a:t>or </a:t>
            </a:r>
            <a:r>
              <a:rPr lang="en-US" sz="1400" b="1" dirty="0" smtClean="0">
                <a:latin typeface="Droid Sans"/>
              </a:rPr>
              <a:t>shortcuts</a:t>
            </a:r>
            <a:r>
              <a:rPr lang="en-US" sz="1400" dirty="0">
                <a:latin typeface="Droid Sans"/>
              </a:rPr>
              <a:t> on the Desktop so that they will be easily accessible.</a:t>
            </a:r>
            <a:endParaRPr lang="en-US" sz="1400" b="1" dirty="0">
              <a:latin typeface="Droid Sans"/>
            </a:endParaRPr>
          </a:p>
          <a:p>
            <a:r>
              <a:rPr lang="en-US" sz="1400" b="1" dirty="0" smtClean="0">
                <a:latin typeface="Droid Sans"/>
              </a:rPr>
              <a:t>Open Folder:</a:t>
            </a:r>
            <a:r>
              <a:rPr lang="en-US" sz="1400" dirty="0" smtClean="0">
                <a:latin typeface="Droid Sans"/>
              </a:rPr>
              <a:t> When </a:t>
            </a:r>
            <a:r>
              <a:rPr lang="en-US" sz="1400" dirty="0">
                <a:latin typeface="Droid Sans"/>
              </a:rPr>
              <a:t>you double-click a folder, it will open in a specialized program called Windows Explorer. This allows you to navigate to the specific folder or file that you want</a:t>
            </a:r>
            <a:r>
              <a:rPr lang="en-US" sz="1400" dirty="0" smtClean="0">
                <a:latin typeface="Droid Sans"/>
              </a:rPr>
              <a:t>.</a:t>
            </a:r>
          </a:p>
          <a:p>
            <a:r>
              <a:rPr lang="en-US" sz="1400" b="1" dirty="0" smtClean="0">
                <a:latin typeface="Droid Sans"/>
              </a:rPr>
              <a:t>Desktop Background:</a:t>
            </a:r>
            <a:r>
              <a:rPr lang="en-US" sz="1400" dirty="0" smtClean="0">
                <a:latin typeface="Droid Sans"/>
              </a:rPr>
              <a:t> The </a:t>
            </a:r>
            <a:r>
              <a:rPr lang="en-US" sz="1400" dirty="0">
                <a:latin typeface="Droid Sans"/>
              </a:rPr>
              <a:t>Desktop background (or wallpaper) allows you to personalize your computer. You can choose a built-in background, or use one of your own images</a:t>
            </a:r>
            <a:r>
              <a:rPr lang="en-US" sz="1400" dirty="0" smtClean="0">
                <a:latin typeface="Droid Sans"/>
              </a:rPr>
              <a:t>.</a:t>
            </a:r>
          </a:p>
          <a:p>
            <a:r>
              <a:rPr lang="en-US" sz="1400" b="1" dirty="0" smtClean="0">
                <a:latin typeface="Droid Sans"/>
              </a:rPr>
              <a:t>Date and Time Setting:</a:t>
            </a:r>
            <a:r>
              <a:rPr lang="en-US" sz="1400" dirty="0" smtClean="0">
                <a:latin typeface="Droid Sans"/>
              </a:rPr>
              <a:t> On </a:t>
            </a:r>
            <a:r>
              <a:rPr lang="en-US" sz="1400" dirty="0">
                <a:latin typeface="Droid Sans"/>
              </a:rPr>
              <a:t>the right side of the taskbar, you will see the date and time. There will also be shortcuts to different settings, such as internet settings and sound volume.</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1133475"/>
            <a:ext cx="81915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32493" y="2122343"/>
            <a:ext cx="981075" cy="96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7769" y="4495800"/>
            <a:ext cx="2247900"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08478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fontAlgn="base"/>
            <a:r>
              <a:rPr lang="en-US" dirty="0">
                <a:solidFill>
                  <a:srgbClr val="324698"/>
                </a:solidFill>
                <a:latin typeface="Signika"/>
              </a:rPr>
              <a:t>Basic troubleshooting </a:t>
            </a:r>
            <a:r>
              <a:rPr lang="en-US" dirty="0" smtClean="0">
                <a:solidFill>
                  <a:srgbClr val="324698"/>
                </a:solidFill>
                <a:latin typeface="Signika"/>
              </a:rPr>
              <a:t>techniques</a:t>
            </a:r>
            <a:endParaRPr lang="en-US" dirty="0"/>
          </a:p>
        </p:txBody>
      </p:sp>
      <p:sp>
        <p:nvSpPr>
          <p:cNvPr id="3" name="Content Placeholder 2"/>
          <p:cNvSpPr>
            <a:spLocks noGrp="1"/>
          </p:cNvSpPr>
          <p:nvPr>
            <p:ph idx="1"/>
          </p:nvPr>
        </p:nvSpPr>
        <p:spPr/>
        <p:txBody>
          <a:bodyPr>
            <a:normAutofit fontScale="85000" lnSpcReduction="10000"/>
          </a:bodyPr>
          <a:lstStyle/>
          <a:p>
            <a:pPr fontAlgn="base"/>
            <a:r>
              <a:rPr lang="en-US" i="1" dirty="0">
                <a:solidFill>
                  <a:srgbClr val="707880"/>
                </a:solidFill>
                <a:latin typeface="inherit"/>
              </a:rPr>
              <a:t>The computer goes blank before the Word document was saved. The browser window freezes for no reason. You can't hear anything from your speakers.</a:t>
            </a:r>
            <a:endParaRPr lang="en-US" dirty="0">
              <a:solidFill>
                <a:srgbClr val="707880"/>
              </a:solidFill>
              <a:latin typeface="Droid Sans"/>
            </a:endParaRPr>
          </a:p>
          <a:p>
            <a:pPr fontAlgn="base"/>
            <a:r>
              <a:rPr lang="en-US" dirty="0">
                <a:solidFill>
                  <a:srgbClr val="707880"/>
                </a:solidFill>
                <a:latin typeface="Droid Sans"/>
              </a:rPr>
              <a:t>Most people have at one time or another experienced a </a:t>
            </a:r>
            <a:r>
              <a:rPr lang="en-US" b="1" dirty="0">
                <a:solidFill>
                  <a:srgbClr val="707880"/>
                </a:solidFill>
                <a:latin typeface="Droid Sans"/>
              </a:rPr>
              <a:t>computer problem</a:t>
            </a:r>
            <a:r>
              <a:rPr lang="en-US" dirty="0">
                <a:solidFill>
                  <a:srgbClr val="707880"/>
                </a:solidFill>
                <a:latin typeface="Droid Sans"/>
              </a:rPr>
              <a:t> like the situations just described, and if you haven't, chances are you will at some point. When a problem occurs, don't panic! Instead, work your way through some </a:t>
            </a:r>
            <a:r>
              <a:rPr lang="en-US" b="1" dirty="0">
                <a:solidFill>
                  <a:srgbClr val="707880"/>
                </a:solidFill>
                <a:latin typeface="Droid Sans"/>
              </a:rPr>
              <a:t>basic troubleshooting techniques</a:t>
            </a:r>
            <a:r>
              <a:rPr lang="en-US" dirty="0">
                <a:solidFill>
                  <a:srgbClr val="707880"/>
                </a:solidFill>
                <a:latin typeface="Droid Sans"/>
              </a:rPr>
              <a:t> to try and solve the problem.</a:t>
            </a:r>
          </a:p>
          <a:p>
            <a:endParaRPr lang="en-US" dirty="0"/>
          </a:p>
        </p:txBody>
      </p:sp>
    </p:spTree>
    <p:extLst>
      <p:ext uri="{BB962C8B-B14F-4D97-AF65-F5344CB8AC3E}">
        <p14:creationId xmlns:p14="http://schemas.microsoft.com/office/powerpoint/2010/main" val="31374878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fontAlgn="base"/>
            <a:r>
              <a:rPr lang="en-US" dirty="0">
                <a:solidFill>
                  <a:srgbClr val="324698"/>
                </a:solidFill>
                <a:latin typeface="Signika"/>
              </a:rPr>
              <a:t>General tips to keep in </a:t>
            </a:r>
            <a:r>
              <a:rPr lang="en-US" dirty="0" smtClean="0">
                <a:solidFill>
                  <a:srgbClr val="324698"/>
                </a:solidFill>
                <a:latin typeface="Signika"/>
              </a:rPr>
              <a:t>mind</a:t>
            </a:r>
            <a:endParaRPr lang="en-US" dirty="0"/>
          </a:p>
        </p:txBody>
      </p:sp>
      <p:sp>
        <p:nvSpPr>
          <p:cNvPr id="3" name="Content Placeholder 2"/>
          <p:cNvSpPr>
            <a:spLocks noGrp="1"/>
          </p:cNvSpPr>
          <p:nvPr>
            <p:ph idx="1"/>
          </p:nvPr>
        </p:nvSpPr>
        <p:spPr>
          <a:xfrm>
            <a:off x="457200" y="1600200"/>
            <a:ext cx="4800600" cy="4525963"/>
          </a:xfrm>
        </p:spPr>
        <p:txBody>
          <a:bodyPr>
            <a:normAutofit fontScale="85000" lnSpcReduction="20000"/>
          </a:bodyPr>
          <a:lstStyle/>
          <a:p>
            <a:r>
              <a:rPr lang="en-US" dirty="0">
                <a:solidFill>
                  <a:srgbClr val="707880"/>
                </a:solidFill>
                <a:latin typeface="Droid Sans"/>
              </a:rPr>
              <a:t>There are many devices, parts, cords, and connections on a computer, which means there are many possible problems that could arise. In addition, your computer uses a variety of software, which can also cause problems. However, no matter what the problem is, you can use the </a:t>
            </a:r>
            <a:r>
              <a:rPr lang="en-US" b="1" dirty="0">
                <a:solidFill>
                  <a:srgbClr val="707880"/>
                </a:solidFill>
                <a:latin typeface="Droid Sans"/>
              </a:rPr>
              <a:t>following tips</a:t>
            </a:r>
            <a:r>
              <a:rPr lang="en-US" dirty="0">
                <a:solidFill>
                  <a:srgbClr val="707880"/>
                </a:solidFill>
                <a:latin typeface="Droid Sans"/>
              </a:rPr>
              <a:t> to help you find a solution:</a:t>
            </a:r>
            <a:endParaRPr lang="en-US"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0650" y="1759094"/>
            <a:ext cx="3333750" cy="3381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97647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324698"/>
                </a:solidFill>
                <a:latin typeface="Signika"/>
              </a:rPr>
              <a:t>General tips</a:t>
            </a:r>
            <a:endParaRPr lang="en-US" dirty="0"/>
          </a:p>
        </p:txBody>
      </p:sp>
      <p:sp>
        <p:nvSpPr>
          <p:cNvPr id="3" name="Content Placeholder 2"/>
          <p:cNvSpPr>
            <a:spLocks noGrp="1"/>
          </p:cNvSpPr>
          <p:nvPr>
            <p:ph idx="1"/>
          </p:nvPr>
        </p:nvSpPr>
        <p:spPr/>
        <p:txBody>
          <a:bodyPr>
            <a:normAutofit fontScale="55000" lnSpcReduction="20000"/>
          </a:bodyPr>
          <a:lstStyle/>
          <a:p>
            <a:pPr fontAlgn="base">
              <a:buFont typeface="Arial"/>
              <a:buChar char="•"/>
            </a:pPr>
            <a:r>
              <a:rPr lang="en-US" b="1" dirty="0">
                <a:solidFill>
                  <a:srgbClr val="707880"/>
                </a:solidFill>
                <a:latin typeface="inherit"/>
              </a:rPr>
              <a:t>Always check the cables: </a:t>
            </a:r>
            <a:r>
              <a:rPr lang="en-US" dirty="0">
                <a:solidFill>
                  <a:srgbClr val="707880"/>
                </a:solidFill>
                <a:latin typeface="inherit"/>
              </a:rPr>
              <a:t>Many computer problems are related to an issue with the cables and connections. The easiest first step you can take to troubleshoot most problems is to check all related cables and connections.</a:t>
            </a:r>
          </a:p>
          <a:p>
            <a:pPr fontAlgn="base">
              <a:buFont typeface="Arial"/>
              <a:buChar char="•"/>
            </a:pPr>
            <a:r>
              <a:rPr lang="en-US" b="1" dirty="0">
                <a:solidFill>
                  <a:srgbClr val="707880"/>
                </a:solidFill>
                <a:latin typeface="inherit"/>
              </a:rPr>
              <a:t>Isolate the problem: </a:t>
            </a:r>
            <a:r>
              <a:rPr lang="en-US" dirty="0">
                <a:solidFill>
                  <a:srgbClr val="707880"/>
                </a:solidFill>
                <a:latin typeface="inherit"/>
              </a:rPr>
              <a:t>If possible, try to isolate the problem. For example, if you can't get the cursor to move on the screen, try to determine if the issue is with the mouse. If you have an extra mouse, you can alternate devices to see if the one plugged in is the issue, or use the arrow keys on the keyboard to help determine if the mouse is the source of the problem. When trying to isolate the problem, only make one change at a time.</a:t>
            </a:r>
          </a:p>
          <a:p>
            <a:pPr fontAlgn="base">
              <a:buFont typeface="Arial"/>
              <a:buChar char="•"/>
            </a:pPr>
            <a:r>
              <a:rPr lang="en-US" b="1" dirty="0">
                <a:solidFill>
                  <a:srgbClr val="707880"/>
                </a:solidFill>
                <a:latin typeface="inherit"/>
              </a:rPr>
              <a:t>Take notes about error messages: </a:t>
            </a:r>
            <a:r>
              <a:rPr lang="en-US" dirty="0">
                <a:solidFill>
                  <a:srgbClr val="707880"/>
                </a:solidFill>
                <a:latin typeface="inherit"/>
              </a:rPr>
              <a:t>If your computer gives you </a:t>
            </a:r>
            <a:r>
              <a:rPr lang="en-US" b="1" dirty="0">
                <a:solidFill>
                  <a:srgbClr val="707880"/>
                </a:solidFill>
                <a:latin typeface="inherit"/>
              </a:rPr>
              <a:t>error messages</a:t>
            </a:r>
            <a:r>
              <a:rPr lang="en-US" dirty="0">
                <a:solidFill>
                  <a:srgbClr val="707880"/>
                </a:solidFill>
                <a:latin typeface="inherit"/>
              </a:rPr>
              <a:t>, be sure to write down as much information as possible. If the basic troubleshooting steps don't work, you may need the information.</a:t>
            </a:r>
          </a:p>
          <a:p>
            <a:pPr fontAlgn="base">
              <a:buFont typeface="Arial"/>
              <a:buChar char="•"/>
            </a:pPr>
            <a:r>
              <a:rPr lang="en-US" b="1" dirty="0">
                <a:solidFill>
                  <a:srgbClr val="707880"/>
                </a:solidFill>
                <a:latin typeface="inherit"/>
              </a:rPr>
              <a:t>Remember the steps you've taken, or write them down: </a:t>
            </a:r>
            <a:r>
              <a:rPr lang="en-US" dirty="0">
                <a:solidFill>
                  <a:srgbClr val="707880"/>
                </a:solidFill>
                <a:latin typeface="inherit"/>
              </a:rPr>
              <a:t>Once you start troubleshooting, you will want to remember what you have done so you don't repeat yourself. If you can't remember it, write it down. If you end up asking people for help, it will be much easier if they know exactly which steps you've taken.</a:t>
            </a:r>
          </a:p>
          <a:p>
            <a:endParaRPr lang="en-US" dirty="0"/>
          </a:p>
        </p:txBody>
      </p:sp>
    </p:spTree>
    <p:extLst>
      <p:ext uri="{BB962C8B-B14F-4D97-AF65-F5344CB8AC3E}">
        <p14:creationId xmlns:p14="http://schemas.microsoft.com/office/powerpoint/2010/main" val="12847647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fontAlgn="base"/>
            <a:r>
              <a:rPr lang="en-US" dirty="0">
                <a:solidFill>
                  <a:srgbClr val="324698"/>
                </a:solidFill>
                <a:latin typeface="Signika"/>
              </a:rPr>
              <a:t>Simple solutions to common </a:t>
            </a:r>
            <a:r>
              <a:rPr lang="en-US" dirty="0" smtClean="0">
                <a:solidFill>
                  <a:srgbClr val="324698"/>
                </a:solidFill>
                <a:latin typeface="Signika"/>
              </a:rPr>
              <a:t>problems</a:t>
            </a: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en-US" dirty="0">
                <a:solidFill>
                  <a:srgbClr val="707880"/>
                </a:solidFill>
                <a:latin typeface="Droid Sans"/>
              </a:rPr>
              <a:t>Most of the time, problems can be fixed by using simple troubleshooting techniques, like </a:t>
            </a:r>
            <a:r>
              <a:rPr lang="en-US" b="1" dirty="0">
                <a:solidFill>
                  <a:srgbClr val="707880"/>
                </a:solidFill>
                <a:latin typeface="Droid Sans"/>
              </a:rPr>
              <a:t>closing</a:t>
            </a:r>
            <a:r>
              <a:rPr lang="en-US" dirty="0">
                <a:solidFill>
                  <a:srgbClr val="707880"/>
                </a:solidFill>
                <a:latin typeface="Droid Sans"/>
              </a:rPr>
              <a:t> and </a:t>
            </a:r>
            <a:r>
              <a:rPr lang="en-US" b="1" dirty="0">
                <a:solidFill>
                  <a:srgbClr val="707880"/>
                </a:solidFill>
                <a:latin typeface="Droid Sans"/>
              </a:rPr>
              <a:t>reopening</a:t>
            </a:r>
            <a:r>
              <a:rPr lang="en-US" dirty="0">
                <a:solidFill>
                  <a:srgbClr val="707880"/>
                </a:solidFill>
                <a:latin typeface="Droid Sans"/>
              </a:rPr>
              <a:t> the program. It's important to try these simple solutions before resorting to more extreme measures. If the problem still isn't fixed, you can try other troubleshooting techniques, like reinstalling the software</a:t>
            </a:r>
            <a:r>
              <a:rPr lang="en-US" dirty="0" smtClean="0">
                <a:solidFill>
                  <a:srgbClr val="707880"/>
                </a:solidFill>
                <a:latin typeface="Droid Sans"/>
              </a:rPr>
              <a:t>.</a:t>
            </a:r>
          </a:p>
          <a:p>
            <a:pPr marL="0" indent="0" fontAlgn="base">
              <a:buNone/>
            </a:pPr>
            <a:r>
              <a:rPr lang="en-US" dirty="0">
                <a:solidFill>
                  <a:srgbClr val="5B6BAD"/>
                </a:solidFill>
                <a:latin typeface="Signika"/>
              </a:rPr>
              <a:t>Program runs slowly or isn't working properly</a:t>
            </a:r>
          </a:p>
          <a:p>
            <a:pPr fontAlgn="base">
              <a:buFont typeface="Arial"/>
              <a:buChar char="•"/>
            </a:pPr>
            <a:r>
              <a:rPr lang="en-US" dirty="0" smtClean="0">
                <a:solidFill>
                  <a:srgbClr val="707880"/>
                </a:solidFill>
                <a:latin typeface="inherit"/>
              </a:rPr>
              <a:t>If a </a:t>
            </a:r>
            <a:r>
              <a:rPr lang="en-US" dirty="0">
                <a:solidFill>
                  <a:srgbClr val="707880"/>
                </a:solidFill>
                <a:latin typeface="inherit"/>
              </a:rPr>
              <a:t>program is running slowly or otherwise isn't working right, the first thing you should try is </a:t>
            </a:r>
            <a:r>
              <a:rPr lang="en-US" b="1" dirty="0">
                <a:solidFill>
                  <a:srgbClr val="707880"/>
                </a:solidFill>
                <a:latin typeface="inherit"/>
              </a:rPr>
              <a:t>closing</a:t>
            </a:r>
            <a:r>
              <a:rPr lang="en-US" dirty="0">
                <a:solidFill>
                  <a:srgbClr val="707880"/>
                </a:solidFill>
                <a:latin typeface="inherit"/>
              </a:rPr>
              <a:t> the program and </a:t>
            </a:r>
            <a:r>
              <a:rPr lang="en-US" b="1" dirty="0">
                <a:solidFill>
                  <a:srgbClr val="707880"/>
                </a:solidFill>
                <a:latin typeface="inherit"/>
              </a:rPr>
              <a:t>reopening</a:t>
            </a:r>
            <a:r>
              <a:rPr lang="en-US" dirty="0">
                <a:solidFill>
                  <a:srgbClr val="707880"/>
                </a:solidFill>
                <a:latin typeface="inherit"/>
              </a:rPr>
              <a:t> it.</a:t>
            </a:r>
          </a:p>
          <a:p>
            <a:pPr fontAlgn="base">
              <a:buFont typeface="Arial"/>
              <a:buChar char="•"/>
            </a:pPr>
            <a:r>
              <a:rPr lang="en-US" dirty="0">
                <a:solidFill>
                  <a:srgbClr val="707880"/>
                </a:solidFill>
                <a:latin typeface="inherit"/>
              </a:rPr>
              <a:t>You can also </a:t>
            </a:r>
            <a:r>
              <a:rPr lang="en-US" b="1" dirty="0">
                <a:solidFill>
                  <a:srgbClr val="707880"/>
                </a:solidFill>
                <a:latin typeface="inherit"/>
              </a:rPr>
              <a:t>shut down</a:t>
            </a:r>
            <a:r>
              <a:rPr lang="en-US" dirty="0">
                <a:solidFill>
                  <a:srgbClr val="707880"/>
                </a:solidFill>
                <a:latin typeface="inherit"/>
              </a:rPr>
              <a:t> your computer, wait a few seconds, and </a:t>
            </a:r>
            <a:r>
              <a:rPr lang="en-US" b="1" dirty="0">
                <a:solidFill>
                  <a:srgbClr val="707880"/>
                </a:solidFill>
                <a:latin typeface="inherit"/>
              </a:rPr>
              <a:t>boot it up</a:t>
            </a:r>
            <a:r>
              <a:rPr lang="en-US" dirty="0">
                <a:solidFill>
                  <a:srgbClr val="707880"/>
                </a:solidFill>
                <a:latin typeface="inherit"/>
              </a:rPr>
              <a:t> again. Some minor problems will work themselves out when you do this.</a:t>
            </a:r>
          </a:p>
          <a:p>
            <a:pPr fontAlgn="base">
              <a:buFont typeface="Arial"/>
              <a:buChar char="•"/>
            </a:pPr>
            <a:r>
              <a:rPr lang="en-US" dirty="0">
                <a:solidFill>
                  <a:srgbClr val="707880"/>
                </a:solidFill>
                <a:latin typeface="inherit"/>
              </a:rPr>
              <a:t>Check with the company for any known problems or </a:t>
            </a:r>
            <a:r>
              <a:rPr lang="en-US" b="1" dirty="0">
                <a:solidFill>
                  <a:srgbClr val="707880"/>
                </a:solidFill>
                <a:latin typeface="inherit"/>
              </a:rPr>
              <a:t>updates</a:t>
            </a:r>
            <a:r>
              <a:rPr lang="en-US" dirty="0">
                <a:solidFill>
                  <a:srgbClr val="707880"/>
                </a:solidFill>
                <a:latin typeface="inherit"/>
              </a:rPr>
              <a:t> to the software.</a:t>
            </a:r>
          </a:p>
          <a:p>
            <a:endParaRPr lang="en-US" dirty="0"/>
          </a:p>
        </p:txBody>
      </p:sp>
    </p:spTree>
    <p:extLst>
      <p:ext uri="{BB962C8B-B14F-4D97-AF65-F5344CB8AC3E}">
        <p14:creationId xmlns:p14="http://schemas.microsoft.com/office/powerpoint/2010/main" val="41136061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1752600"/>
            <a:ext cx="3886200" cy="3916363"/>
          </a:xfrm>
        </p:spPr>
        <p:txBody>
          <a:bodyPr>
            <a:normAutofit/>
          </a:bodyPr>
          <a:lstStyle/>
          <a:p>
            <a:pPr marL="0" indent="0">
              <a:buNone/>
            </a:pPr>
            <a:r>
              <a:rPr lang="en-US" sz="2200" dirty="0">
                <a:solidFill>
                  <a:srgbClr val="707880"/>
                </a:solidFill>
                <a:latin typeface="Droid Sans"/>
              </a:rPr>
              <a:t>You can then select the program that isn't working and click </a:t>
            </a:r>
            <a:r>
              <a:rPr lang="en-US" sz="2200" b="1" dirty="0">
                <a:solidFill>
                  <a:srgbClr val="707880"/>
                </a:solidFill>
                <a:latin typeface="Droid Sans"/>
              </a:rPr>
              <a:t>End Task</a:t>
            </a:r>
            <a:r>
              <a:rPr lang="en-US" sz="2200" dirty="0">
                <a:solidFill>
                  <a:srgbClr val="707880"/>
                </a:solidFill>
                <a:latin typeface="Droid Sans"/>
              </a:rPr>
              <a:t>. If you are using a </a:t>
            </a:r>
            <a:r>
              <a:rPr lang="en-US" sz="2200" b="1" dirty="0">
                <a:solidFill>
                  <a:srgbClr val="707880"/>
                </a:solidFill>
                <a:latin typeface="Droid Sans"/>
              </a:rPr>
              <a:t>Mac</a:t>
            </a:r>
            <a:r>
              <a:rPr lang="en-US" sz="2200" dirty="0">
                <a:solidFill>
                  <a:srgbClr val="707880"/>
                </a:solidFill>
                <a:latin typeface="Droid Sans"/>
              </a:rPr>
              <a:t>, you can press </a:t>
            </a:r>
            <a:r>
              <a:rPr lang="en-US" sz="2200" b="1" dirty="0" err="1">
                <a:solidFill>
                  <a:srgbClr val="707880"/>
                </a:solidFill>
                <a:latin typeface="Droid Sans"/>
              </a:rPr>
              <a:t>Option+Command+Esc</a:t>
            </a:r>
            <a:r>
              <a:rPr lang="en-US" sz="2200" dirty="0">
                <a:solidFill>
                  <a:srgbClr val="707880"/>
                </a:solidFill>
                <a:latin typeface="Droid Sans"/>
              </a:rPr>
              <a:t> to open a similar dialog box.</a:t>
            </a:r>
            <a:r>
              <a:rPr lang="en-US" sz="2200" dirty="0">
                <a:solidFill>
                  <a:prstClr val="black"/>
                </a:solidFill>
                <a:latin typeface="Droid Sans"/>
              </a:rPr>
              <a:t/>
            </a:r>
            <a:br>
              <a:rPr lang="en-US" sz="2200" dirty="0">
                <a:solidFill>
                  <a:prstClr val="black"/>
                </a:solidFill>
                <a:latin typeface="Droid Sans"/>
              </a:rPr>
            </a:br>
            <a:endParaRPr lang="en-US" sz="2200" dirty="0">
              <a:latin typeface="Droid Sans"/>
            </a:endParaRPr>
          </a:p>
        </p:txBody>
      </p:sp>
      <p:pic>
        <p:nvPicPr>
          <p:cNvPr id="1843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1952625"/>
            <a:ext cx="3924300" cy="437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762000" y="457200"/>
            <a:ext cx="7848600" cy="1446550"/>
          </a:xfrm>
          <a:prstGeom prst="rect">
            <a:avLst/>
          </a:prstGeom>
          <a:noFill/>
        </p:spPr>
        <p:txBody>
          <a:bodyPr wrap="square" rtlCol="0">
            <a:spAutoFit/>
          </a:bodyPr>
          <a:lstStyle/>
          <a:p>
            <a:pPr fontAlgn="base"/>
            <a:r>
              <a:rPr lang="en-US" sz="2200" dirty="0">
                <a:solidFill>
                  <a:srgbClr val="5B6BAD"/>
                </a:solidFill>
                <a:latin typeface="Droid Sans"/>
              </a:rPr>
              <a:t>Program is completely </a:t>
            </a:r>
            <a:r>
              <a:rPr lang="en-US" sz="2200" dirty="0" smtClean="0">
                <a:solidFill>
                  <a:srgbClr val="5B6BAD"/>
                </a:solidFill>
                <a:latin typeface="Droid Sans"/>
              </a:rPr>
              <a:t>unresponsive</a:t>
            </a:r>
          </a:p>
          <a:p>
            <a:pPr marL="285750" indent="-285750" fontAlgn="base">
              <a:buFont typeface="Arial" pitchFamily="34" charset="0"/>
              <a:buChar char="•"/>
            </a:pPr>
            <a:r>
              <a:rPr lang="en-US" sz="2200" dirty="0" smtClean="0">
                <a:solidFill>
                  <a:srgbClr val="707880"/>
                </a:solidFill>
                <a:latin typeface="Droid Sans"/>
              </a:rPr>
              <a:t>If </a:t>
            </a:r>
            <a:r>
              <a:rPr lang="en-US" sz="2200" dirty="0">
                <a:solidFill>
                  <a:srgbClr val="707880"/>
                </a:solidFill>
                <a:latin typeface="Droid Sans"/>
              </a:rPr>
              <a:t>a program has become </a:t>
            </a:r>
            <a:r>
              <a:rPr lang="en-US" sz="2200" b="1" dirty="0">
                <a:solidFill>
                  <a:srgbClr val="707880"/>
                </a:solidFill>
                <a:latin typeface="Droid Sans"/>
              </a:rPr>
              <a:t>completely unresponsive</a:t>
            </a:r>
            <a:r>
              <a:rPr lang="en-US" sz="2200" dirty="0">
                <a:solidFill>
                  <a:srgbClr val="707880"/>
                </a:solidFill>
                <a:latin typeface="Droid Sans"/>
              </a:rPr>
              <a:t>, you can press (and hold) </a:t>
            </a:r>
            <a:r>
              <a:rPr lang="en-US" sz="2200" b="1" dirty="0" err="1">
                <a:solidFill>
                  <a:srgbClr val="707880"/>
                </a:solidFill>
                <a:latin typeface="Droid Sans"/>
              </a:rPr>
              <a:t>Control+Alt+Delete</a:t>
            </a:r>
            <a:r>
              <a:rPr lang="en-US" sz="2200" dirty="0">
                <a:solidFill>
                  <a:srgbClr val="707880"/>
                </a:solidFill>
                <a:latin typeface="Droid Sans"/>
              </a:rPr>
              <a:t> on your keyboard to open the </a:t>
            </a:r>
            <a:r>
              <a:rPr lang="en-US" sz="2200" b="1" dirty="0">
                <a:solidFill>
                  <a:srgbClr val="707880"/>
                </a:solidFill>
                <a:latin typeface="Droid Sans"/>
              </a:rPr>
              <a:t>Task Manager</a:t>
            </a:r>
            <a:r>
              <a:rPr lang="en-US" sz="2200" dirty="0">
                <a:solidFill>
                  <a:srgbClr val="707880"/>
                </a:solidFill>
                <a:latin typeface="Droid Sans"/>
              </a:rPr>
              <a:t>.</a:t>
            </a:r>
            <a:endParaRPr lang="en-US" sz="2200" b="0" i="0" dirty="0">
              <a:solidFill>
                <a:srgbClr val="5B6BAD"/>
              </a:solidFill>
              <a:effectLst/>
              <a:latin typeface="Droid Sans"/>
            </a:endParaRPr>
          </a:p>
        </p:txBody>
      </p:sp>
    </p:spTree>
    <p:extLst>
      <p:ext uri="{BB962C8B-B14F-4D97-AF65-F5344CB8AC3E}">
        <p14:creationId xmlns:p14="http://schemas.microsoft.com/office/powerpoint/2010/main" val="34275876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1752600"/>
            <a:ext cx="3886200" cy="3916363"/>
          </a:xfrm>
        </p:spPr>
        <p:txBody>
          <a:bodyPr>
            <a:normAutofit/>
          </a:bodyPr>
          <a:lstStyle/>
          <a:p>
            <a:pPr marL="0" indent="0">
              <a:buNone/>
            </a:pPr>
            <a:r>
              <a:rPr lang="en-US" sz="2200" dirty="0">
                <a:solidFill>
                  <a:srgbClr val="707880"/>
                </a:solidFill>
                <a:latin typeface="Droid Sans"/>
              </a:rPr>
              <a:t>which is interfering with your computer's booting process. Remove the disk from the drive, then restart the computer.</a:t>
            </a:r>
            <a:r>
              <a:rPr lang="en-US" sz="2200" dirty="0">
                <a:solidFill>
                  <a:prstClr val="black"/>
                </a:solidFill>
                <a:latin typeface="Droid Sans"/>
              </a:rPr>
              <a:t/>
            </a:r>
            <a:br>
              <a:rPr lang="en-US" sz="2200" dirty="0">
                <a:solidFill>
                  <a:prstClr val="black"/>
                </a:solidFill>
                <a:latin typeface="Droid Sans"/>
              </a:rPr>
            </a:br>
            <a:endParaRPr lang="en-US" sz="2200" dirty="0">
              <a:latin typeface="Droid Sans"/>
            </a:endParaRPr>
          </a:p>
        </p:txBody>
      </p:sp>
      <p:sp>
        <p:nvSpPr>
          <p:cNvPr id="5" name="TextBox 4"/>
          <p:cNvSpPr txBox="1"/>
          <p:nvPr/>
        </p:nvSpPr>
        <p:spPr>
          <a:xfrm>
            <a:off x="762000" y="457200"/>
            <a:ext cx="7848600" cy="1446550"/>
          </a:xfrm>
          <a:prstGeom prst="rect">
            <a:avLst/>
          </a:prstGeom>
          <a:noFill/>
        </p:spPr>
        <p:txBody>
          <a:bodyPr wrap="square" rtlCol="0">
            <a:spAutoFit/>
          </a:bodyPr>
          <a:lstStyle/>
          <a:p>
            <a:pPr fontAlgn="base"/>
            <a:r>
              <a:rPr lang="en-US" sz="2200" dirty="0">
                <a:solidFill>
                  <a:srgbClr val="5B6BAD"/>
                </a:solidFill>
                <a:latin typeface="Droid Sans"/>
              </a:rPr>
              <a:t>"Non-system disk or disk error" Message</a:t>
            </a:r>
          </a:p>
          <a:p>
            <a:pPr marL="285750" indent="-285750" fontAlgn="base">
              <a:buFont typeface="Arial" pitchFamily="34" charset="0"/>
              <a:buChar char="•"/>
            </a:pPr>
            <a:r>
              <a:rPr lang="en-US" sz="2200" dirty="0">
                <a:solidFill>
                  <a:srgbClr val="707880"/>
                </a:solidFill>
                <a:latin typeface="Droid Sans"/>
              </a:rPr>
              <a:t>If you get this message when you boot up your computer, it usually means there is a </a:t>
            </a:r>
            <a:r>
              <a:rPr lang="en-US" sz="2200" b="1" dirty="0">
                <a:solidFill>
                  <a:srgbClr val="707880"/>
                </a:solidFill>
                <a:latin typeface="Droid Sans"/>
              </a:rPr>
              <a:t>CD</a:t>
            </a:r>
            <a:r>
              <a:rPr lang="en-US" sz="2200" dirty="0">
                <a:solidFill>
                  <a:srgbClr val="707880"/>
                </a:solidFill>
                <a:latin typeface="Droid Sans"/>
              </a:rPr>
              <a:t>, </a:t>
            </a:r>
            <a:r>
              <a:rPr lang="en-US" sz="2200" b="1" dirty="0">
                <a:solidFill>
                  <a:srgbClr val="707880"/>
                </a:solidFill>
                <a:latin typeface="Droid Sans"/>
              </a:rPr>
              <a:t>DVD</a:t>
            </a:r>
            <a:r>
              <a:rPr lang="en-US" sz="2200" dirty="0">
                <a:solidFill>
                  <a:srgbClr val="707880"/>
                </a:solidFill>
                <a:latin typeface="Droid Sans"/>
              </a:rPr>
              <a:t>, </a:t>
            </a:r>
            <a:r>
              <a:rPr lang="en-US" sz="2200" b="1" dirty="0">
                <a:solidFill>
                  <a:srgbClr val="707880"/>
                </a:solidFill>
                <a:latin typeface="Droid Sans"/>
              </a:rPr>
              <a:t>USB flash drive</a:t>
            </a:r>
            <a:r>
              <a:rPr lang="en-US" sz="2200" dirty="0">
                <a:solidFill>
                  <a:srgbClr val="707880"/>
                </a:solidFill>
                <a:latin typeface="Droid Sans"/>
              </a:rPr>
              <a:t>, or </a:t>
            </a:r>
            <a:r>
              <a:rPr lang="en-US" sz="2200" b="1" dirty="0">
                <a:solidFill>
                  <a:srgbClr val="707880"/>
                </a:solidFill>
                <a:latin typeface="Droid Sans"/>
              </a:rPr>
              <a:t>floppy disk</a:t>
            </a:r>
            <a:r>
              <a:rPr lang="en-US" sz="2200" dirty="0">
                <a:solidFill>
                  <a:srgbClr val="707880"/>
                </a:solidFill>
                <a:latin typeface="Droid Sans"/>
              </a:rPr>
              <a:t> in your computer,</a:t>
            </a:r>
            <a:endParaRPr lang="en-US" sz="2200" b="0" i="0" dirty="0">
              <a:solidFill>
                <a:srgbClr val="5B6BAD"/>
              </a:solidFill>
              <a:effectLst/>
              <a:latin typeface="Droid Sans"/>
            </a:endParaRP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0003" y="3505200"/>
            <a:ext cx="4471458"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29566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799" y="1752600"/>
            <a:ext cx="2593903" cy="3916363"/>
          </a:xfrm>
        </p:spPr>
        <p:txBody>
          <a:bodyPr>
            <a:normAutofit/>
          </a:bodyPr>
          <a:lstStyle/>
          <a:p>
            <a:pPr marL="0" indent="0">
              <a:buNone/>
            </a:pPr>
            <a:r>
              <a:rPr lang="en-US" sz="2200" dirty="0">
                <a:solidFill>
                  <a:srgbClr val="707880"/>
                </a:solidFill>
                <a:latin typeface="Droid Sans"/>
              </a:rPr>
              <a:t>To finish shutting down the computer, press and hold the power button for about 10 seconds, or until the computer turns off.</a:t>
            </a:r>
            <a:r>
              <a:rPr lang="en-US" sz="2200" dirty="0">
                <a:solidFill>
                  <a:prstClr val="black"/>
                </a:solidFill>
                <a:latin typeface="Droid Sans"/>
              </a:rPr>
              <a:t/>
            </a:r>
            <a:br>
              <a:rPr lang="en-US" sz="2200" dirty="0">
                <a:solidFill>
                  <a:prstClr val="black"/>
                </a:solidFill>
                <a:latin typeface="Droid Sans"/>
              </a:rPr>
            </a:br>
            <a:endParaRPr lang="en-US" sz="2200" dirty="0">
              <a:latin typeface="Droid Sans"/>
            </a:endParaRPr>
          </a:p>
        </p:txBody>
      </p:sp>
      <p:sp>
        <p:nvSpPr>
          <p:cNvPr id="5" name="TextBox 4"/>
          <p:cNvSpPr txBox="1"/>
          <p:nvPr/>
        </p:nvSpPr>
        <p:spPr>
          <a:xfrm>
            <a:off x="762000" y="457200"/>
            <a:ext cx="7848600" cy="1446550"/>
          </a:xfrm>
          <a:prstGeom prst="rect">
            <a:avLst/>
          </a:prstGeom>
          <a:noFill/>
        </p:spPr>
        <p:txBody>
          <a:bodyPr wrap="square" rtlCol="0">
            <a:spAutoFit/>
          </a:bodyPr>
          <a:lstStyle/>
          <a:p>
            <a:pPr fontAlgn="base"/>
            <a:r>
              <a:rPr lang="en-US" sz="2200" dirty="0">
                <a:solidFill>
                  <a:srgbClr val="5B6BAD"/>
                </a:solidFill>
                <a:latin typeface="Droid Sans"/>
              </a:rPr>
              <a:t>Windows shutting down message will not </a:t>
            </a:r>
            <a:r>
              <a:rPr lang="en-US" sz="2200" dirty="0" smtClean="0">
                <a:solidFill>
                  <a:srgbClr val="5B6BAD"/>
                </a:solidFill>
                <a:latin typeface="Droid Sans"/>
              </a:rPr>
              <a:t>disappear</a:t>
            </a:r>
          </a:p>
          <a:p>
            <a:pPr marL="342900" indent="-342900" fontAlgn="base">
              <a:buFont typeface="Arial" pitchFamily="34" charset="0"/>
              <a:buChar char="•"/>
            </a:pPr>
            <a:r>
              <a:rPr lang="en-US" sz="2200" dirty="0" smtClean="0">
                <a:solidFill>
                  <a:srgbClr val="707880"/>
                </a:solidFill>
                <a:latin typeface="Droid Sans"/>
              </a:rPr>
              <a:t>If </a:t>
            </a:r>
            <a:r>
              <a:rPr lang="en-US" sz="2200" dirty="0">
                <a:solidFill>
                  <a:srgbClr val="707880"/>
                </a:solidFill>
                <a:latin typeface="Droid Sans"/>
              </a:rPr>
              <a:t>a Sometimes Windows will freeze during the shutdown process. If this happens, the Windows is Shutting Down message screen will stay active on your screen. </a:t>
            </a:r>
            <a:endParaRPr lang="en-US" sz="2200" b="0" i="0" dirty="0">
              <a:solidFill>
                <a:srgbClr val="5B6BAD"/>
              </a:solidFill>
              <a:effectLst/>
              <a:latin typeface="Droid Sans"/>
            </a:endParaRP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60703" y="2105890"/>
            <a:ext cx="4949897" cy="303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07496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fontAlgn="base"/>
            <a:r>
              <a:rPr lang="en-US" dirty="0">
                <a:solidFill>
                  <a:srgbClr val="324698"/>
                </a:solidFill>
                <a:latin typeface="Signika"/>
              </a:rPr>
              <a:t>Challenge</a:t>
            </a:r>
            <a:r>
              <a:rPr lang="en-US" dirty="0" smtClean="0">
                <a:solidFill>
                  <a:srgbClr val="324698"/>
                </a:solidFill>
                <a:latin typeface="Signika"/>
              </a:rPr>
              <a:t>!</a:t>
            </a:r>
            <a:endParaRPr lang="en-US" dirty="0"/>
          </a:p>
        </p:txBody>
      </p:sp>
      <p:sp>
        <p:nvSpPr>
          <p:cNvPr id="3" name="Content Placeholder 2"/>
          <p:cNvSpPr>
            <a:spLocks noGrp="1"/>
          </p:cNvSpPr>
          <p:nvPr>
            <p:ph idx="1"/>
          </p:nvPr>
        </p:nvSpPr>
        <p:spPr/>
        <p:txBody>
          <a:bodyPr/>
          <a:lstStyle/>
          <a:p>
            <a:pPr fontAlgn="base">
              <a:buFont typeface="Arial"/>
              <a:buChar char="•"/>
            </a:pPr>
            <a:r>
              <a:rPr lang="en-US" dirty="0">
                <a:solidFill>
                  <a:srgbClr val="707880"/>
                </a:solidFill>
                <a:latin typeface="inherit"/>
              </a:rPr>
              <a:t>What do you do if a program on a PC is </a:t>
            </a:r>
            <a:r>
              <a:rPr lang="en-US" b="1" dirty="0">
                <a:solidFill>
                  <a:srgbClr val="707880"/>
                </a:solidFill>
                <a:latin typeface="inherit"/>
              </a:rPr>
              <a:t>completely unresponsive</a:t>
            </a:r>
            <a:r>
              <a:rPr lang="en-US" dirty="0">
                <a:solidFill>
                  <a:srgbClr val="707880"/>
                </a:solidFill>
                <a:latin typeface="inherit"/>
              </a:rPr>
              <a:t>? What about a program on a Mac?</a:t>
            </a:r>
          </a:p>
          <a:p>
            <a:pPr fontAlgn="base">
              <a:buFont typeface="Arial"/>
              <a:buChar char="•"/>
            </a:pPr>
            <a:r>
              <a:rPr lang="en-US" dirty="0">
                <a:solidFill>
                  <a:srgbClr val="707880"/>
                </a:solidFill>
                <a:latin typeface="inherit"/>
              </a:rPr>
              <a:t>What should you do if you've tried everything and the problem </a:t>
            </a:r>
            <a:r>
              <a:rPr lang="en-US" b="1" dirty="0">
                <a:solidFill>
                  <a:srgbClr val="707880"/>
                </a:solidFill>
                <a:latin typeface="inherit"/>
              </a:rPr>
              <a:t>still isn't fixed</a:t>
            </a:r>
            <a:r>
              <a:rPr lang="en-US" dirty="0">
                <a:solidFill>
                  <a:srgbClr val="707880"/>
                </a:solidFill>
                <a:latin typeface="inherit"/>
              </a:rPr>
              <a:t>?</a:t>
            </a:r>
          </a:p>
          <a:p>
            <a:endParaRPr lang="en-US" dirty="0"/>
          </a:p>
        </p:txBody>
      </p:sp>
    </p:spTree>
    <p:extLst>
      <p:ext uri="{BB962C8B-B14F-4D97-AF65-F5344CB8AC3E}">
        <p14:creationId xmlns:p14="http://schemas.microsoft.com/office/powerpoint/2010/main" val="8202326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4000" dirty="0" smtClean="0">
                <a:solidFill>
                  <a:srgbClr val="324698"/>
                </a:solidFill>
                <a:latin typeface="Signika"/>
              </a:rPr>
              <a:t>Windows Desktop</a:t>
            </a:r>
            <a:endParaRPr lang="en-US" sz="4000" dirty="0"/>
          </a:p>
        </p:txBody>
      </p:sp>
      <p:sp>
        <p:nvSpPr>
          <p:cNvPr id="3" name="Content Placeholder 2"/>
          <p:cNvSpPr>
            <a:spLocks noGrp="1"/>
          </p:cNvSpPr>
          <p:nvPr>
            <p:ph idx="1"/>
          </p:nvPr>
        </p:nvSpPr>
        <p:spPr>
          <a:xfrm>
            <a:off x="457200" y="1600200"/>
            <a:ext cx="5181600" cy="4525963"/>
          </a:xfrm>
        </p:spPr>
        <p:txBody>
          <a:bodyPr>
            <a:normAutofit/>
          </a:bodyPr>
          <a:lstStyle/>
          <a:p>
            <a:r>
              <a:rPr lang="en-US" sz="1400" b="1" dirty="0">
                <a:latin typeface="Droid Sans"/>
              </a:rPr>
              <a:t>Start Button : </a:t>
            </a:r>
            <a:r>
              <a:rPr lang="en-US" sz="1400" dirty="0">
                <a:latin typeface="Droid Sans"/>
              </a:rPr>
              <a:t>Click the Start button to access the Start menu, which lets you access applications, files and settings. You can also use the Start menu to shut down your computer</a:t>
            </a:r>
            <a:r>
              <a:rPr lang="en-US" sz="1400" dirty="0" smtClean="0">
                <a:latin typeface="Droid Sans"/>
              </a:rPr>
              <a:t>.</a:t>
            </a:r>
          </a:p>
          <a:p>
            <a:endParaRPr lang="en-US" sz="1400" dirty="0">
              <a:latin typeface="Droid Sans"/>
            </a:endParaRPr>
          </a:p>
          <a:p>
            <a:endParaRPr lang="en-US" sz="1400" b="1" dirty="0" smtClean="0">
              <a:latin typeface="Droid Sans"/>
            </a:endParaRPr>
          </a:p>
          <a:p>
            <a:endParaRPr lang="en-US" sz="1400" b="1" dirty="0">
              <a:latin typeface="Droid Sans"/>
            </a:endParaRPr>
          </a:p>
          <a:p>
            <a:r>
              <a:rPr lang="en-US" sz="1400" b="1" dirty="0" smtClean="0">
                <a:latin typeface="Droid Sans"/>
              </a:rPr>
              <a:t>Shortcuts on the Desktop:</a:t>
            </a:r>
            <a:r>
              <a:rPr lang="en-US" sz="1400" dirty="0" smtClean="0">
                <a:latin typeface="Droid Sans"/>
              </a:rPr>
              <a:t> Some </a:t>
            </a:r>
            <a:r>
              <a:rPr lang="en-US" sz="1400" dirty="0">
                <a:latin typeface="Droid Sans"/>
              </a:rPr>
              <a:t>programs will have shortcuts on the taskbar for easy access. In this example, there are shortcuts to Windows Explorer, Windows Media Player, Internet Explorer, and Mozilla Firefox</a:t>
            </a:r>
            <a:r>
              <a:rPr lang="en-US" sz="1400" dirty="0" smtClean="0">
                <a:latin typeface="Droid Sans"/>
              </a:rPr>
              <a:t>.</a:t>
            </a:r>
          </a:p>
          <a:p>
            <a:endParaRPr lang="en-US" sz="1400" dirty="0">
              <a:latin typeface="Droid Sans"/>
            </a:endParaRPr>
          </a:p>
          <a:p>
            <a:endParaRPr lang="en-US" sz="1400" b="1" dirty="0" smtClean="0">
              <a:latin typeface="Droid Sans"/>
            </a:endParaRPr>
          </a:p>
          <a:p>
            <a:endParaRPr lang="en-US" sz="1400" b="1" dirty="0">
              <a:latin typeface="Droid Sans"/>
            </a:endParaRPr>
          </a:p>
          <a:p>
            <a:r>
              <a:rPr lang="en-US" sz="1400" b="1" dirty="0" smtClean="0">
                <a:latin typeface="Droid Sans"/>
              </a:rPr>
              <a:t>Taskbar: </a:t>
            </a:r>
            <a:r>
              <a:rPr lang="en-US" sz="1400" dirty="0" smtClean="0">
                <a:latin typeface="Droid Sans"/>
              </a:rPr>
              <a:t>The </a:t>
            </a:r>
            <a:r>
              <a:rPr lang="en-US" sz="1400" dirty="0">
                <a:latin typeface="Droid Sans"/>
              </a:rPr>
              <a:t>taskbar contains the Start Button, shortcuts to applications, the date and time, and </a:t>
            </a:r>
            <a:r>
              <a:rPr lang="en-US" sz="1400" dirty="0" smtClean="0">
                <a:latin typeface="Droid Sans"/>
              </a:rPr>
              <a:t>more. When </a:t>
            </a:r>
            <a:r>
              <a:rPr lang="en-US" sz="1400" dirty="0">
                <a:latin typeface="Droid Sans"/>
              </a:rPr>
              <a:t>you open a program or file, it will appear on the taskbar, and you can easily switch between different programs by selecting them on the taskbar.</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381000"/>
            <a:ext cx="24384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3962400"/>
            <a:ext cx="2924175"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4055" y="5791200"/>
            <a:ext cx="3609975"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40736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324698"/>
                </a:solidFill>
                <a:latin typeface="Signika"/>
              </a:rPr>
              <a:t>Mac OS X Desktop</a:t>
            </a:r>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600200"/>
            <a:ext cx="73152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66737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24698"/>
                </a:solidFill>
                <a:latin typeface="Signika"/>
              </a:rPr>
              <a:t>Mac OS X </a:t>
            </a:r>
            <a:r>
              <a:rPr lang="en-US" dirty="0">
                <a:solidFill>
                  <a:srgbClr val="324698"/>
                </a:solidFill>
                <a:latin typeface="Signika"/>
              </a:rPr>
              <a:t>Desktop</a:t>
            </a:r>
            <a:endParaRPr lang="en-US" dirty="0"/>
          </a:p>
        </p:txBody>
      </p:sp>
      <p:sp>
        <p:nvSpPr>
          <p:cNvPr id="3" name="Content Placeholder 2"/>
          <p:cNvSpPr>
            <a:spLocks noGrp="1"/>
          </p:cNvSpPr>
          <p:nvPr>
            <p:ph idx="1"/>
          </p:nvPr>
        </p:nvSpPr>
        <p:spPr>
          <a:xfrm>
            <a:off x="457200" y="1600200"/>
            <a:ext cx="4724400" cy="4525963"/>
          </a:xfrm>
        </p:spPr>
        <p:txBody>
          <a:bodyPr>
            <a:normAutofit/>
          </a:bodyPr>
          <a:lstStyle/>
          <a:p>
            <a:r>
              <a:rPr lang="en-US" sz="1400" b="1" dirty="0" smtClean="0">
                <a:solidFill>
                  <a:srgbClr val="000000"/>
                </a:solidFill>
                <a:latin typeface="Droid Sans"/>
              </a:rPr>
              <a:t>Apple Icon:</a:t>
            </a:r>
            <a:r>
              <a:rPr lang="en-US" sz="1400" dirty="0" smtClean="0">
                <a:solidFill>
                  <a:srgbClr val="000000"/>
                </a:solidFill>
                <a:latin typeface="Droid Sans"/>
              </a:rPr>
              <a:t> In </a:t>
            </a:r>
            <a:r>
              <a:rPr lang="en-US" sz="1400" dirty="0">
                <a:solidFill>
                  <a:srgbClr val="000000"/>
                </a:solidFill>
                <a:latin typeface="Droid Sans"/>
              </a:rPr>
              <a:t>the top-left corner of the screen is the </a:t>
            </a:r>
            <a:r>
              <a:rPr lang="en-US" sz="1400" b="1" dirty="0">
                <a:solidFill>
                  <a:srgbClr val="000000"/>
                </a:solidFill>
                <a:latin typeface="Droid Sans"/>
              </a:rPr>
              <a:t>Apple icon</a:t>
            </a:r>
            <a:r>
              <a:rPr lang="en-US" sz="1400" dirty="0">
                <a:solidFill>
                  <a:srgbClr val="000000"/>
                </a:solidFill>
                <a:latin typeface="Droid Sans"/>
              </a:rPr>
              <a:t>, which you can click to access your </a:t>
            </a:r>
            <a:r>
              <a:rPr lang="en-US" sz="1400" b="1" dirty="0">
                <a:solidFill>
                  <a:srgbClr val="000000"/>
                </a:solidFill>
                <a:latin typeface="Droid Sans"/>
              </a:rPr>
              <a:t>System Preferences</a:t>
            </a:r>
            <a:r>
              <a:rPr lang="en-US" sz="1400" dirty="0">
                <a:solidFill>
                  <a:srgbClr val="000000"/>
                </a:solidFill>
                <a:latin typeface="Droid Sans"/>
              </a:rPr>
              <a:t>, </a:t>
            </a:r>
            <a:r>
              <a:rPr lang="en-US" sz="1400" b="1" dirty="0">
                <a:solidFill>
                  <a:srgbClr val="000000"/>
                </a:solidFill>
                <a:latin typeface="Droid Sans"/>
              </a:rPr>
              <a:t>recent documents</a:t>
            </a:r>
            <a:r>
              <a:rPr lang="en-US" sz="1400" dirty="0">
                <a:solidFill>
                  <a:srgbClr val="000000"/>
                </a:solidFill>
                <a:latin typeface="Droid Sans"/>
              </a:rPr>
              <a:t>, and </a:t>
            </a:r>
            <a:r>
              <a:rPr lang="en-US" sz="1400" b="1" dirty="0">
                <a:solidFill>
                  <a:srgbClr val="000000"/>
                </a:solidFill>
                <a:latin typeface="Droid Sans"/>
              </a:rPr>
              <a:t>more</a:t>
            </a:r>
            <a:r>
              <a:rPr lang="en-US" sz="1400" dirty="0">
                <a:solidFill>
                  <a:srgbClr val="000000"/>
                </a:solidFill>
                <a:latin typeface="Droid Sans"/>
              </a:rPr>
              <a:t>. You can also use it to shut down your computer</a:t>
            </a:r>
            <a:r>
              <a:rPr lang="en-US" sz="1400" dirty="0" smtClean="0">
                <a:solidFill>
                  <a:srgbClr val="000000"/>
                </a:solidFill>
                <a:latin typeface="Droid Sans"/>
              </a:rPr>
              <a:t>.</a:t>
            </a:r>
          </a:p>
          <a:p>
            <a:pPr marL="0" indent="0">
              <a:buNone/>
            </a:pPr>
            <a:endParaRPr lang="en-US" sz="1400" dirty="0">
              <a:solidFill>
                <a:srgbClr val="000000"/>
              </a:solidFill>
              <a:latin typeface="Droid Sans"/>
            </a:endParaRPr>
          </a:p>
          <a:p>
            <a:r>
              <a:rPr lang="en-US" sz="1400" b="1" dirty="0" smtClean="0">
                <a:latin typeface="Droid Sans"/>
              </a:rPr>
              <a:t>Menu Bar:</a:t>
            </a:r>
            <a:r>
              <a:rPr lang="en-US" sz="1400" dirty="0" smtClean="0">
                <a:latin typeface="Droid Sans"/>
              </a:rPr>
              <a:t> The </a:t>
            </a:r>
            <a:r>
              <a:rPr lang="en-US" sz="1400" dirty="0">
                <a:latin typeface="Droid Sans"/>
              </a:rPr>
              <a:t>menu bar will contain different menu options depending on which program you're using. In this example, the active program is Finder</a:t>
            </a:r>
            <a:r>
              <a:rPr lang="en-US" sz="1400" dirty="0" smtClean="0">
                <a:latin typeface="Droid Sans"/>
              </a:rPr>
              <a:t>.</a:t>
            </a:r>
          </a:p>
          <a:p>
            <a:endParaRPr lang="en-US" sz="1400" dirty="0">
              <a:latin typeface="Droid Sans"/>
            </a:endParaRPr>
          </a:p>
          <a:p>
            <a:endParaRPr lang="en-US" sz="1400" dirty="0" smtClean="0">
              <a:latin typeface="Droid Sans"/>
            </a:endParaRPr>
          </a:p>
          <a:p>
            <a:endParaRPr lang="en-US" sz="1400" dirty="0">
              <a:latin typeface="Droid Sans"/>
            </a:endParaRPr>
          </a:p>
          <a:p>
            <a:endParaRPr lang="en-US" sz="1400" dirty="0" smtClean="0">
              <a:latin typeface="Droid Sans"/>
            </a:endParaRPr>
          </a:p>
          <a:p>
            <a:r>
              <a:rPr lang="en-US" sz="1400" b="1" dirty="0">
                <a:latin typeface="Droid Sans"/>
              </a:rPr>
              <a:t>Date &amp; Time and </a:t>
            </a:r>
            <a:r>
              <a:rPr lang="en-US" sz="1400" b="1" dirty="0" smtClean="0">
                <a:latin typeface="Droid Sans"/>
              </a:rPr>
              <a:t>Settings :</a:t>
            </a:r>
            <a:r>
              <a:rPr lang="en-US" sz="1400" dirty="0" smtClean="0">
                <a:latin typeface="Droid Sans"/>
              </a:rPr>
              <a:t> On </a:t>
            </a:r>
            <a:r>
              <a:rPr lang="en-US" sz="1400" dirty="0">
                <a:latin typeface="Droid Sans"/>
              </a:rPr>
              <a:t>the right side of the menu bar, you will see the date &amp; time, along with shortcuts that you can click to adjust settings such as sound volume.</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2575" y="1219200"/>
            <a:ext cx="3324225" cy="317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3819525"/>
            <a:ext cx="4210050"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2575" y="4600575"/>
            <a:ext cx="287655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64622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324698"/>
                </a:solidFill>
                <a:latin typeface="Signika"/>
              </a:rPr>
              <a:t>Mac OS X </a:t>
            </a:r>
            <a:r>
              <a:rPr lang="en-US" dirty="0">
                <a:solidFill>
                  <a:srgbClr val="324698"/>
                </a:solidFill>
                <a:latin typeface="Signika"/>
              </a:rPr>
              <a:t>Desktop</a:t>
            </a:r>
            <a:endParaRPr lang="en-US" dirty="0"/>
          </a:p>
        </p:txBody>
      </p:sp>
      <p:sp>
        <p:nvSpPr>
          <p:cNvPr id="3" name="Content Placeholder 2"/>
          <p:cNvSpPr>
            <a:spLocks noGrp="1"/>
          </p:cNvSpPr>
          <p:nvPr>
            <p:ph idx="1"/>
          </p:nvPr>
        </p:nvSpPr>
        <p:spPr>
          <a:xfrm>
            <a:off x="457200" y="1600200"/>
            <a:ext cx="4724400" cy="4525963"/>
          </a:xfrm>
        </p:spPr>
        <p:txBody>
          <a:bodyPr>
            <a:normAutofit/>
          </a:bodyPr>
          <a:lstStyle/>
          <a:p>
            <a:r>
              <a:rPr lang="en-US" sz="1400" b="1" dirty="0" smtClean="0">
                <a:solidFill>
                  <a:srgbClr val="000000"/>
                </a:solidFill>
                <a:latin typeface="Droid Sans"/>
              </a:rPr>
              <a:t>Spotlight:</a:t>
            </a:r>
            <a:r>
              <a:rPr lang="en-US" sz="1400" dirty="0" smtClean="0">
                <a:solidFill>
                  <a:srgbClr val="000000"/>
                </a:solidFill>
                <a:latin typeface="Droid Sans"/>
              </a:rPr>
              <a:t> When </a:t>
            </a:r>
            <a:r>
              <a:rPr lang="en-US" sz="1400" dirty="0">
                <a:solidFill>
                  <a:srgbClr val="000000"/>
                </a:solidFill>
                <a:latin typeface="Droid Sans"/>
              </a:rPr>
              <a:t>you click the magnifying glass icon, it will open Spotlight. Spotlight allows you to find a file or application by typing the name (or just part of the name</a:t>
            </a:r>
            <a:r>
              <a:rPr lang="en-US" sz="1400" dirty="0" smtClean="0">
                <a:solidFill>
                  <a:srgbClr val="000000"/>
                </a:solidFill>
                <a:latin typeface="Droid Sans"/>
              </a:rPr>
              <a:t>).</a:t>
            </a:r>
          </a:p>
          <a:p>
            <a:endParaRPr lang="en-US" sz="1400" dirty="0">
              <a:solidFill>
                <a:srgbClr val="000000"/>
              </a:solidFill>
              <a:latin typeface="Droid Sans"/>
            </a:endParaRPr>
          </a:p>
          <a:p>
            <a:r>
              <a:rPr lang="en-US" sz="1400" b="1" dirty="0">
                <a:solidFill>
                  <a:srgbClr val="000000"/>
                </a:solidFill>
                <a:latin typeface="Droid Sans"/>
              </a:rPr>
              <a:t>Open </a:t>
            </a:r>
            <a:r>
              <a:rPr lang="en-US" sz="1400" b="1" dirty="0" smtClean="0">
                <a:solidFill>
                  <a:srgbClr val="000000"/>
                </a:solidFill>
                <a:latin typeface="Droid Sans"/>
              </a:rPr>
              <a:t>Folders:</a:t>
            </a:r>
            <a:r>
              <a:rPr lang="en-US" sz="1400" dirty="0" smtClean="0">
                <a:solidFill>
                  <a:srgbClr val="000000"/>
                </a:solidFill>
                <a:latin typeface="Droid Sans"/>
              </a:rPr>
              <a:t> When </a:t>
            </a:r>
            <a:r>
              <a:rPr lang="en-US" sz="1400" dirty="0">
                <a:solidFill>
                  <a:srgbClr val="000000"/>
                </a:solidFill>
                <a:latin typeface="Droid Sans"/>
              </a:rPr>
              <a:t>you double-click a folder, it will open in a specialized program called Finder. This lets you navigate to the specific file or folder you want.</a:t>
            </a:r>
          </a:p>
          <a:p>
            <a:pPr marL="0" indent="0">
              <a:buNone/>
            </a:pPr>
            <a:endParaRPr lang="en-US" sz="1400" dirty="0">
              <a:solidFill>
                <a:srgbClr val="000000"/>
              </a:solidFill>
              <a:latin typeface="Droid Sans"/>
            </a:endParaRPr>
          </a:p>
          <a:p>
            <a:r>
              <a:rPr lang="en-US" sz="1400" b="1" dirty="0">
                <a:latin typeface="Droid Sans"/>
              </a:rPr>
              <a:t>Notification </a:t>
            </a:r>
            <a:r>
              <a:rPr lang="en-US" sz="1400" b="1" dirty="0" smtClean="0">
                <a:latin typeface="Droid Sans"/>
              </a:rPr>
              <a:t>Center:</a:t>
            </a:r>
            <a:r>
              <a:rPr lang="en-US" sz="1400" dirty="0" smtClean="0">
                <a:latin typeface="Droid Sans"/>
              </a:rPr>
              <a:t> The </a:t>
            </a:r>
            <a:r>
              <a:rPr lang="en-US" sz="1400" dirty="0">
                <a:latin typeface="Droid Sans"/>
              </a:rPr>
              <a:t>Notification Center displays an alert when you've received an update. It can be customized to let you know of upcoming appointments, tweets, news, and other real-time events. It remains hidden until you click its icon in the top-right corner</a:t>
            </a:r>
            <a:r>
              <a:rPr lang="en-US" sz="1400" dirty="0" smtClean="0">
                <a:latin typeface="Droid Sans"/>
              </a:rPr>
              <a:t>.</a:t>
            </a:r>
          </a:p>
          <a:p>
            <a:r>
              <a:rPr lang="en-US" sz="1400" b="1" dirty="0">
                <a:latin typeface="Droid Sans"/>
              </a:rPr>
              <a:t>Folders on the </a:t>
            </a:r>
            <a:r>
              <a:rPr lang="en-US" sz="1400" b="1" dirty="0" smtClean="0">
                <a:latin typeface="Droid Sans"/>
              </a:rPr>
              <a:t>Desktop:</a:t>
            </a:r>
            <a:r>
              <a:rPr lang="en-US" sz="1400" dirty="0" smtClean="0">
                <a:latin typeface="Droid Sans"/>
              </a:rPr>
              <a:t> You </a:t>
            </a:r>
            <a:r>
              <a:rPr lang="en-US" sz="1400" dirty="0">
                <a:latin typeface="Droid Sans"/>
              </a:rPr>
              <a:t>can keep folders, files, and shortcuts on the desktop so that they'll be easily accessible.</a:t>
            </a:r>
          </a:p>
          <a:p>
            <a:pPr marL="0" indent="0">
              <a:buNone/>
            </a:pPr>
            <a:endParaRPr lang="en-US" sz="1400" dirty="0">
              <a:latin typeface="Droid Sans"/>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2814" y="1143000"/>
            <a:ext cx="3618234"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3657600"/>
            <a:ext cx="2924175" cy="140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5181600"/>
            <a:ext cx="1219200"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3009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solidFill>
                  <a:srgbClr val="324698"/>
                </a:solidFill>
                <a:latin typeface="Signika"/>
              </a:rPr>
              <a:t>Mac OS X </a:t>
            </a:r>
            <a:r>
              <a:rPr lang="en-US" dirty="0">
                <a:solidFill>
                  <a:srgbClr val="324698"/>
                </a:solidFill>
                <a:latin typeface="Signika"/>
              </a:rPr>
              <a:t>Desktop</a:t>
            </a:r>
            <a:endParaRPr lang="en-US" dirty="0"/>
          </a:p>
        </p:txBody>
      </p:sp>
      <p:sp>
        <p:nvSpPr>
          <p:cNvPr id="3" name="Content Placeholder 2"/>
          <p:cNvSpPr>
            <a:spLocks noGrp="1"/>
          </p:cNvSpPr>
          <p:nvPr>
            <p:ph idx="1"/>
          </p:nvPr>
        </p:nvSpPr>
        <p:spPr>
          <a:xfrm>
            <a:off x="471055" y="1862137"/>
            <a:ext cx="2743200" cy="1676399"/>
          </a:xfrm>
        </p:spPr>
        <p:txBody>
          <a:bodyPr>
            <a:normAutofit/>
          </a:bodyPr>
          <a:lstStyle/>
          <a:p>
            <a:r>
              <a:rPr lang="en-US" sz="1400" b="1" dirty="0">
                <a:solidFill>
                  <a:srgbClr val="000000"/>
                </a:solidFill>
                <a:latin typeface="Droid Sans"/>
              </a:rPr>
              <a:t>Launchpad:</a:t>
            </a:r>
            <a:r>
              <a:rPr lang="en-US" sz="1400" dirty="0" smtClean="0">
                <a:solidFill>
                  <a:srgbClr val="000000"/>
                </a:solidFill>
                <a:latin typeface="Droid Sans"/>
              </a:rPr>
              <a:t> Launchpad allows you to see a list of all of your applications. It is designed to make it easier to find and organize your applications.</a:t>
            </a:r>
          </a:p>
          <a:p>
            <a:endParaRPr lang="en-US" sz="1400" dirty="0">
              <a:solidFill>
                <a:srgbClr val="000000"/>
              </a:solidFill>
              <a:latin typeface="Droid Sans"/>
            </a:endParaRPr>
          </a:p>
          <a:p>
            <a:pPr marL="0" indent="0">
              <a:buNone/>
            </a:pPr>
            <a:endParaRPr lang="en-US" sz="1400" dirty="0">
              <a:latin typeface="Droid Sans"/>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1447800"/>
            <a:ext cx="5715000" cy="2505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09600" y="4038600"/>
            <a:ext cx="6934200" cy="1384995"/>
          </a:xfrm>
          <a:prstGeom prst="rect">
            <a:avLst/>
          </a:prstGeom>
          <a:noFill/>
        </p:spPr>
        <p:txBody>
          <a:bodyPr wrap="square" rtlCol="0">
            <a:spAutoFit/>
          </a:bodyPr>
          <a:lstStyle/>
          <a:p>
            <a:pPr marL="285750" indent="-285750">
              <a:buFont typeface="Arial" pitchFamily="34" charset="0"/>
              <a:buChar char="•"/>
            </a:pPr>
            <a:r>
              <a:rPr lang="en-US" sz="1400" b="1" dirty="0" smtClean="0">
                <a:latin typeface="Droid Sans"/>
              </a:rPr>
              <a:t>Trash:</a:t>
            </a:r>
            <a:r>
              <a:rPr lang="en-US" sz="1400" dirty="0" smtClean="0">
                <a:latin typeface="Droid Sans"/>
              </a:rPr>
              <a:t> When </a:t>
            </a:r>
            <a:r>
              <a:rPr lang="en-US" sz="1400" dirty="0">
                <a:latin typeface="Droid Sans"/>
              </a:rPr>
              <a:t>you delete a file, it is moved to the </a:t>
            </a:r>
            <a:r>
              <a:rPr lang="en-US" sz="1400" b="1" dirty="0" smtClean="0">
                <a:latin typeface="Droid Sans"/>
              </a:rPr>
              <a:t>Trash</a:t>
            </a:r>
            <a:r>
              <a:rPr lang="en-US" sz="1400" dirty="0" smtClean="0">
                <a:latin typeface="Droid Sans"/>
              </a:rPr>
              <a:t>. This allows you to recover the file if you change your mind. To permanently delete a file, you'll need to </a:t>
            </a:r>
            <a:r>
              <a:rPr lang="en-US" sz="1400" b="1" dirty="0" smtClean="0">
                <a:latin typeface="Droid Sans"/>
              </a:rPr>
              <a:t>empty the Trash</a:t>
            </a:r>
            <a:r>
              <a:rPr lang="en-US" sz="1400" dirty="0" smtClean="0">
                <a:latin typeface="Droid Sans"/>
              </a:rPr>
              <a:t>.</a:t>
            </a:r>
          </a:p>
          <a:p>
            <a:endParaRPr lang="en-US" sz="1400" dirty="0" smtClean="0">
              <a:latin typeface="Droid Sans"/>
            </a:endParaRPr>
          </a:p>
          <a:p>
            <a:pPr marL="285750" indent="-285750">
              <a:buFont typeface="Arial" pitchFamily="34" charset="0"/>
              <a:buChar char="•"/>
            </a:pPr>
            <a:r>
              <a:rPr lang="en-US" sz="1400" b="1" dirty="0" smtClean="0">
                <a:latin typeface="Droid Sans"/>
              </a:rPr>
              <a:t>Dock:</a:t>
            </a:r>
            <a:r>
              <a:rPr lang="en-US" sz="1400" dirty="0" smtClean="0">
                <a:latin typeface="Droid Sans"/>
              </a:rPr>
              <a:t> The </a:t>
            </a:r>
            <a:r>
              <a:rPr lang="en-US" sz="1400" dirty="0">
                <a:latin typeface="Droid Sans"/>
              </a:rPr>
              <a:t>Dock can contain shortcuts to applications, files, or folders. If you have multiple programs open, you can use the Dock to quickly switch between them.</a:t>
            </a: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6200" y="4267200"/>
            <a:ext cx="7143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30989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4964</TotalTime>
  <Words>1174</Words>
  <Application>Microsoft Office PowerPoint</Application>
  <PresentationFormat>On-screen Show (4:3)</PresentationFormat>
  <Paragraphs>179</Paragraphs>
  <Slides>47</Slides>
  <Notes>3</Notes>
  <HiddenSlides>0</HiddenSlides>
  <MMClips>3</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Office Theme</vt:lpstr>
      <vt:lpstr>Computer Basics Getting Started</vt:lpstr>
      <vt:lpstr>Getting to know your computer's OS</vt:lpstr>
      <vt:lpstr>Windows Desktop</vt:lpstr>
      <vt:lpstr>Windows Desktop</vt:lpstr>
      <vt:lpstr>Windows Desktop</vt:lpstr>
      <vt:lpstr>Mac OS X Desktop</vt:lpstr>
      <vt:lpstr>Mac OS X Desktop</vt:lpstr>
      <vt:lpstr>Mac OS X Desktop</vt:lpstr>
      <vt:lpstr>Mac OS X Desktop</vt:lpstr>
      <vt:lpstr>Shutting down your computer</vt:lpstr>
      <vt:lpstr>Shutting down your computer</vt:lpstr>
      <vt:lpstr>Shutting down your computer</vt:lpstr>
      <vt:lpstr>Shutting down your computer</vt:lpstr>
      <vt:lpstr>Your computer's file system</vt:lpstr>
      <vt:lpstr>To open Windows Explorer (PC)</vt:lpstr>
      <vt:lpstr>To open Finder (Mac)</vt:lpstr>
      <vt:lpstr>Deleting files</vt:lpstr>
      <vt:lpstr>Deleting files</vt:lpstr>
      <vt:lpstr>Opening applications</vt:lpstr>
      <vt:lpstr>To open an application on a Mac:</vt:lpstr>
      <vt:lpstr>Adjusting your computer's settings</vt:lpstr>
      <vt:lpstr>Adjusting your computer's settings</vt:lpstr>
      <vt:lpstr>Adjusting your computer's settings</vt:lpstr>
      <vt:lpstr>Challenge!</vt:lpstr>
      <vt:lpstr>Getting to know Windows</vt:lpstr>
      <vt:lpstr>Computer Basics Doing More with Computers</vt:lpstr>
      <vt:lpstr>How do I keep my computer healthy?</vt:lpstr>
      <vt:lpstr>Keep your computer physically clean</vt:lpstr>
      <vt:lpstr>Keep your computer physically clean</vt:lpstr>
      <vt:lpstr>Protecting your computer against malware</vt:lpstr>
      <vt:lpstr>Backing up your computer</vt:lpstr>
      <vt:lpstr>Backing up using external hard drives</vt:lpstr>
      <vt:lpstr>Backing up using online backup services</vt:lpstr>
      <vt:lpstr>Other maintenance techniques</vt:lpstr>
      <vt:lpstr>Disk Defragmenter: Windows includes a Disk Defragmenter program in the Control Panel. It scans the files on your hard drive and rearranges them so it can read them faster. If your computer is running slowly, running Disk Defragmenter can help to speed it up.</vt:lpstr>
      <vt:lpstr>Disk Cleanup: Windows also includes a Disk Cleanup program in the Control Panel. It scans your computer for temporary files and other files that can be deleted. You can then delete the files to free up space on your hard drive.</vt:lpstr>
      <vt:lpstr>Challenge!</vt:lpstr>
      <vt:lpstr>Protecting and Back up your computer</vt:lpstr>
      <vt:lpstr>Computer Basics Doing More with Computers</vt:lpstr>
      <vt:lpstr>Basic troubleshooting techniques</vt:lpstr>
      <vt:lpstr>General tips to keep in mind</vt:lpstr>
      <vt:lpstr>General tips</vt:lpstr>
      <vt:lpstr>Simple solutions to common problems</vt:lpstr>
      <vt:lpstr>PowerPoint Presentation</vt:lpstr>
      <vt:lpstr>PowerPoint Presentation</vt:lpstr>
      <vt:lpstr>PowerPoint Presentation</vt:lpstr>
      <vt:lpstr>Challenge!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Basics Getting Started</dc:title>
  <dc:creator>Muhammed Yasin</dc:creator>
  <cp:lastModifiedBy>Windows User</cp:lastModifiedBy>
  <cp:revision>47</cp:revision>
  <dcterms:created xsi:type="dcterms:W3CDTF">2006-08-16T00:00:00Z</dcterms:created>
  <dcterms:modified xsi:type="dcterms:W3CDTF">2018-01-21T17:40:17Z</dcterms:modified>
</cp:coreProperties>
</file>