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B89286-FA20-4065-B0E6-1F1594E334F2}" type="datetimeFigureOut">
              <a:rPr lang="en-US" smtClean="0"/>
              <a:pPr/>
              <a:t>1/8/2018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205444-35CA-47A9-A471-B61AEEF434C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e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1"/>
          <p:cNvSpPr>
            <a:spLocks noChangeShapeType="1"/>
          </p:cNvSpPr>
          <p:nvPr/>
        </p:nvSpPr>
        <p:spPr bwMode="auto">
          <a:xfrm flipV="1">
            <a:off x="2200275" y="4876800"/>
            <a:ext cx="314325" cy="1066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820" name="AutoShape 4"/>
          <p:cNvSpPr>
            <a:spLocks noChangeShapeType="1"/>
          </p:cNvSpPr>
          <p:nvPr/>
        </p:nvSpPr>
        <p:spPr bwMode="auto">
          <a:xfrm flipH="1" flipV="1">
            <a:off x="5257800" y="4953000"/>
            <a:ext cx="83820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819" name="AutoShape 3"/>
          <p:cNvSpPr>
            <a:spLocks noChangeShapeType="1"/>
          </p:cNvSpPr>
          <p:nvPr/>
        </p:nvSpPr>
        <p:spPr bwMode="auto">
          <a:xfrm flipH="1" flipV="1">
            <a:off x="5638799" y="4953000"/>
            <a:ext cx="600075" cy="914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818" name="AutoShape 2"/>
          <p:cNvSpPr>
            <a:spLocks noChangeShapeType="1"/>
          </p:cNvSpPr>
          <p:nvPr/>
        </p:nvSpPr>
        <p:spPr bwMode="auto">
          <a:xfrm flipH="1" flipV="1">
            <a:off x="3048000" y="4876800"/>
            <a:ext cx="81915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133600" y="4362450"/>
            <a:ext cx="4495800" cy="742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04800" y="914400"/>
            <a:ext cx="8610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 Preparation of solutions from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known concentration of liquids.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this case we don’t need for the first step about determination of concentration of bottle, only needed to the dilution step.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Only this relation we needed in these types of examples.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1295400" y="4419600"/>
            <a:ext cx="7391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(M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V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concentrated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(M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V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diluted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known	       unknown		 known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04800" y="857071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3- Oxidation-reduction (Redox) reaction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Reactive species (n) was the number of electrons donated or accepted in the reaction.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990600" y="2514600"/>
            <a:ext cx="35317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M.Wt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784301" y="2721114"/>
            <a:ext cx="55402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Eq.Wt =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no.of donated or accepted electrons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905000" y="2970212"/>
            <a:ext cx="4419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81000" y="3657600"/>
            <a:ext cx="6639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990600" y="4495800"/>
            <a:ext cx="77251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Fe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Fe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n= 1                       Mn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7+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Mn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n=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010557" y="5029200"/>
            <a:ext cx="77524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Cr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Cr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n= 3                                              Mn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n= 3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964070" y="5543490"/>
            <a:ext cx="77989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Mn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n= 5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676400" y="4724400"/>
            <a:ext cx="8382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248400" y="5789612"/>
            <a:ext cx="8382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248400" y="5257800"/>
            <a:ext cx="8382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676400" y="5256212"/>
            <a:ext cx="8382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248400" y="4724400"/>
            <a:ext cx="8382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04800" y="838200"/>
            <a:ext cx="8686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Q1) Calculate the number of milliequivalent for Oxalic acid (H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.2H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 , M.Wt. = 126.1) in 0.5 g pure material.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Q2) Calculate the normality of sodium sulphate salt (Na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in a 1L solution that contains 165 mg (Na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[M.Wt = 142 g/mol].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Q3) Prepare 500 milliliter of 0.1N Al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[M.Wt = 342 g/mol] from the solid salt material.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Q4) Prepare 500ml (6N) from the concentrated 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Sp.gr. = 1.696 , percentage = %80 , M.Wt = 98 g/mol.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4876800" y="2371725"/>
          <a:ext cx="2390361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S ChemDraw Drawing" r:id="rId3" imgW="1952280" imgH="304200" progId="ChemDraw.Document.6.0">
                  <p:embed/>
                </p:oleObj>
              </mc:Choice>
              <mc:Fallback>
                <p:oleObj name="CS ChemDraw Drawing" r:id="rId3" imgW="1952280" imgH="30420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371725"/>
                        <a:ext cx="2390361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1828800" y="2063870"/>
          <a:ext cx="1905000" cy="106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S ChemDraw Drawing" r:id="rId5" imgW="1011504" imgH="562043" progId="ChemDraw.Document.6.0">
                  <p:embed/>
                </p:oleObj>
              </mc:Choice>
              <mc:Fallback>
                <p:oleObj name="CS ChemDraw Drawing" r:id="rId5" imgW="1011504" imgH="562043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063870"/>
                        <a:ext cx="1905000" cy="10603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685800" y="4419600"/>
          <a:ext cx="4199924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CS ChemDraw Drawing" r:id="rId7" imgW="3069039" imgH="1058694" progId="ChemDraw.Document.6.0">
                  <p:embed/>
                </p:oleObj>
              </mc:Choice>
              <mc:Fallback>
                <p:oleObj name="CS ChemDraw Drawing" r:id="rId7" imgW="3069039" imgH="1058694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419600"/>
                        <a:ext cx="4199924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5398168" y="4800600"/>
          <a:ext cx="328863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S ChemDraw Drawing" r:id="rId9" imgW="3119040" imgH="723960" progId="ChemDraw.Document.6.0">
                  <p:embed/>
                </p:oleObj>
              </mc:Choice>
              <mc:Fallback>
                <p:oleObj name="CS ChemDraw Drawing" r:id="rId9" imgW="3119040" imgH="72396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8168" y="4800600"/>
                        <a:ext cx="3288632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314700" y="517525"/>
            <a:ext cx="1592263" cy="3111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81000" y="716340"/>
            <a:ext cx="838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Density and Specific gravity of solution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Density (d)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Is the weight (g) of a substance per unit volume (mL).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381000" y="3276600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Specific gravity (sp.gr)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Is the ratio of the </a:t>
            </a: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density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substance to the </a:t>
            </a:r>
            <a:r>
              <a:rPr lang="en-US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density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an equal volume of water.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781050" y="2752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78105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209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ShapeType="1"/>
          </p:cNvSpPr>
          <p:nvPr/>
        </p:nvSpPr>
        <p:spPr bwMode="auto">
          <a:xfrm>
            <a:off x="5486400" y="5334000"/>
            <a:ext cx="685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28600" y="1100078"/>
            <a:ext cx="8763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  <a:tab pos="33813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density of water is approximately 1.00 g/mL at 4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◦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C, since we employ density and specific gravity interchangeably.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  <a:tab pos="3381375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  <a:tab pos="33813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Sp.gr ≈ density of substance at 4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◦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  <a:tab pos="3381375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28600" y="5024735"/>
            <a:ext cx="883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81050" algn="l"/>
                <a:tab pos="3019425" algn="l"/>
                <a:tab pos="33813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 water   d = 1.00 = wt 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(g)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 V 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(mL)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wt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(g)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(mL)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421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81000" y="857071"/>
            <a:ext cx="8458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Calculate weight of 100ml HCl. If you know that (d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water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1g/ml and Sp.gr.</a:t>
            </a:r>
            <a:r>
              <a:rPr kumimoji="0" lang="en-US" sz="28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(HCl)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1.18)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Ans:   =  118g</a:t>
            </a:r>
          </a:p>
        </p:txBody>
      </p:sp>
    </p:spTree>
    <p:extLst>
      <p:ext uri="{BB962C8B-B14F-4D97-AF65-F5344CB8AC3E}">
        <p14:creationId xmlns:p14="http://schemas.microsoft.com/office/powerpoint/2010/main" val="2089852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28600" y="857071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weight of 1L from 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equal to 1710g, what is specific gravity of 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?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Ans:  =  1.71</a:t>
            </a:r>
          </a:p>
        </p:txBody>
      </p:sp>
    </p:spTree>
    <p:extLst>
      <p:ext uri="{BB962C8B-B14F-4D97-AF65-F5344CB8AC3E}">
        <p14:creationId xmlns:p14="http://schemas.microsoft.com/office/powerpoint/2010/main" val="1607816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81000" y="857071"/>
            <a:ext cx="8610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Specific gravity of 0.5 kg liquid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equal to 1.4, calculate volume of this solution in (ml).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Ans:  =   357.14 ml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13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838200"/>
            <a:ext cx="56116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Percentage concentrations: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a) Weight-weight percent (% w/w):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04800" y="2819400"/>
            <a:ext cx="7696200" cy="1219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17189" y="2057400"/>
            <a:ext cx="6240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Grams (g) of solute per 100 g of solution.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27814" y="2902803"/>
            <a:ext cx="65301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Weight of solute (g)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67090" y="3124200"/>
            <a:ext cx="75577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Weight% = % (w/w) =                                          x 100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Weight of solution (g)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581400" y="3427412"/>
            <a:ext cx="32766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04800" y="4514671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For example: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65%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(w/w): Means that 100 g of solution contains 65g of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661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4800" y="903744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can you prepare 100ml of a solution of 5%(w/w) sodium hydroxide (NaOH)?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Ans: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can be prepared by addition of 5g of the sodium hydroxide to a little amount of distilled water then dilute the solution to 100ml (final volume).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829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4800" y="892076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How can you prepare 200ml of a solution of 15%(w/w) potassium iodide (KI)?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Ans: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can be prepared by addition of 30g of the (KI) to a little amount of distilled water then dilute the solution to 200ml (final volume).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932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04800" y="633948"/>
            <a:ext cx="8610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 Describe a method for the preparation of 0.1M HCl in 250ml volume from the concentrated acid solution (2M).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concentrated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(M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diluted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When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2M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0.1M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250ml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?                                                        0.1 x 250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(2 x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conc.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(0.1 x 250)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dil.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V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                       = 12.5ml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aseline="0" dirty="0" smtClean="0">
                <a:latin typeface="Arial" pitchFamily="34" charset="0"/>
                <a:cs typeface="Times New Roman" pitchFamily="18" charset="0"/>
              </a:rPr>
              <a:t>                                                                           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410200" y="4191000"/>
            <a:ext cx="1752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>
            <a:off x="3962400" y="4114800"/>
            <a:ext cx="6096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4819471"/>
            <a:ext cx="8458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>
                <a:latin typeface="Arial" pitchFamily="34" charset="0"/>
              </a:rPr>
              <a:t>That is mean for the preparation of 0.1M HCl in 250ml we dilute 12.5ml concentrated acid to 250ml in the proper volumetric flask.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4800" y="857071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Express the weight percent %( w/w) for a 200g solution which contain 25g of KCl?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Ans:  12.5 %</a:t>
            </a:r>
          </a:p>
        </p:txBody>
      </p:sp>
    </p:spTree>
    <p:extLst>
      <p:ext uri="{BB962C8B-B14F-4D97-AF65-F5344CB8AC3E}">
        <p14:creationId xmlns:p14="http://schemas.microsoft.com/office/powerpoint/2010/main" val="1842941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868740"/>
            <a:ext cx="8534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Calculate the weight percent for a solution prepared by dissolving 5g AgNO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100mL of distilled water (density of water = 1 g/mL)?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Ans  =  5 %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306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04800" y="944940"/>
            <a:ext cx="8534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Calculate the weight percent for a solution prepared by dissolving 35g Fe(NO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in 250mL of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(density of HNO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1.4 g/mL)?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Ans  =  10 %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588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8600" y="933271"/>
            <a:ext cx="8686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Calculate weight of solute (NaCl) in a 20% (w/w) 500g of solution.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Ans  =  100 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74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4800" y="921603"/>
            <a:ext cx="861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Prepare 0.5mol/L in 0.5L of KOH from the concentrated solution of 5mol/L.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04800" y="4209871"/>
            <a:ext cx="8686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Ans:  V = 50ml</a:t>
            </a:r>
          </a:p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That is mean for the preparation of 0.5 mol/L (M) KOH in 0.5L we dilute 50ml concentrated KOH to 500ml in the proper volumetric flask.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81000" y="857071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Describe the method for preparation of 500 ml of 0.03M K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from the 0.7M K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Fe(CN)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52400" y="4274403"/>
            <a:ext cx="861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Ans:  V = 5.35ml</a:t>
            </a:r>
          </a:p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Taking 5.35ml from the 0.7M K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Fe(CN)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then diluted to 500ml with water to prepare 0.03M K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845403"/>
            <a:ext cx="883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From 1M FeCl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prepare 0.06M Cl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ion in 100ml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4419600"/>
            <a:ext cx="861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Arial" pitchFamily="34" charset="0"/>
              </a:rPr>
              <a:t>Ans:  V = 2ml</a:t>
            </a:r>
          </a:p>
          <a:p>
            <a:pPr algn="just"/>
            <a:endParaRPr lang="en-US" sz="2400" dirty="0" smtClean="0">
              <a:latin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</a:rPr>
              <a:t>Taking 2ml from the 1 M FeCl</a:t>
            </a:r>
            <a:r>
              <a:rPr lang="en-US" sz="2400" baseline="-25000" dirty="0" smtClean="0">
                <a:latin typeface="Arial" pitchFamily="34" charset="0"/>
              </a:rPr>
              <a:t>3</a:t>
            </a:r>
            <a:r>
              <a:rPr lang="en-US" sz="2400" dirty="0" smtClean="0">
                <a:latin typeface="Arial" pitchFamily="34" charset="0"/>
              </a:rPr>
              <a:t> then diluted to 100 ml with water to prepare 0.06M Cl</a:t>
            </a:r>
            <a:r>
              <a:rPr lang="en-US" sz="2400" baseline="30000" dirty="0" smtClean="0">
                <a:latin typeface="Arial" pitchFamily="34" charset="0"/>
              </a:rPr>
              <a:t>-</a:t>
            </a:r>
            <a:r>
              <a:rPr lang="en-US" sz="2400" baseline="-25000" dirty="0" smtClean="0">
                <a:latin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</a:rPr>
              <a:t>.</a:t>
            </a:r>
            <a:endParaRPr lang="en-US" sz="2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28600" y="938748"/>
            <a:ext cx="8610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Q1) A concentrated solution of aqueous ammonia is 28% NH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and has a specific gravity of 0.899 and (M.Wt. = 17 g/mol). What is the molar concentration of NH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 this solution, and how can you prepare 0.5M solution in 250ml volume of NH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Q2) Prepare 2mol/L in 100ml of 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from the concentrated solution (bottle). When percentage=98%, Sp.Gr.=1.83, M.Wt = 98g/mol.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Q3) Describe the method for preparation of 500 ml of 0.1M 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from the 10M Ca(OH)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12225" y="5329535"/>
            <a:ext cx="6755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	Ca(OH)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Ca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2+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+  2OH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962400" y="5562600"/>
            <a:ext cx="1371600" cy="158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8600" y="563940"/>
            <a:ext cx="8763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Normality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(N):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number of equivalents of solute per liter of solution, or the number of milliequivalents in ml of solution.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5715000" y="2819400"/>
            <a:ext cx="800100" cy="152400"/>
          </a:xfrm>
          <a:prstGeom prst="rightArrow">
            <a:avLst>
              <a:gd name="adj1" fmla="val 50000"/>
              <a:gd name="adj2" fmla="val 94736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38174" y="3695700"/>
            <a:ext cx="5381626" cy="1028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990600" y="2362200"/>
            <a:ext cx="757931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no.of equivalent of solute           no. of eq.                                     Wt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(g)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62000" y="2667000"/>
            <a:ext cx="72314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 =                                                 =                                    no. of eq.=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687201" y="2971800"/>
            <a:ext cx="78230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Volume of solvent by liter                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(L)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Eq.Wt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371600" y="2894012"/>
            <a:ext cx="27432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72000" y="2894012"/>
            <a:ext cx="990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924800" y="2895600"/>
            <a:ext cx="8382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3314700" y="4176712"/>
            <a:ext cx="571500" cy="90488"/>
          </a:xfrm>
          <a:prstGeom prst="rightArrow">
            <a:avLst>
              <a:gd name="adj1" fmla="val 50000"/>
              <a:gd name="adj2" fmla="val 157894"/>
            </a:avLst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977062" y="3733800"/>
            <a:ext cx="48750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Wt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(g)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/ Eq.Wt                                    M.Wt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762000" y="4001869"/>
            <a:ext cx="46939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 =                                            Eq.Wt =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V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(L)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n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371600" y="4191000"/>
            <a:ext cx="1752600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05400" y="4191000"/>
            <a:ext cx="685800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813499" y="4944070"/>
            <a:ext cx="596830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no.of milliequivalent of solute                no. of meq.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762000" y="5562600"/>
            <a:ext cx="56173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 =                                                            =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Volume of solvent by milliliter                      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(ml)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371600" y="5789612"/>
            <a:ext cx="34290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410200" y="5789612"/>
            <a:ext cx="12954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6096000" y="3755648"/>
            <a:ext cx="29718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Is based on a reaction unit, which is that part of a chemical species involved in a reaction.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81000" y="685800"/>
            <a:ext cx="8686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Equivalent weight for different reaction types: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1- Acid-base reaction (neutralization reaction)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Reactive species (n) in acid base reactions were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respectively.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225644" y="2721114"/>
            <a:ext cx="72747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M.Wt of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acid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M.Wt of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base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05465" y="3025914"/>
            <a:ext cx="87623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Eq.Wt of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acid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                                       Eq.Wt of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base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no.of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no.of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OH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0" y="3275012"/>
            <a:ext cx="1752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858000" y="3276600"/>
            <a:ext cx="1752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04800" y="3570744"/>
            <a:ext cx="8763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For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Cl no.of 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=1,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n=1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For Na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no.of 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=1,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n=1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no.of 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=2,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n=2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For Ca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(OH)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no.of 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=2,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n=2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no.of 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=3,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n=3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For Al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(OH)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no.of OH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=3,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n=3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04800" y="845403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2- Precipitation reaction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Reactive species (n) in this case was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cation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or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charge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2057400"/>
            <a:ext cx="54841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M.Wt of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salt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14400" y="2286000"/>
            <a:ext cx="56044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Eq.Wt of </a:t>
            </a:r>
            <a:r>
              <a:rPr kumimoji="0" lang="en-US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salt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=      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no.of cation or anion x charge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971800" y="2514600"/>
            <a:ext cx="36576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81000" y="3276600"/>
            <a:ext cx="8305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3377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33775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337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NaCl     n= 1 x 1                      For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n= 2 x1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33775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33775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FeSO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n= 1 x 2                    For Fe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n= 2 x 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1195</Words>
  <Application>Microsoft Office PowerPoint</Application>
  <PresentationFormat>On-screen Show (4:3)</PresentationFormat>
  <Paragraphs>171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Flow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hunar</dc:creator>
  <cp:lastModifiedBy>Wrea</cp:lastModifiedBy>
  <cp:revision>15</cp:revision>
  <dcterms:created xsi:type="dcterms:W3CDTF">2011-11-02T16:35:18Z</dcterms:created>
  <dcterms:modified xsi:type="dcterms:W3CDTF">2018-01-08T17:26:00Z</dcterms:modified>
</cp:coreProperties>
</file>