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1" r:id="rId3"/>
    <p:sldId id="258" r:id="rId4"/>
    <p:sldId id="259" r:id="rId5"/>
    <p:sldId id="262" r:id="rId6"/>
    <p:sldId id="275" r:id="rId7"/>
    <p:sldId id="263" r:id="rId8"/>
    <p:sldId id="264" r:id="rId9"/>
    <p:sldId id="265" r:id="rId10"/>
    <p:sldId id="266" r:id="rId11"/>
    <p:sldId id="267" r:id="rId12"/>
    <p:sldId id="268" r:id="rId13"/>
    <p:sldId id="276" r:id="rId14"/>
    <p:sldId id="277" r:id="rId15"/>
    <p:sldId id="278" r:id="rId16"/>
    <p:sldId id="279" r:id="rId17"/>
    <p:sldId id="280" r:id="rId18"/>
    <p:sldId id="28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3BADB-6633-40A8-8C67-9976760A2E11}" type="datetimeFigureOut">
              <a:rPr lang="en-US" smtClean="0"/>
              <a:pPr/>
              <a:t>1/8/2018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68A-AF3D-49B1-95D9-C946BC396AF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3BADB-6633-40A8-8C67-9976760A2E11}" type="datetimeFigureOut">
              <a:rPr lang="en-US" smtClean="0"/>
              <a:pPr/>
              <a:t>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68A-AF3D-49B1-95D9-C946BC396AF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3BADB-6633-40A8-8C67-9976760A2E11}" type="datetimeFigureOut">
              <a:rPr lang="en-US" smtClean="0"/>
              <a:pPr/>
              <a:t>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68A-AF3D-49B1-95D9-C946BC396AF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3BADB-6633-40A8-8C67-9976760A2E11}" type="datetimeFigureOut">
              <a:rPr lang="en-US" smtClean="0"/>
              <a:pPr/>
              <a:t>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68A-AF3D-49B1-95D9-C946BC396AF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3BADB-6633-40A8-8C67-9976760A2E11}" type="datetimeFigureOut">
              <a:rPr lang="en-US" smtClean="0"/>
              <a:pPr/>
              <a:t>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68A-AF3D-49B1-95D9-C946BC396AF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3BADB-6633-40A8-8C67-9976760A2E11}" type="datetimeFigureOut">
              <a:rPr lang="en-US" smtClean="0"/>
              <a:pPr/>
              <a:t>1/8/2018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68A-AF3D-49B1-95D9-C946BC396AF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3BADB-6633-40A8-8C67-9976760A2E11}" type="datetimeFigureOut">
              <a:rPr lang="en-US" smtClean="0"/>
              <a:pPr/>
              <a:t>1/8/2018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68A-AF3D-49B1-95D9-C946BC396AF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3BADB-6633-40A8-8C67-9976760A2E11}" type="datetimeFigureOut">
              <a:rPr lang="en-US" smtClean="0"/>
              <a:pPr/>
              <a:t>1/8/2018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68A-AF3D-49B1-95D9-C946BC396AF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3BADB-6633-40A8-8C67-9976760A2E11}" type="datetimeFigureOut">
              <a:rPr lang="en-US" smtClean="0"/>
              <a:pPr/>
              <a:t>1/8/2018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68A-AF3D-49B1-95D9-C946BC396AF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3BADB-6633-40A8-8C67-9976760A2E11}" type="datetimeFigureOut">
              <a:rPr lang="en-US" smtClean="0"/>
              <a:pPr/>
              <a:t>1/8/2018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68A-AF3D-49B1-95D9-C946BC396AF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3BADB-6633-40A8-8C67-9976760A2E11}" type="datetimeFigureOut">
              <a:rPr lang="en-US" smtClean="0"/>
              <a:pPr/>
              <a:t>1/8/2018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336A68A-AF3D-49B1-95D9-C946BC396A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4D3BADB-6633-40A8-8C67-9976760A2E11}" type="datetimeFigureOut">
              <a:rPr lang="en-US" smtClean="0"/>
              <a:pPr/>
              <a:t>1/8/2018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336A68A-AF3D-49B1-95D9-C946BC396AF6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04800" y="1413808"/>
            <a:ext cx="829066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Volumetric Analysis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36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Glass ware for Volumetric measurements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947678"/>
            <a:ext cx="9144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End point: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Is the point in a titration when a physical change occurs that is associated with the condition of chemical equivalence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Indicators: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Chemical compounds undergo change in colour during titration which indicates the equivalence point.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4064158"/>
            <a:ext cx="9144000" cy="27938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dirty="0" smtClean="0">
                <a:latin typeface="Arial" pitchFamily="34" charset="0"/>
              </a:rPr>
              <a:t>Acid-base indicators are generally weak organic acids or bases which, upon dissociation or association, undergo internal structural changes at a specific range of pH that give rise to alterations in color. We can symbolize the typical reaction of an acid-base indicator as follows: </a:t>
            </a:r>
            <a:endParaRPr lang="en-US" sz="2400" dirty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Object 1"/>
          <p:cNvPicPr>
            <a:picLocks noChangeArrowheads="1"/>
          </p:cNvPicPr>
          <p:nvPr/>
        </p:nvPicPr>
        <p:blipFill>
          <a:blip r:embed="rId2"/>
          <a:srcRect r="-3047" b="-508"/>
          <a:stretch>
            <a:fillRect/>
          </a:stretch>
        </p:blipFill>
        <p:spPr bwMode="auto">
          <a:xfrm>
            <a:off x="1371600" y="457200"/>
            <a:ext cx="6096000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152400" y="2956163"/>
            <a:ext cx="8839200" cy="390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For the first indicator (1),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HIn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will be the major constituent in strongly acidic solutions and will be responsible for the "acid color" of the indicator, whereas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In</a:t>
            </a:r>
            <a:r>
              <a:rPr kumimoji="0" lang="en-US" sz="2400" b="1" i="0" u="none" strike="noStrike" cap="none" normalizeH="0" baseline="3000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will represent its "base color" </a:t>
            </a:r>
          </a:p>
          <a:p>
            <a:pPr marL="0" marR="0" lvl="0" indent="0" algn="justLow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For the second indicator (2), the species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In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will predominate in basic solutions and thus be responsible for the “base color”, whereas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InH</a:t>
            </a:r>
            <a:r>
              <a:rPr kumimoji="0" lang="en-US" sz="2400" b="1" i="0" u="none" strike="noStrike" cap="none" normalizeH="0" baseline="3000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+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will constitute the “acid color”.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838201" y="1066800"/>
          <a:ext cx="7391399" cy="4547641"/>
        </p:xfrm>
        <a:graphic>
          <a:graphicData uri="http://schemas.openxmlformats.org/drawingml/2006/table">
            <a:tbl>
              <a:tblPr/>
              <a:tblGrid>
                <a:gridCol w="2514599"/>
                <a:gridCol w="1696089"/>
                <a:gridCol w="1852215"/>
                <a:gridCol w="1328496"/>
              </a:tblGrid>
              <a:tr h="136547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" pitchFamily="34" charset="0"/>
                          <a:ea typeface="Calibri"/>
                        </a:rPr>
                        <a:t>Indicator</a:t>
                      </a:r>
                      <a:endParaRPr lang="en-US" sz="2400" dirty="0">
                        <a:latin typeface="Arial" pitchFamily="34" charset="0"/>
                        <a:ea typeface="Calibri"/>
                      </a:endParaRP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" pitchFamily="34" charset="0"/>
                          <a:ea typeface="Calibri"/>
                        </a:rPr>
                        <a:t>Color in acidic medium</a:t>
                      </a:r>
                      <a:endParaRPr lang="en-US" sz="2400" dirty="0">
                        <a:latin typeface="Arial" pitchFamily="34" charset="0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" pitchFamily="34" charset="0"/>
                          <a:ea typeface="Calibri"/>
                        </a:rPr>
                        <a:t>Color in basic medium</a:t>
                      </a:r>
                      <a:endParaRPr lang="en-US" sz="2400" dirty="0">
                        <a:latin typeface="Arial" pitchFamily="34" charset="0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" pitchFamily="34" charset="0"/>
                          <a:ea typeface="Calibri"/>
                        </a:rPr>
                        <a:t>pH range</a:t>
                      </a:r>
                      <a:endParaRPr lang="en-US" sz="2400" dirty="0">
                        <a:latin typeface="Arial" pitchFamily="34" charset="0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032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" pitchFamily="34" charset="0"/>
                          <a:ea typeface="Calibri"/>
                        </a:rPr>
                        <a:t>Thymol blue</a:t>
                      </a:r>
                      <a:endParaRPr lang="en-US" sz="2400" dirty="0">
                        <a:latin typeface="Arial" pitchFamily="34" charset="0"/>
                        <a:ea typeface="Calibri"/>
                      </a:endParaRP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highlight>
                            <a:srgbClr val="FF0000"/>
                          </a:highlight>
                          <a:latin typeface="Arial" pitchFamily="34" charset="0"/>
                          <a:ea typeface="Calibri"/>
                        </a:rPr>
                        <a:t>Red</a:t>
                      </a:r>
                      <a:endParaRPr lang="en-US" sz="2400" dirty="0">
                        <a:latin typeface="Arial" pitchFamily="34" charset="0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highlight>
                            <a:srgbClr val="FFFF00"/>
                          </a:highlight>
                          <a:latin typeface="Arial" pitchFamily="34" charset="0"/>
                          <a:ea typeface="Calibri"/>
                        </a:rPr>
                        <a:t>Yellow</a:t>
                      </a:r>
                      <a:endParaRPr lang="en-US" sz="2400" dirty="0">
                        <a:latin typeface="Arial" pitchFamily="34" charset="0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" pitchFamily="34" charset="0"/>
                          <a:ea typeface="Calibri"/>
                        </a:rPr>
                        <a:t>1.2 – 3.0</a:t>
                      </a:r>
                      <a:endParaRPr lang="en-US" sz="2400" dirty="0">
                        <a:latin typeface="Arial" pitchFamily="34" charset="0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032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" pitchFamily="34" charset="0"/>
                          <a:ea typeface="Calibri"/>
                        </a:rPr>
                        <a:t>Methyl orange</a:t>
                      </a:r>
                      <a:endParaRPr lang="en-US" sz="2400" dirty="0">
                        <a:latin typeface="Arial" pitchFamily="34" charset="0"/>
                        <a:ea typeface="Calibri"/>
                      </a:endParaRP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highlight>
                            <a:srgbClr val="FF0000"/>
                          </a:highlight>
                          <a:latin typeface="Arial" pitchFamily="34" charset="0"/>
                          <a:ea typeface="Calibri"/>
                        </a:rPr>
                        <a:t>Red</a:t>
                      </a:r>
                      <a:endParaRPr lang="en-US" sz="2400" dirty="0">
                        <a:latin typeface="Arial" pitchFamily="34" charset="0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highlight>
                            <a:srgbClr val="FFFF00"/>
                          </a:highlight>
                          <a:latin typeface="Arial" pitchFamily="34" charset="0"/>
                          <a:ea typeface="Calibri"/>
                        </a:rPr>
                        <a:t>Yellow</a:t>
                      </a:r>
                      <a:endParaRPr lang="en-US" sz="2400" dirty="0">
                        <a:latin typeface="Arial" pitchFamily="34" charset="0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" pitchFamily="34" charset="0"/>
                          <a:ea typeface="Calibri"/>
                        </a:rPr>
                        <a:t>3.1 – 4.4</a:t>
                      </a:r>
                      <a:endParaRPr lang="en-US" sz="2400" dirty="0">
                        <a:latin typeface="Arial" pitchFamily="34" charset="0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032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" pitchFamily="34" charset="0"/>
                          <a:ea typeface="Calibri"/>
                        </a:rPr>
                        <a:t>Methyl red</a:t>
                      </a:r>
                      <a:endParaRPr lang="en-US" sz="2400" dirty="0">
                        <a:latin typeface="Arial" pitchFamily="34" charset="0"/>
                        <a:ea typeface="Calibri"/>
                      </a:endParaRP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highlight>
                            <a:srgbClr val="FF0000"/>
                          </a:highlight>
                          <a:latin typeface="Arial" pitchFamily="34" charset="0"/>
                          <a:ea typeface="Calibri"/>
                        </a:rPr>
                        <a:t>Red</a:t>
                      </a:r>
                      <a:endParaRPr lang="en-US" sz="2400" dirty="0">
                        <a:latin typeface="Arial" pitchFamily="34" charset="0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highlight>
                            <a:srgbClr val="FFFF00"/>
                          </a:highlight>
                          <a:latin typeface="Arial" pitchFamily="34" charset="0"/>
                          <a:ea typeface="Calibri"/>
                        </a:rPr>
                        <a:t>Yellow</a:t>
                      </a:r>
                      <a:endParaRPr lang="en-US" sz="2400" dirty="0">
                        <a:latin typeface="Arial" pitchFamily="34" charset="0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" pitchFamily="34" charset="0"/>
                          <a:ea typeface="Calibri"/>
                        </a:rPr>
                        <a:t>4.2 – 6.2</a:t>
                      </a:r>
                      <a:endParaRPr lang="en-US" sz="2400" dirty="0">
                        <a:latin typeface="Arial" pitchFamily="34" charset="0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075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" pitchFamily="34" charset="0"/>
                          <a:ea typeface="Calibri"/>
                        </a:rPr>
                        <a:t>Phenolphthalein</a:t>
                      </a:r>
                      <a:endParaRPr lang="en-US" sz="2400" dirty="0">
                        <a:latin typeface="Arial" pitchFamily="34" charset="0"/>
                        <a:ea typeface="Calibri"/>
                      </a:endParaRP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" pitchFamily="34" charset="0"/>
                          <a:ea typeface="Calibri"/>
                        </a:rPr>
                        <a:t>Colorless</a:t>
                      </a:r>
                      <a:endParaRPr lang="en-US" sz="2400" dirty="0">
                        <a:latin typeface="Arial" pitchFamily="34" charset="0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highlight>
                            <a:srgbClr val="FF00FF"/>
                          </a:highlight>
                          <a:latin typeface="Arial" pitchFamily="34" charset="0"/>
                          <a:ea typeface="Calibri"/>
                        </a:rPr>
                        <a:t>Pink</a:t>
                      </a:r>
                      <a:endParaRPr lang="en-US" sz="2400" dirty="0">
                        <a:latin typeface="Arial" pitchFamily="34" charset="0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" pitchFamily="34" charset="0"/>
                          <a:ea typeface="Calibri"/>
                        </a:rPr>
                        <a:t>8.3 – </a:t>
                      </a:r>
                      <a:r>
                        <a:rPr lang="en-US" sz="2400" b="1" dirty="0" smtClean="0">
                          <a:latin typeface="Arial" pitchFamily="34" charset="0"/>
                          <a:ea typeface="Calibri"/>
                        </a:rPr>
                        <a:t>10</a:t>
                      </a:r>
                      <a:endParaRPr lang="en-US" sz="2400" dirty="0">
                        <a:latin typeface="Arial" pitchFamily="34" charset="0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304800" y="1059773"/>
            <a:ext cx="8610600" cy="2597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7013" algn="justLow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Primary standards</a:t>
            </a:r>
          </a:p>
          <a:p>
            <a:pPr marL="0" marR="0" lvl="0" indent="227013" algn="justLow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7013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It is a highly purified compound that serves as a reference material in volumetric (titrimetric) method.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66184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228600" y="587771"/>
            <a:ext cx="8686800" cy="6117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7013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Important requirements for a primary standard are the following:</a:t>
            </a:r>
          </a:p>
          <a:p>
            <a:pPr marL="0" marR="0" lvl="0" indent="227013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High purity.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High stability.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It has a large molecular weight to minimize the relative error during weighing the substance.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It must be not hygroscopic.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Low cost.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substance must be not poison.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Soluble in a solvent (especially water).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28421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865287"/>
            <a:ext cx="9144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Secondary standard: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Is a compound whose purity has been established by chemical analysis and that serves as the reference material for a titrimetric method of analysis.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Standard solution</a:t>
            </a: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Is a reagent of exactly known concentration that is used in a titrimetric analysis, and it's prepared either from primary standard material or its concentration determined by standardization with primary standard material.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2534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856357"/>
            <a:ext cx="91440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For use in titrimetric analysis a reaction must fulfill the following conditions:</a:t>
            </a: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There must be a simple reaction which can be expressed by a chemical equation. The substance to be determined should react completely with the reagent.</a:t>
            </a:r>
          </a:p>
          <a:p>
            <a:pPr marL="457200" marR="0" lvl="0" indent="-45720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reaction should be relatively fast. (Most ionic reactions satisfy this condition).</a:t>
            </a:r>
          </a:p>
          <a:p>
            <a:pPr marL="457200" marR="0" lvl="0" indent="-45720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There must be an alteration in some physical or chemical property of the solution at equivalence point.</a:t>
            </a:r>
          </a:p>
          <a:p>
            <a:pPr marL="457200" marR="0" lvl="0" indent="-45720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An indicator should be available which, by a change in physical properties (color or formation of a precipitate), should sharply define the end point of the reaction.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80913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228600" y="616803"/>
            <a:ext cx="8839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Types of titrations according to the chemical reaction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1-Neutralization titration (Acid-base titration).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66800" y="1905000"/>
            <a:ext cx="6400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itchFamily="34" charset="0"/>
              </a:rPr>
              <a:t>NaOH     +     HCl                               NaCl    +    H</a:t>
            </a:r>
            <a:r>
              <a:rPr lang="en-US" sz="2000" b="1" baseline="-25000" dirty="0">
                <a:latin typeface="Arial" pitchFamily="34" charset="0"/>
              </a:rPr>
              <a:t>2</a:t>
            </a:r>
            <a:r>
              <a:rPr lang="en-US" sz="2000" b="1" dirty="0">
                <a:latin typeface="Arial" pitchFamily="34" charset="0"/>
              </a:rPr>
              <a:t>O</a:t>
            </a:r>
            <a:endParaRPr lang="en-US" sz="2000" dirty="0">
              <a:latin typeface="Arial" pitchFamily="34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276600" y="2133600"/>
            <a:ext cx="18288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228600" y="2369403"/>
            <a:ext cx="8763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2-Precipitation titration.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83" name="Rectangle 15"/>
          <p:cNvSpPr>
            <a:spLocks noChangeArrowheads="1"/>
          </p:cNvSpPr>
          <p:nvPr/>
        </p:nvSpPr>
        <p:spPr bwMode="auto">
          <a:xfrm>
            <a:off x="457200" y="3124200"/>
            <a:ext cx="520059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AgNO</a:t>
            </a:r>
            <a:r>
              <a:rPr kumimoji="0" lang="en-US" sz="20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+ NaCl	</a:t>
            </a:r>
            <a:r>
              <a:rPr kumimoji="0" lang="en-US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AgCl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+ NaNO</a:t>
            </a:r>
            <a:r>
              <a:rPr kumimoji="0" lang="en-US" sz="20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2362200" y="3352800"/>
            <a:ext cx="12954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5400000">
            <a:off x="4267200" y="3352800"/>
            <a:ext cx="3048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85" name="Rectangle 17"/>
          <p:cNvSpPr>
            <a:spLocks noChangeArrowheads="1"/>
          </p:cNvSpPr>
          <p:nvPr/>
        </p:nvSpPr>
        <p:spPr bwMode="auto">
          <a:xfrm>
            <a:off x="228600" y="3741003"/>
            <a:ext cx="8686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3-Reduction-oxidation titration (Redox titration).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86" name="Rectangle 18"/>
          <p:cNvSpPr>
            <a:spLocks noChangeArrowheads="1"/>
          </p:cNvSpPr>
          <p:nvPr/>
        </p:nvSpPr>
        <p:spPr bwMode="auto">
          <a:xfrm>
            <a:off x="457200" y="4343400"/>
            <a:ext cx="8305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5Fe</a:t>
            </a:r>
            <a:r>
              <a:rPr kumimoji="0" lang="en-US" sz="20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2+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+ Mn</a:t>
            </a:r>
            <a:r>
              <a:rPr kumimoji="0" lang="en-US" sz="20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7+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+ 8H</a:t>
            </a:r>
            <a:r>
              <a:rPr kumimoji="0" lang="en-US" sz="20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+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       5Fe</a:t>
            </a:r>
            <a:r>
              <a:rPr kumimoji="0" lang="en-US" sz="20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3+ 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+ Mn</a:t>
            </a:r>
            <a:r>
              <a:rPr kumimoji="0" lang="en-US" sz="20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2+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+ 4H</a:t>
            </a:r>
            <a:r>
              <a:rPr kumimoji="0" lang="en-US" sz="20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2971800" y="4570412"/>
            <a:ext cx="15240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88" name="Rectangle 20"/>
          <p:cNvSpPr>
            <a:spLocks noChangeArrowheads="1"/>
          </p:cNvSpPr>
          <p:nvPr/>
        </p:nvSpPr>
        <p:spPr bwMode="auto">
          <a:xfrm>
            <a:off x="304800" y="4960203"/>
            <a:ext cx="8686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4-Complexation titration.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89" name="Rectangle 21"/>
          <p:cNvSpPr>
            <a:spLocks noChangeArrowheads="1"/>
          </p:cNvSpPr>
          <p:nvPr/>
        </p:nvSpPr>
        <p:spPr bwMode="auto">
          <a:xfrm>
            <a:off x="762000" y="5556647"/>
            <a:ext cx="85344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70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Hg</a:t>
            </a:r>
            <a:r>
              <a:rPr kumimoji="0" lang="en-US" sz="20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2+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+ 4I</a:t>
            </a:r>
            <a:r>
              <a:rPr kumimoji="0" lang="en-US" sz="20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		HgI</a:t>
            </a:r>
            <a:r>
              <a:rPr kumimoji="0" lang="en-US" sz="20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</a:t>
            </a:r>
            <a:r>
              <a:rPr kumimoji="0" lang="en-US" sz="20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2-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2362200" y="5791200"/>
            <a:ext cx="10668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44749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228600" y="804208"/>
            <a:ext cx="84582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1- Neutralization titration (Acid-base titration)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These include the titration of </a:t>
            </a: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free bases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with a 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standard acid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and the titration of </a:t>
            </a: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free acids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with a 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standard base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These reactions involve the combination of hydrogen and hydroxide ions to form water.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4114800" y="3090446"/>
            <a:ext cx="4800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</a:t>
            </a:r>
            <a:r>
              <a:rPr kumimoji="0" lang="en-US" sz="20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+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+     OH</a:t>
            </a:r>
            <a:r>
              <a:rPr kumimoji="0" lang="en-US" sz="20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H</a:t>
            </a:r>
            <a:r>
              <a:rPr kumimoji="0" lang="en-US" sz="20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5867400" y="3276600"/>
            <a:ext cx="14478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56" name="Rectangle 12"/>
          <p:cNvSpPr>
            <a:spLocks noChangeArrowheads="1"/>
          </p:cNvSpPr>
          <p:nvPr/>
        </p:nvSpPr>
        <p:spPr bwMode="auto">
          <a:xfrm>
            <a:off x="360128" y="3512403"/>
            <a:ext cx="146867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Example: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-152400" y="4495800"/>
            <a:ext cx="8763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NaOH     +     HCl                               NaCl    +    H</a:t>
            </a:r>
            <a:r>
              <a:rPr kumimoji="0" lang="en-US" sz="20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58" name="Rectangle 14"/>
          <p:cNvSpPr>
            <a:spLocks noChangeArrowheads="1"/>
          </p:cNvSpPr>
          <p:nvPr/>
        </p:nvSpPr>
        <p:spPr bwMode="auto">
          <a:xfrm>
            <a:off x="0" y="5486400"/>
            <a:ext cx="8610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Na</a:t>
            </a:r>
            <a:r>
              <a:rPr kumimoji="0" lang="en-US" sz="20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CO</a:t>
            </a:r>
            <a:r>
              <a:rPr kumimoji="0" lang="en-US" sz="20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+    2HCl                            2NaCl    +   CO</a:t>
            </a:r>
            <a:r>
              <a:rPr kumimoji="0" lang="en-US" sz="20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+   H</a:t>
            </a:r>
            <a:r>
              <a:rPr kumimoji="0" lang="en-US" sz="20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3200400" y="4722812"/>
            <a:ext cx="19050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352800" y="5715000"/>
            <a:ext cx="16764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 flipH="1" flipV="1">
            <a:off x="6895306" y="5676900"/>
            <a:ext cx="3810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7159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771525" y="1143000"/>
          <a:ext cx="7931150" cy="332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3" name="CS ChemDraw Drawing" r:id="rId3" imgW="5696253" imgH="2387600" progId="ChemDraw.Document.6.0">
                  <p:embed/>
                </p:oleObj>
              </mc:Choice>
              <mc:Fallback>
                <p:oleObj name="CS ChemDraw Drawing" r:id="rId3" imgW="5696253" imgH="2387600" progId="ChemDraw.Document.6.0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1525" y="1143000"/>
                        <a:ext cx="7931150" cy="332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1676400" y="609600"/>
          <a:ext cx="5943600" cy="54116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" name="CS ChemDraw Drawing" r:id="rId3" imgW="3599337" imgH="3277681" progId="ChemDraw.Document.6.0">
                  <p:embed/>
                </p:oleObj>
              </mc:Choice>
              <mc:Fallback>
                <p:oleObj name="CS ChemDraw Drawing" r:id="rId3" imgW="3599337" imgH="3277681" progId="ChemDraw.Document.6.0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609600"/>
                        <a:ext cx="5943600" cy="541161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533400" y="930275"/>
          <a:ext cx="7766050" cy="417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9" name="CS ChemDraw Drawing" r:id="rId3" imgW="7768893" imgH="4172355" progId="ChemDraw.Document.6.0">
                  <p:embed/>
                </p:oleObj>
              </mc:Choice>
              <mc:Fallback>
                <p:oleObj name="CS ChemDraw Drawing" r:id="rId3" imgW="7768893" imgH="4172355" progId="ChemDraw.Document.6.0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930275"/>
                        <a:ext cx="7766050" cy="4175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Straight Connector 3"/>
          <p:cNvCxnSpPr/>
          <p:nvPr/>
        </p:nvCxnSpPr>
        <p:spPr>
          <a:xfrm>
            <a:off x="6522720" y="2026920"/>
            <a:ext cx="640080" cy="640080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6553200" y="2971800"/>
            <a:ext cx="1143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Stirrer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sieve"/>
          <p:cNvPicPr/>
          <p:nvPr/>
        </p:nvPicPr>
        <p:blipFill>
          <a:blip r:embed="rId5"/>
          <a:srcRect r="64204" b="19232"/>
          <a:stretch>
            <a:fillRect/>
          </a:stretch>
        </p:blipFill>
        <p:spPr bwMode="auto">
          <a:xfrm>
            <a:off x="2819400" y="3629025"/>
            <a:ext cx="1028700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reagentbot"/>
          <p:cNvPicPr/>
          <p:nvPr/>
        </p:nvPicPr>
        <p:blipFill>
          <a:blip r:embed="rId6"/>
          <a:srcRect l="27142" r="27638"/>
          <a:stretch>
            <a:fillRect/>
          </a:stretch>
        </p:blipFill>
        <p:spPr bwMode="auto">
          <a:xfrm>
            <a:off x="4629150" y="3622040"/>
            <a:ext cx="781050" cy="1711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514600" y="5410200"/>
            <a:ext cx="1257300" cy="3905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Washing bottle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4419600" y="5400675"/>
            <a:ext cx="1257300" cy="3905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Reagent bottle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152400" y="1514235"/>
            <a:ext cx="8763000" cy="1305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Analytical chemistry: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Is applied throughout industry, medicine and all the sciences it is classified to: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28600" y="990601"/>
            <a:ext cx="8763000" cy="5791199"/>
            <a:chOff x="1981200" y="1006475"/>
            <a:chExt cx="5257800" cy="4743363"/>
          </a:xfrm>
        </p:grpSpPr>
        <p:sp>
          <p:nvSpPr>
            <p:cNvPr id="19476" name="Text Box 20"/>
            <p:cNvSpPr txBox="1">
              <a:spLocks noChangeArrowheads="1"/>
            </p:cNvSpPr>
            <p:nvPr/>
          </p:nvSpPr>
          <p:spPr bwMode="auto">
            <a:xfrm>
              <a:off x="2779713" y="2841625"/>
              <a:ext cx="1830387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Chemical method</a:t>
              </a: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475" name="Text Box 19"/>
            <p:cNvSpPr txBox="1">
              <a:spLocks noChangeArrowheads="1"/>
            </p:cNvSpPr>
            <p:nvPr/>
          </p:nvSpPr>
          <p:spPr bwMode="auto">
            <a:xfrm>
              <a:off x="5751513" y="2800350"/>
              <a:ext cx="1373187" cy="531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Instrumental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method</a:t>
              </a: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474" name="Text Box 18"/>
            <p:cNvSpPr txBox="1">
              <a:spLocks noChangeArrowheads="1"/>
            </p:cNvSpPr>
            <p:nvPr/>
          </p:nvSpPr>
          <p:spPr bwMode="auto">
            <a:xfrm>
              <a:off x="2209800" y="3735582"/>
              <a:ext cx="1143000" cy="266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Volumetric analysis</a:t>
              </a:r>
            </a:p>
          </p:txBody>
        </p:sp>
        <p:sp>
          <p:nvSpPr>
            <p:cNvPr id="19473" name="Text Box 17"/>
            <p:cNvSpPr txBox="1">
              <a:spLocks noChangeArrowheads="1"/>
            </p:cNvSpPr>
            <p:nvPr/>
          </p:nvSpPr>
          <p:spPr bwMode="auto">
            <a:xfrm>
              <a:off x="3695700" y="3718533"/>
              <a:ext cx="1371600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Gravimetric analysis</a:t>
              </a: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472" name="Text Box 16"/>
            <p:cNvSpPr txBox="1">
              <a:spLocks noChangeArrowheads="1"/>
            </p:cNvSpPr>
            <p:nvPr/>
          </p:nvSpPr>
          <p:spPr bwMode="auto">
            <a:xfrm>
              <a:off x="2438400" y="5154025"/>
              <a:ext cx="1257300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Thermal analysis</a:t>
              </a: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471" name="Text Box 15"/>
            <p:cNvSpPr txBox="1">
              <a:spLocks noChangeArrowheads="1"/>
            </p:cNvSpPr>
            <p:nvPr/>
          </p:nvSpPr>
          <p:spPr bwMode="auto">
            <a:xfrm>
              <a:off x="4152900" y="5154025"/>
              <a:ext cx="1638300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Electroanalytical methods</a:t>
              </a: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470" name="Text Box 14"/>
            <p:cNvSpPr txBox="1">
              <a:spLocks noChangeArrowheads="1"/>
            </p:cNvSpPr>
            <p:nvPr/>
          </p:nvSpPr>
          <p:spPr bwMode="auto">
            <a:xfrm>
              <a:off x="6210300" y="5216438"/>
              <a:ext cx="1028700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Optical methods</a:t>
              </a: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469" name="Line 13"/>
            <p:cNvSpPr>
              <a:spLocks noChangeShapeType="1"/>
            </p:cNvSpPr>
            <p:nvPr/>
          </p:nvSpPr>
          <p:spPr bwMode="auto">
            <a:xfrm>
              <a:off x="6438900" y="2614613"/>
              <a:ext cx="0" cy="2286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dirty="0"/>
            </a:p>
          </p:txBody>
        </p:sp>
        <p:sp>
          <p:nvSpPr>
            <p:cNvPr id="19468" name="Line 12"/>
            <p:cNvSpPr>
              <a:spLocks noChangeShapeType="1"/>
            </p:cNvSpPr>
            <p:nvPr/>
          </p:nvSpPr>
          <p:spPr bwMode="auto">
            <a:xfrm>
              <a:off x="3695700" y="2613025"/>
              <a:ext cx="0" cy="2286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dirty="0"/>
            </a:p>
          </p:txBody>
        </p:sp>
        <p:sp>
          <p:nvSpPr>
            <p:cNvPr id="19467" name="Line 11"/>
            <p:cNvSpPr>
              <a:spLocks noChangeShapeType="1"/>
            </p:cNvSpPr>
            <p:nvPr/>
          </p:nvSpPr>
          <p:spPr bwMode="auto">
            <a:xfrm>
              <a:off x="5181600" y="2481263"/>
              <a:ext cx="0" cy="15557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dirty="0"/>
            </a:p>
          </p:txBody>
        </p:sp>
        <p:sp>
          <p:nvSpPr>
            <p:cNvPr id="19466" name="Line 10"/>
            <p:cNvSpPr>
              <a:spLocks noChangeShapeType="1"/>
            </p:cNvSpPr>
            <p:nvPr/>
          </p:nvSpPr>
          <p:spPr bwMode="auto">
            <a:xfrm>
              <a:off x="2781300" y="3405188"/>
              <a:ext cx="16002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dirty="0"/>
            </a:p>
          </p:txBody>
        </p:sp>
        <p:sp>
          <p:nvSpPr>
            <p:cNvPr id="19465" name="Line 9"/>
            <p:cNvSpPr>
              <a:spLocks noChangeShapeType="1"/>
            </p:cNvSpPr>
            <p:nvPr/>
          </p:nvSpPr>
          <p:spPr bwMode="auto">
            <a:xfrm>
              <a:off x="3695700" y="3179763"/>
              <a:ext cx="0" cy="2286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dirty="0"/>
            </a:p>
          </p:txBody>
        </p:sp>
        <p:sp>
          <p:nvSpPr>
            <p:cNvPr id="19464" name="Line 8"/>
            <p:cNvSpPr>
              <a:spLocks noChangeShapeType="1"/>
            </p:cNvSpPr>
            <p:nvPr/>
          </p:nvSpPr>
          <p:spPr bwMode="auto">
            <a:xfrm>
              <a:off x="2781300" y="3405188"/>
              <a:ext cx="0" cy="2286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dirty="0"/>
            </a:p>
          </p:txBody>
        </p:sp>
        <p:sp>
          <p:nvSpPr>
            <p:cNvPr id="19463" name="Line 7"/>
            <p:cNvSpPr>
              <a:spLocks noChangeShapeType="1"/>
            </p:cNvSpPr>
            <p:nvPr/>
          </p:nvSpPr>
          <p:spPr bwMode="auto">
            <a:xfrm>
              <a:off x="4381500" y="3405188"/>
              <a:ext cx="0" cy="2286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dirty="0"/>
            </a:p>
          </p:txBody>
        </p:sp>
        <p:sp>
          <p:nvSpPr>
            <p:cNvPr id="19462" name="Line 6"/>
            <p:cNvSpPr>
              <a:spLocks noChangeShapeType="1"/>
            </p:cNvSpPr>
            <p:nvPr/>
          </p:nvSpPr>
          <p:spPr bwMode="auto">
            <a:xfrm>
              <a:off x="6438900" y="3254375"/>
              <a:ext cx="0" cy="14859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dirty="0"/>
            </a:p>
          </p:txBody>
        </p:sp>
        <p:sp>
          <p:nvSpPr>
            <p:cNvPr id="19461" name="Line 5"/>
            <p:cNvSpPr>
              <a:spLocks noChangeShapeType="1"/>
            </p:cNvSpPr>
            <p:nvPr/>
          </p:nvSpPr>
          <p:spPr bwMode="auto">
            <a:xfrm>
              <a:off x="3124200" y="4724400"/>
              <a:ext cx="0" cy="38417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dirty="0"/>
            </a:p>
          </p:txBody>
        </p:sp>
        <p:sp>
          <p:nvSpPr>
            <p:cNvPr id="19460" name="Line 4"/>
            <p:cNvSpPr>
              <a:spLocks noChangeShapeType="1"/>
            </p:cNvSpPr>
            <p:nvPr/>
          </p:nvSpPr>
          <p:spPr bwMode="auto">
            <a:xfrm>
              <a:off x="4838700" y="4724400"/>
              <a:ext cx="0" cy="38417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dirty="0"/>
            </a:p>
          </p:txBody>
        </p:sp>
        <p:sp>
          <p:nvSpPr>
            <p:cNvPr id="19459" name="Line 3"/>
            <p:cNvSpPr>
              <a:spLocks noChangeShapeType="1"/>
            </p:cNvSpPr>
            <p:nvPr/>
          </p:nvSpPr>
          <p:spPr bwMode="auto">
            <a:xfrm>
              <a:off x="6781800" y="4724400"/>
              <a:ext cx="0" cy="38417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dirty="0"/>
            </a:p>
          </p:txBody>
        </p:sp>
        <p:sp>
          <p:nvSpPr>
            <p:cNvPr id="19481" name="Line 25"/>
            <p:cNvSpPr>
              <a:spLocks noChangeShapeType="1"/>
            </p:cNvSpPr>
            <p:nvPr/>
          </p:nvSpPr>
          <p:spPr bwMode="auto">
            <a:xfrm flipV="1">
              <a:off x="2895600" y="1524000"/>
              <a:ext cx="22860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dirty="0"/>
            </a:p>
          </p:txBody>
        </p:sp>
        <p:sp>
          <p:nvSpPr>
            <p:cNvPr id="19480" name="Line 24"/>
            <p:cNvSpPr>
              <a:spLocks noChangeShapeType="1"/>
            </p:cNvSpPr>
            <p:nvPr/>
          </p:nvSpPr>
          <p:spPr bwMode="auto">
            <a:xfrm>
              <a:off x="5181600" y="1527175"/>
              <a:ext cx="0" cy="3397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dirty="0"/>
            </a:p>
          </p:txBody>
        </p:sp>
        <p:sp>
          <p:nvSpPr>
            <p:cNvPr id="19479" name="Line 23"/>
            <p:cNvSpPr>
              <a:spLocks noChangeShapeType="1"/>
            </p:cNvSpPr>
            <p:nvPr/>
          </p:nvSpPr>
          <p:spPr bwMode="auto">
            <a:xfrm>
              <a:off x="2895600" y="1527175"/>
              <a:ext cx="0" cy="3397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dirty="0"/>
            </a:p>
          </p:txBody>
        </p:sp>
        <p:sp>
          <p:nvSpPr>
            <p:cNvPr id="19478" name="Text Box 22"/>
            <p:cNvSpPr txBox="1">
              <a:spLocks noChangeArrowheads="1"/>
            </p:cNvSpPr>
            <p:nvPr/>
          </p:nvSpPr>
          <p:spPr bwMode="auto">
            <a:xfrm>
              <a:off x="4381500" y="1844675"/>
              <a:ext cx="1714500" cy="536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Quantitative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Analysis</a:t>
              </a: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477" name="Text Box 21"/>
            <p:cNvSpPr txBox="1">
              <a:spLocks noChangeArrowheads="1"/>
            </p:cNvSpPr>
            <p:nvPr/>
          </p:nvSpPr>
          <p:spPr bwMode="auto">
            <a:xfrm>
              <a:off x="1981200" y="1846263"/>
              <a:ext cx="1714500" cy="568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Qualitative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Analysis</a:t>
              </a: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482" name="Line 26"/>
            <p:cNvSpPr>
              <a:spLocks noChangeShapeType="1"/>
            </p:cNvSpPr>
            <p:nvPr/>
          </p:nvSpPr>
          <p:spPr bwMode="auto">
            <a:xfrm>
              <a:off x="4038600" y="1349375"/>
              <a:ext cx="0" cy="1158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dirty="0"/>
            </a:p>
          </p:txBody>
        </p:sp>
        <p:sp>
          <p:nvSpPr>
            <p:cNvPr id="19458" name="Line 2"/>
            <p:cNvSpPr>
              <a:spLocks noChangeShapeType="1"/>
            </p:cNvSpPr>
            <p:nvPr/>
          </p:nvSpPr>
          <p:spPr bwMode="auto">
            <a:xfrm flipH="1">
              <a:off x="3124200" y="4724400"/>
              <a:ext cx="36576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dirty="0"/>
            </a:p>
          </p:txBody>
        </p:sp>
        <p:sp>
          <p:nvSpPr>
            <p:cNvPr id="19457" name="Line 1"/>
            <p:cNvSpPr>
              <a:spLocks noChangeShapeType="1"/>
            </p:cNvSpPr>
            <p:nvPr/>
          </p:nvSpPr>
          <p:spPr bwMode="auto">
            <a:xfrm>
              <a:off x="3695700" y="2609850"/>
              <a:ext cx="27432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dirty="0"/>
            </a:p>
          </p:txBody>
        </p:sp>
        <p:sp>
          <p:nvSpPr>
            <p:cNvPr id="19484" name="Rectangle 28"/>
            <p:cNvSpPr>
              <a:spLocks noChangeArrowheads="1"/>
            </p:cNvSpPr>
            <p:nvPr/>
          </p:nvSpPr>
          <p:spPr bwMode="auto">
            <a:xfrm>
              <a:off x="2857499" y="1006475"/>
              <a:ext cx="242887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Analytical chemistry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152400" y="913169"/>
            <a:ext cx="8839200" cy="5563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Qualitative analysis: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reveals the identity of the elements and compounds in a sample.</a:t>
            </a:r>
          </a:p>
          <a:p>
            <a:pPr marL="0" marR="0" lvl="0" indent="0" algn="justLow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Quantitative analysis: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indicates the amount of each substance in a sample.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Volumetric analysis: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It is based on accurate measurements of final volume of a standard reagent solution of known concentration needed to react with the analyte in a known volume of sample.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0" y="828754"/>
            <a:ext cx="8915400" cy="1685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Titration: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is a process in which a standard reagent (known conc.) is added to a solution of an analyte until the reaction between the analyte and reagent is attained equivalence point.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aphicFrame>
        <p:nvGraphicFramePr>
          <p:cNvPr id="4198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5355564"/>
              </p:ext>
            </p:extLst>
          </p:nvPr>
        </p:nvGraphicFramePr>
        <p:xfrm>
          <a:off x="3048000" y="2641600"/>
          <a:ext cx="2743200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99" name="CS ChemDraw Drawing" r:id="rId3" imgW="2301840" imgH="3601440" progId="ChemDraw.Document.6.0">
                  <p:embed/>
                </p:oleObj>
              </mc:Choice>
              <mc:Fallback>
                <p:oleObj name="CS ChemDraw Drawing" r:id="rId3" imgW="2301840" imgH="3601440" progId="ChemDraw.Document.6.0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2641600"/>
                        <a:ext cx="2743200" cy="4064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152400" y="655123"/>
            <a:ext cx="8839200" cy="6126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Low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Equivalence point: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Is the point in a titration when the amount of added standard reagent is exactly equivalent to the amount of analyte.</a:t>
            </a:r>
          </a:p>
          <a:p>
            <a:pPr marL="0" marR="0" lvl="0" indent="45720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dirty="0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At equivalent point:</a:t>
            </a:r>
          </a:p>
          <a:p>
            <a:pPr marL="0" marR="0" lvl="0" indent="45720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(no. of eq.wt titrant) = (no. of eq.wt. titrand)</a:t>
            </a:r>
          </a:p>
          <a:p>
            <a:pPr marL="0" marR="0" lvl="0" indent="45720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b="1" dirty="0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(N = no.of eq.wt / V)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(N × V)</a:t>
            </a:r>
            <a:r>
              <a:rPr kumimoji="0" lang="en-US" sz="2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Standard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= (N × V)</a:t>
            </a:r>
            <a:r>
              <a:rPr kumimoji="0" lang="en-US" sz="2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Analyte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154</TotalTime>
  <Words>770</Words>
  <Application>Microsoft Office PowerPoint</Application>
  <PresentationFormat>On-screen Show (4:3)</PresentationFormat>
  <Paragraphs>105</Paragraphs>
  <Slides>18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Flow</vt:lpstr>
      <vt:lpstr>CS ChemDraw Drawing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hunar</dc:creator>
  <cp:lastModifiedBy>Wrea</cp:lastModifiedBy>
  <cp:revision>22</cp:revision>
  <dcterms:created xsi:type="dcterms:W3CDTF">2011-10-11T19:40:53Z</dcterms:created>
  <dcterms:modified xsi:type="dcterms:W3CDTF">2018-01-08T17:54:48Z</dcterms:modified>
</cp:coreProperties>
</file>